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6" r:id="rId6"/>
    <p:sldId id="269" r:id="rId7"/>
    <p:sldId id="259" r:id="rId8"/>
    <p:sldId id="260" r:id="rId9"/>
    <p:sldId id="262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23A76BF7-D3A4-4C58-B08D-208019E9B3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6" y="283784"/>
            <a:ext cx="4349094" cy="236274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Vähenenud töövõimega inimesed-</a:t>
            </a:r>
            <a:b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toetused ja teenused tööandjale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E9332F2E-7FEF-42DA-BA41-CFEB03C4C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6" y="3528543"/>
            <a:ext cx="4171479" cy="1610643"/>
          </a:xfrm>
        </p:spPr>
        <p:txBody>
          <a:bodyPr>
            <a:normAutofit fontScale="92500" lnSpcReduction="10000"/>
          </a:bodyPr>
          <a:lstStyle/>
          <a:p>
            <a:endParaRPr lang="et-EE" sz="1600" dirty="0"/>
          </a:p>
          <a:p>
            <a:r>
              <a:rPr lang="et-EE" sz="1600" cap="none" dirty="0"/>
              <a:t>Gea Meriste</a:t>
            </a:r>
          </a:p>
          <a:p>
            <a:r>
              <a:rPr lang="et-EE" sz="1600" cap="none" dirty="0"/>
              <a:t>Tööandjate konsultant</a:t>
            </a:r>
          </a:p>
          <a:p>
            <a:r>
              <a:rPr lang="et-EE" sz="1600" cap="none" dirty="0"/>
              <a:t>Eesti Töötukassa Võrumaa osakond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Pilt 4">
            <a:extLst>
              <a:ext uri="{FF2B5EF4-FFF2-40B4-BE49-F238E27FC236}">
                <a16:creationId xmlns:a16="http://schemas.microsoft.com/office/drawing/2014/main" id="{035E0787-B3C3-40A2-9010-5EFB4C6FFE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1198881"/>
            <a:ext cx="4960442" cy="35120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8">
            <a:extLst>
              <a:ext uri="{FF2B5EF4-FFF2-40B4-BE49-F238E27FC236}">
                <a16:creationId xmlns:a16="http://schemas.microsoft.com/office/drawing/2014/main" id="{023207EF-0A27-41B5-BDEC-BB00D93E0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9400"/>
              </p:ext>
            </p:extLst>
          </p:nvPr>
        </p:nvGraphicFramePr>
        <p:xfrm>
          <a:off x="321131" y="142875"/>
          <a:ext cx="219709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CorelDRAW" r:id="rId5" imgW="6872400" imgH="1553040" progId="">
                  <p:embed/>
                </p:oleObj>
              </mc:Choice>
              <mc:Fallback>
                <p:oleObj name="CorelDRAW" r:id="rId5" imgW="6872400" imgH="1553040" progId="">
                  <p:embed/>
                  <p:pic>
                    <p:nvPicPr>
                      <p:cNvPr id="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31" y="142875"/>
                        <a:ext cx="219709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226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AA4C251-86BC-4717-BB0C-B1549237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34719"/>
            <a:ext cx="9603275" cy="919035"/>
          </a:xfrm>
        </p:spPr>
        <p:txBody>
          <a:bodyPr>
            <a:normAutofit/>
          </a:bodyPr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Sotsiaalmaksu hüvitamine 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1FE15A5-1214-430A-9242-F4AA1A973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278597"/>
          </a:xfrm>
        </p:spPr>
        <p:txBody>
          <a:bodyPr>
            <a:normAutofit/>
          </a:bodyPr>
          <a:lstStyle/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vähenenud töövõimega töötaja eest </a:t>
            </a:r>
          </a:p>
          <a:p>
            <a:pPr marL="0" indent="0">
              <a:buNone/>
            </a:pPr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dirty="0"/>
              <a:t>Vähenenud töövõimega töötaja töötab osalise tööajaga ning tema kuupalk on 250 eurot. Sellisel juhul maksab </a:t>
            </a:r>
            <a:r>
              <a:rPr lang="et-EE" dirty="0" err="1"/>
              <a:t>töötukassa</a:t>
            </a:r>
            <a:r>
              <a:rPr lang="et-EE" dirty="0"/>
              <a:t> tema eest sotsiaalmaksu ikkagi kehtivalt kuumääralt, st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x 33% = 165 eurot kuus</a:t>
            </a:r>
          </a:p>
          <a:p>
            <a:endParaRPr lang="et-EE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B925901A-3176-4839-B01D-D785C8477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38" y="294640"/>
            <a:ext cx="2386002" cy="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7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E0C91B2-43EF-42E3-8817-7166DC93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075" y="2295525"/>
            <a:ext cx="7025779" cy="1219200"/>
          </a:xfrm>
        </p:spPr>
        <p:txBody>
          <a:bodyPr/>
          <a:lstStyle/>
          <a:p>
            <a:r>
              <a:rPr lang="et-EE" cap="none" dirty="0"/>
              <a:t>Tänan tähelepanu eest!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8244446B-5DF8-446C-AA32-6C2E6E530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37190"/>
            <a:ext cx="9603275" cy="3629156"/>
          </a:xfrm>
        </p:spPr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5529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0DE151F-B8B0-48E9-A795-059516D2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9680" y="384969"/>
            <a:ext cx="9603275" cy="1055323"/>
          </a:xfrm>
        </p:spPr>
        <p:txBody>
          <a:bodyPr>
            <a:normAutofit/>
          </a:bodyPr>
          <a:lstStyle/>
          <a:p>
            <a:br>
              <a:rPr lang="et-EE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Proovitöö ja tööpraktika</a:t>
            </a: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2FFAE30-90F9-444F-9C0D-1D14ECF5F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00206"/>
          </a:xfrm>
        </p:spPr>
        <p:txBody>
          <a:bodyPr>
            <a:normAutofit/>
          </a:bodyPr>
          <a:lstStyle/>
          <a:p>
            <a:pPr marL="0" indent="0">
              <a:lnSpc>
                <a:spcPct val="50000"/>
              </a:lnSpc>
              <a:buClr>
                <a:schemeClr val="accent2"/>
              </a:buClr>
              <a:buNone/>
              <a:defRPr/>
            </a:pPr>
            <a:endParaRPr lang="et-EE" sz="4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r>
              <a:rPr lang="et-EE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proovitöö kestvus 1 päev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endParaRPr lang="et-EE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defRPr/>
            </a:pPr>
            <a:r>
              <a:rPr lang="et-EE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tööpraktika kestvus kuni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kuud</a:t>
            </a:r>
          </a:p>
          <a:p>
            <a:pPr>
              <a:buClr>
                <a:schemeClr val="accent2"/>
              </a:buClr>
              <a:defRPr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juhendamistasu tööandjale (esimene kuu 23.76 € päevas)</a:t>
            </a:r>
          </a:p>
          <a:p>
            <a:pPr>
              <a:buClr>
                <a:schemeClr val="accent2"/>
              </a:buClr>
              <a:defRPr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tööpraktika ajal ei sõlmita töölepingut ega maksta töötasu</a:t>
            </a:r>
          </a:p>
          <a:p>
            <a:pPr>
              <a:buClr>
                <a:schemeClr val="accent2"/>
              </a:buClr>
              <a:defRPr/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tööpraktika taotlemisel ei tohi olla maksuvõlga, karistusandmeid karistusregistris ega algatatud likvideerimis- või pankrotimenetlust. </a:t>
            </a:r>
          </a:p>
          <a:p>
            <a:endParaRPr lang="et-EE" dirty="0"/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FA8CCA55-9FEB-4BB2-BCCC-69AB7D81C1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470565"/>
              </p:ext>
            </p:extLst>
          </p:nvPr>
        </p:nvGraphicFramePr>
        <p:xfrm>
          <a:off x="321131" y="142875"/>
          <a:ext cx="219709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31" y="142875"/>
                        <a:ext cx="219709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646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B5B1513-EB9D-4E86-BCCF-009628C18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1" y="893428"/>
            <a:ext cx="9693414" cy="316536"/>
          </a:xfrm>
        </p:spPr>
        <p:txBody>
          <a:bodyPr>
            <a:normAutofit fontScale="90000"/>
          </a:bodyPr>
          <a:lstStyle/>
          <a:p>
            <a:r>
              <a:rPr lang="et-EE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Palgatoetus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D2F8DBE-DC2B-428A-B2A6-ACF8265D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29468"/>
            <a:ext cx="9603275" cy="4035104"/>
          </a:xfrm>
        </p:spPr>
        <p:txBody>
          <a:bodyPr>
            <a:normAutofit/>
          </a:bodyPr>
          <a:lstStyle/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sihtgrupp erinev (vähenenud töövõimega, pikaajaline töötu, noor, piirkondlik meede)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töötasust (erisused selguvad lepingu sõlmimisel)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palgatoetuse leping enne töölepingu sõlmimist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oluline on teavitada lepingu muudatustest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KÜSI JULGELT!</a:t>
            </a:r>
          </a:p>
          <a:p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17CC3BD1-5D91-4D57-8EEB-4F68A239F6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501847"/>
              </p:ext>
            </p:extLst>
          </p:nvPr>
        </p:nvGraphicFramePr>
        <p:xfrm>
          <a:off x="286328" y="108052"/>
          <a:ext cx="2375592" cy="613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26CA5B67-7D50-4828-9847-7B07C8FA0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28" y="108052"/>
                        <a:ext cx="2375592" cy="613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47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A8F208D-6B62-4203-812A-ADDEE40AE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Tööandjale tööalase koolituse kulu hüvitamine</a:t>
            </a:r>
            <a:br>
              <a:rPr lang="et-EE" sz="2800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F67345B-D490-4662-85BB-2C2770C1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7213"/>
          </a:xfrm>
        </p:spPr>
        <p:txBody>
          <a:bodyPr>
            <a:normAutofit fontScale="92500"/>
          </a:bodyPr>
          <a:lstStyle/>
          <a:p>
            <a:pPr lvl="2" algn="just"/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vähenenud töövõimega töötaja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 ole pikka aega tulnud toime tööülesannete täitmisega puude või terviseseisundi tõttu, kuid tööandja pakub talle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ümber- või täiendusõppe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läbimisel teist tööd – kuni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koolituse maksumusest, kuid mitte rohkem kui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1250 eurot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(koos käibemaksuga);</a:t>
            </a:r>
          </a:p>
          <a:p>
            <a:pPr marL="914400" lvl="2" indent="0" algn="just">
              <a:buNone/>
            </a:pP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Kui vähenenud töövõimega töötaja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 tööle asumisele eelnevalt töötuna arvel järjest vähemalt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kuud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ning vajab oma tööülesannete täitmiseks tööalaste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teadmiste ja oskuste täiendamist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kuni 50%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koolituse maksumusest, kuid mitte rohkem kui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1250 eurot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(koos käibemaksuga). Koolituse kulu võib tööandjale hüvitada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ühe aasta 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jooksul arvates töötaja tööle asumisest. Viimase </a:t>
            </a:r>
            <a:r>
              <a:rPr lang="et-EE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arveloleku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perioodi lõpu ja tööle asumise vahele võib jääda maksimaalselt </a:t>
            </a:r>
            <a:r>
              <a:rPr lang="et-E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kalendripäeva</a:t>
            </a:r>
            <a:r>
              <a:rPr lang="et-E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t-EE" dirty="0"/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52B8B442-8C9E-4815-9826-499CB750B2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024096"/>
              </p:ext>
            </p:extLst>
          </p:nvPr>
        </p:nvGraphicFramePr>
        <p:xfrm>
          <a:off x="689266" y="196849"/>
          <a:ext cx="2277454" cy="60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26CA5B67-7D50-4828-9847-7B07C8FA0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266" y="196849"/>
                        <a:ext cx="2277454" cy="60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D6591B3-803D-44D6-B14E-B84259BC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55008"/>
            <a:ext cx="9603275" cy="1073791"/>
          </a:xfrm>
        </p:spPr>
        <p:txBody>
          <a:bodyPr>
            <a:normAutofit fontScale="90000"/>
          </a:bodyPr>
          <a:lstStyle/>
          <a:p>
            <a:br>
              <a:rPr lang="et-EE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sz="27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Tööruumide ja -vahendite kohandamine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2660D5E-4535-4002-87F5-5D2F662D8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442906"/>
            <a:ext cx="9479276" cy="42364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t-EE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Kohandamise maksumuse hüvitamisel lähtume vähenenud töövõimest tingitud töötamise takistuse kõrvaldamise kulu mõistlikkusest ja sõltuvalt sihtrühmast 50-100% (ergonoomiline bussiiste, kaldtee, vajadusel kohandatakse ka kodukontorit)</a:t>
            </a:r>
          </a:p>
          <a:p>
            <a:pPr marL="0" indent="0">
              <a:buNone/>
            </a:pP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Ühe ja sama kliendi töökoha kohandamise kulu ei hüvitata tihedamini kui üks kord kolme aasta jooksul. </a:t>
            </a:r>
          </a:p>
          <a:p>
            <a:endParaRPr lang="et-EE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9C062F6B-678C-4E0D-AF0D-3B70BB41DE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913429"/>
              </p:ext>
            </p:extLst>
          </p:nvPr>
        </p:nvGraphicFramePr>
        <p:xfrm>
          <a:off x="284480" y="294640"/>
          <a:ext cx="244856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26CA5B67-7D50-4828-9847-7B07C8FA0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" y="294640"/>
                        <a:ext cx="244856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85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FD7973F-D27E-4A7E-8BFE-74D892DA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985520"/>
            <a:ext cx="9603275" cy="868234"/>
          </a:xfrm>
        </p:spPr>
        <p:txBody>
          <a:bodyPr>
            <a:normAutofit/>
          </a:bodyPr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Töötamiseks vajalik abivahend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486D6A5-4ED9-4696-BF6C-E51CF9A6F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/>
          <a:lstStyle/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abivahendi vajadus sõltub konkreetse inimese erivajadusest</a:t>
            </a:r>
          </a:p>
          <a:p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töötamiseks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vajalik </a:t>
            </a:r>
          </a:p>
          <a:p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leping sõlmitakse isiku või tööandjaga üldjuhul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kolmeks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aastaks.  Vajadusel pikendatakse lepingut või abivahend võõrandatakse</a:t>
            </a: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A2520E7D-1721-4953-A73D-B5123E5F3A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368901"/>
              </p:ext>
            </p:extLst>
          </p:nvPr>
        </p:nvGraphicFramePr>
        <p:xfrm>
          <a:off x="284480" y="294640"/>
          <a:ext cx="244856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orelDRAW" r:id="rId3" imgW="6872400" imgH="1553040" progId="">
                  <p:embed/>
                </p:oleObj>
              </mc:Choice>
              <mc:Fallback>
                <p:oleObj name="CorelDRAW" r:id="rId3" imgW="6872400" imgH="1553040" progId="">
                  <p:embed/>
                  <p:pic>
                    <p:nvPicPr>
                      <p:cNvPr id="4" name="Object 8">
                        <a:extLst>
                          <a:ext uri="{FF2B5EF4-FFF2-40B4-BE49-F238E27FC236}">
                            <a16:creationId xmlns:a16="http://schemas.microsoft.com/office/drawing/2014/main" id="{9C062F6B-678C-4E0D-AF0D-3B70BB41DE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" y="294640"/>
                        <a:ext cx="244856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085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DA52F63-87B3-442F-8257-E707000BF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Tugiisikuga töötamine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068CC42-2BAF-41E5-BE03-0F0FFEFFC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571" y="2063960"/>
            <a:ext cx="9603275" cy="4631129"/>
          </a:xfrm>
        </p:spPr>
        <p:txBody>
          <a:bodyPr>
            <a:normAutofit/>
          </a:bodyPr>
          <a:lstStyle/>
          <a:p>
            <a:pPr algn="just">
              <a:buClr>
                <a:srgbClr val="FF6600"/>
              </a:buClr>
            </a:pPr>
            <a:r>
              <a:rPr lang="et-EE" dirty="0"/>
              <a:t>tööellu sisseelamine; tööülesannete omandamine/täitmine; töö planeerimine ja korraldamine; tööalane suhtlemine</a:t>
            </a:r>
          </a:p>
          <a:p>
            <a:pPr algn="just">
              <a:buClr>
                <a:srgbClr val="FF6600"/>
              </a:buClr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tugiisik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juhendab ja abistab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kuid ei täida tööülesandeid töötaja eest, ei paku erialast väljaõpet või koolitust ega osuta füüsilist </a:t>
            </a:r>
            <a:r>
              <a:rPr lang="et-E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kõrvalabi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FF6600"/>
              </a:buClr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tugiisik määratakse üheks aastaks, vajadusel lepingut pikendatakse</a:t>
            </a:r>
          </a:p>
          <a:p>
            <a:pPr algn="just">
              <a:buClr>
                <a:srgbClr val="FF6600"/>
              </a:buClr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juhendamise tasu 2,78 tund</a:t>
            </a:r>
          </a:p>
          <a:p>
            <a:pPr algn="just">
              <a:buClr>
                <a:srgbClr val="FF6600"/>
              </a:buClr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tugiisikuks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võib olla kolleeg või sobiv inimene väljastpoolt töökohta</a:t>
            </a:r>
          </a:p>
          <a:p>
            <a:pPr marL="0" indent="0">
              <a:buNone/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814922F7-FA8D-40DC-8D14-397218265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38" y="230188"/>
            <a:ext cx="2466146" cy="57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95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F2FD6A-51B5-4AAD-B2DD-97B8B4F2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Tööalane rehabilitatsioon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CA971F8-D5C4-4A72-B55B-9AEBC02C1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270209"/>
          </a:xfrm>
        </p:spPr>
        <p:txBody>
          <a:bodyPr>
            <a:normAutofit/>
          </a:bodyPr>
          <a:lstStyle/>
          <a:p>
            <a:pPr algn="just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mõeldud inimestele, kellel on puude või haiguse tõttu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mitmeid takistusi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 kes vajavad seetõttu tööle asumiseks või töötamise jätkamiseks </a:t>
            </a:r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erinevate spetsialistide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 (füsioterapeut, tegevusterapeut, psühholoog, sotsiaaltöötaja, kogemusnõustaja jne)</a:t>
            </a:r>
          </a:p>
          <a:p>
            <a:pPr algn="just">
              <a:lnSpc>
                <a:spcPct val="10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valmistab ette tööeluks, toetab tööle asumist või töötamist/õppimist</a:t>
            </a:r>
          </a:p>
          <a:p>
            <a:pPr algn="just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tööealisele (16 a kuni vanaduspensioniiga)</a:t>
            </a:r>
          </a:p>
          <a:p>
            <a:pPr algn="just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vähenenud töövõime (puue või püsiv töövõimetus või osaline töövõime);</a:t>
            </a:r>
          </a:p>
          <a:p>
            <a:pPr algn="just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hõivatud (töötajad, õppijad, ettevõtjad) või otsivad tööd (on registreeritud töötud).  </a:t>
            </a:r>
          </a:p>
          <a:p>
            <a:pPr algn="just">
              <a:lnSpc>
                <a:spcPct val="100000"/>
              </a:lnSpc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BFD4032F-9B8F-4C6F-AEDE-E53AD6AA5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38" y="230188"/>
            <a:ext cx="2579042" cy="57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7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CF4996-A068-44AA-8622-E1925CE9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Kogemusnõustamine</a:t>
            </a:r>
            <a:br>
              <a:rPr lang="et-EE" b="1" dirty="0"/>
            </a:b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41E9FF6-9236-4891-A3B7-1393C7FB8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kogemusnõustaja jagab oma kogemust konkreetsest puudest või erivajadusest lähtuvalt ja toetab sellega vähenenud töövõimega inimese tööl püsimist, motivatsiooni, enesehinnangu tõstmist jne</a:t>
            </a:r>
          </a:p>
          <a:p>
            <a:r>
              <a:rPr lang="et-EE" dirty="0"/>
              <a:t>vähihaigus, psüühikahäire, lein, sõltuvuse probleemid jne </a:t>
            </a: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720BECD9-119E-4166-ACD6-FA1EFCAB5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38" y="230188"/>
            <a:ext cx="2548562" cy="57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1405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485</Words>
  <Application>Microsoft Office PowerPoint</Application>
  <PresentationFormat>Laiekraan</PresentationFormat>
  <Paragraphs>53</Paragraphs>
  <Slides>11</Slides>
  <Notes>0</Notes>
  <HiddenSlides>0</HiddenSlides>
  <MMClips>0</MMClips>
  <ScaleCrop>false</ScaleCrop>
  <HeadingPairs>
    <vt:vector size="8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7" baseType="lpstr">
      <vt:lpstr>Arial</vt:lpstr>
      <vt:lpstr>Gill Sans MT</vt:lpstr>
      <vt:lpstr>Times New Roman</vt:lpstr>
      <vt:lpstr>Wingdings</vt:lpstr>
      <vt:lpstr>Galerii</vt:lpstr>
      <vt:lpstr>CorelDRAW</vt:lpstr>
      <vt:lpstr>Vähenenud töövõimega inimesed- toetused ja teenused tööandjale</vt:lpstr>
      <vt:lpstr> Proovitöö ja tööpraktika</vt:lpstr>
      <vt:lpstr>  Palgatoetus</vt:lpstr>
      <vt:lpstr>Tööandjale tööalase koolituse kulu hüvitamine </vt:lpstr>
      <vt:lpstr> Tööruumide ja -vahendite kohandamine </vt:lpstr>
      <vt:lpstr>Töötamiseks vajalik abivahend</vt:lpstr>
      <vt:lpstr>Tugiisikuga töötamine</vt:lpstr>
      <vt:lpstr>Tööalane rehabilitatsioon</vt:lpstr>
      <vt:lpstr>Kogemusnõustamine </vt:lpstr>
      <vt:lpstr>Sotsiaalmaksu hüvitamine  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Milliseid riigi toetusi ja teenuseid on tööandjal võimalik saada, kui tema juures töötab või kui ta värbab vähenenud töövõimega inimesi? </dc:title>
  <dc:creator>Gea Meriste</dc:creator>
  <cp:lastModifiedBy>Gea Meriste</cp:lastModifiedBy>
  <cp:revision>56</cp:revision>
  <dcterms:created xsi:type="dcterms:W3CDTF">2019-11-08T11:27:24Z</dcterms:created>
  <dcterms:modified xsi:type="dcterms:W3CDTF">2019-11-11T17:48:22Z</dcterms:modified>
</cp:coreProperties>
</file>