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4" r:id="rId5"/>
    <p:sldId id="347" r:id="rId6"/>
    <p:sldId id="340" r:id="rId7"/>
    <p:sldId id="343" r:id="rId8"/>
    <p:sldId id="342" r:id="rId9"/>
    <p:sldId id="346" r:id="rId10"/>
    <p:sldId id="293" r:id="rId11"/>
    <p:sldId id="309" r:id="rId12"/>
    <p:sldId id="339" r:id="rId13"/>
    <p:sldId id="348" r:id="rId14"/>
    <p:sldId id="349" r:id="rId15"/>
    <p:sldId id="350" r:id="rId16"/>
    <p:sldId id="321" r:id="rId17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Demeure" initials="M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A7"/>
    <a:srgbClr val="4D6576"/>
    <a:srgbClr val="1161AF"/>
    <a:srgbClr val="A3B9E2"/>
    <a:srgbClr val="7EBA8E"/>
    <a:srgbClr val="00A5AA"/>
    <a:srgbClr val="1168B3"/>
    <a:srgbClr val="00B1B0"/>
    <a:srgbClr val="4661AF"/>
    <a:srgbClr val="93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220" autoAdjust="0"/>
  </p:normalViewPr>
  <p:slideViewPr>
    <p:cSldViewPr snapToGrid="0">
      <p:cViewPr varScale="1">
        <p:scale>
          <a:sx n="67" d="100"/>
          <a:sy n="67" d="100"/>
        </p:scale>
        <p:origin x="6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EAEC-8223-4C0B-AC2D-632CECB6155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8414-BFA0-4DC9-B2CC-4075F798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7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35B04-F05B-4B09-9A1A-5B99E6AB5F10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D2DD-E42F-4722-9220-68E4A72F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0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 9001:2015 specifies requirements for a quality management system</a:t>
            </a:r>
          </a:p>
          <a:p>
            <a:r>
              <a:rPr lang="en-US" dirty="0"/>
              <a:t>ISO 14001:2015 specifies the requirements for an environmental management system</a:t>
            </a:r>
          </a:p>
          <a:p>
            <a:r>
              <a:rPr lang="en-US" dirty="0"/>
              <a:t>OHSAS 18001:2007 is the globally </a:t>
            </a:r>
            <a:r>
              <a:rPr lang="en-US" dirty="0" err="1"/>
              <a:t>recognised</a:t>
            </a:r>
            <a:r>
              <a:rPr lang="en-US" dirty="0"/>
              <a:t> Health &amp; Safety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406059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4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8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0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green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886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grpSp>
        <p:nvGrpSpPr>
          <p:cNvPr id="10" name="Groupe 9"/>
          <p:cNvGrpSpPr/>
          <p:nvPr userDrawn="1"/>
        </p:nvGrpSpPr>
        <p:grpSpPr>
          <a:xfrm>
            <a:off x="6079546" y="2957717"/>
            <a:ext cx="0" cy="797078"/>
            <a:chOff x="6731111" y="3028798"/>
            <a:chExt cx="0" cy="797078"/>
          </a:xfrm>
        </p:grpSpPr>
        <p:sp>
          <p:nvSpPr>
            <p:cNvPr id="11" name="object 9"/>
            <p:cNvSpPr/>
            <p:nvPr/>
          </p:nvSpPr>
          <p:spPr>
            <a:xfrm>
              <a:off x="6731111" y="3043029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h="754380">
                  <a:moveTo>
                    <a:pt x="0" y="7543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6731111" y="382587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6731111" y="30287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366833" y="697367"/>
            <a:ext cx="5138738" cy="498475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7109517" y="2121171"/>
            <a:ext cx="3480490" cy="1477016"/>
          </a:xfr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61950" algn="l"/>
              </a:tabLst>
              <a:defRPr sz="40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7109518" y="3919802"/>
            <a:ext cx="3480490" cy="1477016"/>
          </a:xfrm>
        </p:spPr>
        <p:txBody>
          <a:bodyPr>
            <a:noAutofit/>
          </a:bodyPr>
          <a:lstStyle>
            <a:lvl1pPr marL="361950" indent="-361950" algn="l">
              <a:buFontTx/>
              <a:buBlip>
                <a:blip r:embed="rId3"/>
              </a:buBlip>
              <a:defRPr sz="24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4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sion 2 - blue and gr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221628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629578" y="2779964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66467" y="2755899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4800" b="1" baseline="0">
                <a:solidFill>
                  <a:srgbClr val="00A4A7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9" name="object 5"/>
          <p:cNvSpPr/>
          <p:nvPr userDrawn="1"/>
        </p:nvSpPr>
        <p:spPr>
          <a:xfrm>
            <a:off x="6259287" y="2779964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6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isual in blue &amp; gree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7999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8889" y="327904"/>
            <a:ext cx="7667019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3258889" y="105375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7422000" y="2758192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58889" y="2734127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>
                <a:solidFill>
                  <a:srgbClr val="00A4A7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5" name="object 5"/>
          <p:cNvSpPr/>
          <p:nvPr userDrawn="1"/>
        </p:nvSpPr>
        <p:spPr>
          <a:xfrm>
            <a:off x="7112180" y="2734127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pic>
        <p:nvPicPr>
          <p:cNvPr id="11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5" y="10287"/>
            <a:ext cx="2504058" cy="25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6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isual in blue &amp; gre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20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3258889" y="105375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7422000" y="2758192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58889" y="2734127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4800" b="1">
                <a:solidFill>
                  <a:srgbClr val="1168B3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8889" y="327904"/>
            <a:ext cx="8548687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0" name="object 5"/>
          <p:cNvSpPr/>
          <p:nvPr userDrawn="1"/>
        </p:nvSpPr>
        <p:spPr>
          <a:xfrm>
            <a:off x="7086601" y="2779964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0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313068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415892" y="2392624"/>
            <a:ext cx="3489325" cy="288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3200" b="1">
                <a:solidFill>
                  <a:srgbClr val="00A5AA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2" name="object 5"/>
          <p:cNvSpPr/>
          <p:nvPr userDrawn="1"/>
        </p:nvSpPr>
        <p:spPr>
          <a:xfrm>
            <a:off x="5245929" y="2392624"/>
            <a:ext cx="55414" cy="288000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642055" y="2392624"/>
            <a:ext cx="6319837" cy="2879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7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cus pre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4000" y="2240614"/>
            <a:ext cx="5803126" cy="3645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298999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203999" y="2720089"/>
            <a:ext cx="2635520" cy="1042286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rgbClr val="00A5AA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3203999" y="2074423"/>
            <a:ext cx="2635044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6412951" y="2720089"/>
            <a:ext cx="2594175" cy="1061336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6412476" y="2074423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3204000" y="4993105"/>
            <a:ext cx="2635519" cy="921920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3204000" y="4347439"/>
            <a:ext cx="2635043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6412952" y="4993105"/>
            <a:ext cx="2594174" cy="931445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412476" y="4347439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6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cus presentation + visu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4818" y="2365180"/>
            <a:ext cx="5803126" cy="3645667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439" y="2714830"/>
            <a:ext cx="2635520" cy="1209470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rgbClr val="00A5AA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58889" y="105375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3849439" y="2069164"/>
            <a:ext cx="2635044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058391" y="2714830"/>
            <a:ext cx="2594175" cy="1199945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7057916" y="2069164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3849440" y="4987846"/>
            <a:ext cx="2635519" cy="1108154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3849440" y="4342180"/>
            <a:ext cx="2635043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058392" y="4987846"/>
            <a:ext cx="2594174" cy="1098629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7057916" y="4342180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3258889" y="327904"/>
            <a:ext cx="7622471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8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951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s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2596" y="2959322"/>
            <a:ext cx="2383221" cy="2286000"/>
          </a:xfrm>
        </p:spPr>
        <p:txBody>
          <a:bodyPr anchor="ctr"/>
          <a:lstStyle>
            <a:lvl1pPr marL="0" indent="0" algn="r">
              <a:buNone/>
              <a:defRPr lang="fr-FR" sz="2800" b="1" kern="1200" baseline="0" dirty="0" smtClean="0">
                <a:solidFill>
                  <a:srgbClr val="1168B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r">
              <a:buFontTx/>
              <a:buBlip>
                <a:blip r:embed="rId2"/>
              </a:buBlip>
              <a:defRPr b="0">
                <a:solidFill>
                  <a:srgbClr val="00A5AA"/>
                </a:solidFill>
              </a:defRPr>
            </a:lvl2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7" name="object 4"/>
          <p:cNvSpPr/>
          <p:nvPr userDrawn="1"/>
        </p:nvSpPr>
        <p:spPr>
          <a:xfrm>
            <a:off x="4938493" y="2959322"/>
            <a:ext cx="45719" cy="2286000"/>
          </a:xfrm>
          <a:custGeom>
            <a:avLst/>
            <a:gdLst/>
            <a:ahLst/>
            <a:cxnLst/>
            <a:rect l="l" t="t" r="r" b="b"/>
            <a:pathLst>
              <a:path h="1889760">
                <a:moveTo>
                  <a:pt x="0" y="1889264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1" hasCustomPrompt="1"/>
          </p:nvPr>
        </p:nvSpPr>
        <p:spPr>
          <a:xfrm>
            <a:off x="5653276" y="4242998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1" name="Espace réservé du graphique 3"/>
          <p:cNvSpPr>
            <a:spLocks noGrp="1"/>
          </p:cNvSpPr>
          <p:nvPr>
            <p:ph type="chart" sz="quarter" idx="14" hasCustomPrompt="1"/>
          </p:nvPr>
        </p:nvSpPr>
        <p:spPr>
          <a:xfrm>
            <a:off x="5653276" y="1789357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1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8107426" y="1789357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15" name="Espace réservé du graphique 3"/>
          <p:cNvSpPr>
            <a:spLocks noGrp="1"/>
          </p:cNvSpPr>
          <p:nvPr>
            <p:ph type="chart" sz="quarter" idx="16" hasCustomPrompt="1"/>
          </p:nvPr>
        </p:nvSpPr>
        <p:spPr>
          <a:xfrm>
            <a:off x="8107426" y="4242998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6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ableau 8"/>
          <p:cNvSpPr>
            <a:spLocks noGrp="1"/>
          </p:cNvSpPr>
          <p:nvPr>
            <p:ph type="tbl" sz="quarter" idx="14"/>
          </p:nvPr>
        </p:nvSpPr>
        <p:spPr>
          <a:xfrm>
            <a:off x="1415891" y="1873843"/>
            <a:ext cx="9510017" cy="4495800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6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al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SmartArt 13"/>
          <p:cNvSpPr>
            <a:spLocks noGrp="1"/>
          </p:cNvSpPr>
          <p:nvPr>
            <p:ph type="dgm" sz="quarter" idx="14"/>
          </p:nvPr>
        </p:nvSpPr>
        <p:spPr>
          <a:xfrm>
            <a:off x="1415891" y="1454150"/>
            <a:ext cx="9510017" cy="4711700"/>
          </a:xfr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fr-FR" dirty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5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4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7109517" y="2121171"/>
            <a:ext cx="3480490" cy="1477016"/>
          </a:xfrm>
        </p:spPr>
        <p:txBody>
          <a:bodyPr>
            <a:noAutofit/>
          </a:bodyPr>
          <a:lstStyle>
            <a:lvl1pPr marL="0" indent="0">
              <a:buFontTx/>
              <a:buNone/>
              <a:tabLst>
                <a:tab pos="361950" algn="l"/>
              </a:tabLst>
              <a:defRPr sz="4000" b="1">
                <a:solidFill>
                  <a:srgbClr val="1168B3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109517" y="3870344"/>
            <a:ext cx="2711746" cy="1477016"/>
          </a:xfrm>
        </p:spPr>
        <p:txBody>
          <a:bodyPr>
            <a:noAutofit/>
          </a:bodyPr>
          <a:lstStyle>
            <a:lvl1pPr marL="361950" indent="-361950">
              <a:buFontTx/>
              <a:buBlip>
                <a:blip r:embed="rId3"/>
              </a:buBlip>
              <a:defRPr sz="2400" b="1">
                <a:solidFill>
                  <a:srgbClr val="00A5AA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366833" y="697367"/>
            <a:ext cx="5138738" cy="498475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022" y="2743140"/>
            <a:ext cx="4301956" cy="215097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52463" y="6477000"/>
            <a:ext cx="3592512" cy="271463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dirty="0" err="1"/>
              <a:t>Additional</a:t>
            </a:r>
            <a:r>
              <a:rPr lang="fr-FR" dirty="0"/>
              <a:t> contact information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44975" y="4714200"/>
            <a:ext cx="3332163" cy="5222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www.elis.com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54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33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758462" y="2121171"/>
            <a:ext cx="8815753" cy="147701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tabLst>
                <a:tab pos="361950" algn="l"/>
              </a:tabLst>
              <a:defRPr sz="40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58462" y="3835174"/>
            <a:ext cx="8815753" cy="1477016"/>
          </a:xfrm>
        </p:spPr>
        <p:txBody>
          <a:bodyPr>
            <a:noAutofit/>
          </a:bodyPr>
          <a:lstStyle>
            <a:lvl1pPr marL="361950" indent="-361950" algn="ctr">
              <a:buFontTx/>
              <a:buBlip>
                <a:blip r:embed="rId3"/>
              </a:buBlip>
              <a:defRPr sz="24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01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Agenda / content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1415892" y="1356361"/>
            <a:ext cx="7771534" cy="4554522"/>
          </a:xfrm>
        </p:spPr>
        <p:txBody>
          <a:bodyPr/>
          <a:lstStyle>
            <a:lvl1pPr marL="457200" indent="-457200">
              <a:buFont typeface="+mj-lt"/>
              <a:buAutoNum type="arabicPeriod"/>
              <a:defRPr lang="fr-FR" sz="2000" b="1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22312" indent="0">
              <a:buFont typeface="+mj-lt"/>
              <a:buNone/>
              <a:tabLst>
                <a:tab pos="898525" algn="l"/>
              </a:tabLst>
              <a:defRPr lang="fr-FR" sz="2000" b="0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 </a:t>
            </a:r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708320" y="5306390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357" y="0"/>
              <a:ext cx="9681643" cy="6858000"/>
            </a:xfrm>
            <a:prstGeom prst="rect">
              <a:avLst/>
            </a:prstGeom>
          </p:spPr>
        </p:pic>
        <p:pic>
          <p:nvPicPr>
            <p:cNvPr id="7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48400"/>
              <a:ext cx="12192000" cy="609600"/>
            </a:xfrm>
            <a:prstGeom prst="rect">
              <a:avLst/>
            </a:prstGeom>
          </p:spPr>
        </p:pic>
      </p:grp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24375" cy="62484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6100763" y="1966913"/>
            <a:ext cx="4462963" cy="292417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25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3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blue color and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5892" y="1417320"/>
            <a:ext cx="9816825" cy="4493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1168B3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b="0">
                <a:solidFill>
                  <a:srgbClr val="00A5AA"/>
                </a:solidFill>
              </a:defRPr>
            </a:lvl2pPr>
            <a:lvl3pPr marL="685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rgbClr val="00A5AA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lang="fr-FR" sz="1400" b="0" kern="1200" baseline="0">
                <a:solidFill>
                  <a:srgbClr val="4D6576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9431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rgbClr val="4D6576"/>
                </a:solidFill>
              </a:defRPr>
            </a:lvl5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	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	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21717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fr-FR" dirty="0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gre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5892" y="1447800"/>
            <a:ext cx="9816825" cy="45611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baseline="0">
                <a:solidFill>
                  <a:srgbClr val="1161A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000" b="0">
                <a:solidFill>
                  <a:srgbClr val="4D6576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 b="0">
                <a:solidFill>
                  <a:srgbClr val="4D6576"/>
                </a:solidFill>
              </a:defRPr>
            </a:lvl3pPr>
            <a:lvl4pPr marL="1452563" indent="-285750">
              <a:buFontTx/>
              <a:buBlip>
                <a:blip r:embed="rId2"/>
              </a:buBlip>
              <a:defRPr sz="1400" b="0" baseline="0">
                <a:solidFill>
                  <a:srgbClr val="4D6576"/>
                </a:solidFill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4D6576"/>
                </a:solidFill>
              </a:defRPr>
            </a:lvl5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  <a:p>
            <a:pPr lvl="3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 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 </a:t>
            </a:r>
          </a:p>
          <a:p>
            <a:pPr lvl="4"/>
            <a:endParaRPr lang="fr-FR" dirty="0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71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sion 2 - blue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81251" y="2255396"/>
            <a:ext cx="3553798" cy="1049136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rgbClr val="1161AF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298999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620053" y="2243138"/>
            <a:ext cx="3561180" cy="107156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400" b="1" baseline="0">
                <a:solidFill>
                  <a:srgbClr val="00A5AA"/>
                </a:solidFill>
                <a:latin typeface="Century Gothic" panose="020B0502020202020204" pitchFamily="34" charset="0"/>
              </a:defRPr>
            </a:lvl1pPr>
            <a:lvl2pPr marL="174625" indent="0">
              <a:buFontTx/>
              <a:buNone/>
              <a:defRPr sz="2800" b="1">
                <a:solidFill>
                  <a:srgbClr val="00A4A7"/>
                </a:solidFill>
              </a:defRPr>
            </a:lvl2pPr>
          </a:lstStyle>
          <a:p>
            <a:pPr lvl="1"/>
            <a:r>
              <a:rPr lang="fr-FR" dirty="0" err="1"/>
              <a:t>Subtitle</a:t>
            </a:r>
            <a:r>
              <a:rPr lang="fr-FR" dirty="0"/>
              <a:t>  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258829" y="2571751"/>
            <a:ext cx="46968" cy="2837114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393950" y="3505200"/>
            <a:ext cx="3541713" cy="2166938"/>
          </a:xfrm>
        </p:spPr>
        <p:txBody>
          <a:bodyPr>
            <a:normAutofit/>
          </a:bodyPr>
          <a:lstStyle>
            <a:lvl1pPr marL="271463" indent="-271463" algn="r">
              <a:buFontTx/>
              <a:buBlip>
                <a:blip r:embed="rId3"/>
              </a:buBlip>
              <a:tabLst>
                <a:tab pos="892175" algn="l"/>
              </a:tabLst>
              <a:defRPr sz="2000">
                <a:solidFill>
                  <a:srgbClr val="A3B9E2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28963" y="3500438"/>
            <a:ext cx="3541713" cy="2171700"/>
          </a:xfrm>
        </p:spPr>
        <p:txBody>
          <a:bodyPr>
            <a:normAutofit/>
          </a:bodyPr>
          <a:lstStyle>
            <a:lvl1pPr marL="271463" indent="-271463" algn="l">
              <a:buFontTx/>
              <a:buBlip>
                <a:blip r:embed="rId3"/>
              </a:buBlip>
              <a:tabLst>
                <a:tab pos="892175" algn="l"/>
              </a:tabLst>
              <a:defRPr sz="2000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8523" y="6412523"/>
            <a:ext cx="241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4E247C-0D1E-4C17-BA91-1E1FA53DB16C}" type="slidenum">
              <a:rPr lang="en-US" sz="1200" smtClean="0">
                <a:solidFill>
                  <a:srgbClr val="4D6576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200" dirty="0">
              <a:solidFill>
                <a:srgbClr val="4D657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7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8" r:id="rId3"/>
    <p:sldLayoutId id="2147483667" r:id="rId4"/>
    <p:sldLayoutId id="2147483671" r:id="rId5"/>
    <p:sldLayoutId id="2147483655" r:id="rId6"/>
    <p:sldLayoutId id="2147483653" r:id="rId7"/>
    <p:sldLayoutId id="2147483660" r:id="rId8"/>
    <p:sldLayoutId id="2147483666" r:id="rId9"/>
    <p:sldLayoutId id="2147483670" r:id="rId10"/>
    <p:sldLayoutId id="2147483651" r:id="rId11"/>
    <p:sldLayoutId id="2147483663" r:id="rId12"/>
    <p:sldLayoutId id="2147483669" r:id="rId13"/>
    <p:sldLayoutId id="2147483665" r:id="rId14"/>
    <p:sldLayoutId id="2147483673" r:id="rId15"/>
    <p:sldLayoutId id="2147483654" r:id="rId16"/>
    <p:sldLayoutId id="2147483661" r:id="rId17"/>
    <p:sldLayoutId id="2147483662" r:id="rId18"/>
    <p:sldLayoutId id="2147483668" r:id="rId19"/>
    <p:sldLayoutId id="2147483652" r:id="rId20"/>
    <p:sldLayoutId id="214748367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SVARMIL AS</a:t>
            </a:r>
          </a:p>
          <a:p>
            <a:r>
              <a:rPr lang="en-US" dirty="0"/>
              <a:t> </a:t>
            </a:r>
            <a:r>
              <a:rPr lang="ru-RU" dirty="0"/>
              <a:t>Форум трудоспособности</a:t>
            </a:r>
            <a:endParaRPr lang="et-EE" dirty="0"/>
          </a:p>
          <a:p>
            <a:endParaRPr lang="et-E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58462" y="3835174"/>
            <a:ext cx="8815753" cy="2032226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23.09.2019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3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2E632-4841-44DA-A11E-02B11FDCF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Учебная стипендия</a:t>
            </a:r>
            <a:endParaRPr lang="et-EE" dirty="0"/>
          </a:p>
        </p:txBody>
      </p:sp>
      <p:sp>
        <p:nvSpPr>
          <p:cNvPr id="7" name="ZoneTexte 25">
            <a:extLst>
              <a:ext uri="{FF2B5EF4-FFF2-40B4-BE49-F238E27FC236}">
                <a16:creationId xmlns:a16="http://schemas.microsoft.com/office/drawing/2014/main" id="{482DF4D1-0A02-4EE0-B991-911D3655499F}"/>
              </a:ext>
            </a:extLst>
          </p:cNvPr>
          <p:cNvSpPr txBox="1"/>
          <p:nvPr/>
        </p:nvSpPr>
        <p:spPr>
          <a:xfrm>
            <a:off x="822959" y="1544697"/>
            <a:ext cx="109147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 1 сентября 2019 года у новых работников предприятия возникает возможность заключить с работодателем договор о выплате учебной стипендии.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Данная стипендия назначается на срок до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месяцев в размере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 евро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месяц.  В данный же период происходит интенсивный процесс обучения швеи.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Одним из условий данного договора является возврат 50% полученной стипендии (максимально 250 евро), если  трудовой договор расторгается ранее чем через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месяцев со дня начала получения данного пособия.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4B858-276D-43D2-9DDF-8D18019C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2" y="4567634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7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8306" y="155868"/>
            <a:ext cx="9468985" cy="520407"/>
          </a:xfrm>
        </p:spPr>
        <p:txBody>
          <a:bodyPr/>
          <a:lstStyle/>
          <a:p>
            <a:r>
              <a:rPr lang="ru-RU" dirty="0"/>
              <a:t>Мотивационный пакет работников</a:t>
            </a:r>
            <a:endParaRPr lang="en-US" sz="1200" dirty="0"/>
          </a:p>
        </p:txBody>
      </p:sp>
      <p:sp>
        <p:nvSpPr>
          <p:cNvPr id="8" name="ZoneTexte 25">
            <a:extLst>
              <a:ext uri="{FF2B5EF4-FFF2-40B4-BE49-F238E27FC236}">
                <a16:creationId xmlns:a16="http://schemas.microsoft.com/office/drawing/2014/main" id="{02E75DE7-1467-46CE-AC8B-DF37311C0802}"/>
              </a:ext>
            </a:extLst>
          </p:cNvPr>
          <p:cNvSpPr txBox="1"/>
          <p:nvPr/>
        </p:nvSpPr>
        <p:spPr>
          <a:xfrm>
            <a:off x="866922" y="1465594"/>
            <a:ext cx="102289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  часы работы 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ночное время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(22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:00 – 6:00)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доплачивается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30% - 60%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полного тарифа.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 заявлению работника ему  предоставляется  в год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три дня здоровья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Для тех, кто работает в смену, один из этих дней оплачивается по установленному государством минимальному тарифу с коэффициентом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В 2019 году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33,38 евро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день. В 2020 году планируется оплачивать все три дня здоровья для работников, имеющих сменный график работы.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Квартальная премия выплачивается работнику в случае, если он отсутствовал на работе по причине болезни менее 4 дней в данный период. 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Предприятие поддерживает работников в трудные минуты, выплачивая пособие на похороны  близких родственников в размере 65 евро.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2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2E632-4841-44DA-A11E-02B11FDCF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1" y="331714"/>
            <a:ext cx="10040485" cy="864040"/>
          </a:xfrm>
        </p:spPr>
        <p:txBody>
          <a:bodyPr/>
          <a:lstStyle/>
          <a:p>
            <a:r>
              <a:rPr lang="ru-RU" dirty="0"/>
              <a:t>Дополнительный мотивационный пакет </a:t>
            </a:r>
            <a:endParaRPr lang="et-EE" dirty="0"/>
          </a:p>
        </p:txBody>
      </p:sp>
      <p:sp>
        <p:nvSpPr>
          <p:cNvPr id="7" name="ZoneTexte 25">
            <a:extLst>
              <a:ext uri="{FF2B5EF4-FFF2-40B4-BE49-F238E27FC236}">
                <a16:creationId xmlns:a16="http://schemas.microsoft.com/office/drawing/2014/main" id="{482DF4D1-0A02-4EE0-B991-911D3655499F}"/>
              </a:ext>
            </a:extLst>
          </p:cNvPr>
          <p:cNvSpPr txBox="1"/>
          <p:nvPr/>
        </p:nvSpPr>
        <p:spPr>
          <a:xfrm>
            <a:off x="822960" y="1544697"/>
            <a:ext cx="102289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Рабочий автобус доставляет иногородних работников из Ахтме, Йыхви, Кохтла-Ярве и Пюсси точно к началу рабочей смены и отвозит обратно после окончания рабочего дня.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Минимально раз в год на предприятии организуются совместные мероприятия – корпоративные вечеринки.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Svarmil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поддерживает  различные программы обучения и развития работников.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4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52913" y="5381625"/>
            <a:ext cx="3348037" cy="285750"/>
          </a:xfrm>
        </p:spPr>
        <p:txBody>
          <a:bodyPr/>
          <a:lstStyle/>
          <a:p>
            <a:pPr algn="ctr"/>
            <a:endParaRPr lang="en-US" dirty="0">
              <a:solidFill>
                <a:srgbClr val="4D657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8990238" cy="725850"/>
          </a:xfrm>
        </p:spPr>
        <p:txBody>
          <a:bodyPr/>
          <a:lstStyle/>
          <a:p>
            <a:r>
              <a:rPr lang="ru-RU" dirty="0"/>
              <a:t>Факты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56139" y="1185228"/>
            <a:ext cx="11060724" cy="52243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Швейное предприятие 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Svarmil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основано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в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1991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году, расположено в городе          Кивиыли на Северо-Востоке Эстонии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Предприятие является частью международного концерна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et-EE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ELIS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, лидера  по поставкам текстиля на Европейском рынке.</a:t>
            </a: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Годовой оборот 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AS Svarmil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7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миллионов евро / 28 миллионов швейных минут /  900 тысяч штук готовых изделий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Деятельность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–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развитие продукта, процессы качества, управление складскими запасами, раскрой, пошив (180 операторов швейного оборудования), вышивка на готовых изделиях.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В штате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предприятия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2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50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работников</a:t>
            </a: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Срок выполнения заказов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-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10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рабочих дней для 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Express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заказов и 20 дней для прочих.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 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12 -14 субподрядных предприятий, расположенных в Эстонии, Латвии и Литве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Сертификаты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- ISO 9001:20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15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, ISO 14001:20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5, OHSAS 18001:2007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8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2301" y="322287"/>
            <a:ext cx="9093158" cy="725850"/>
          </a:xfrm>
        </p:spPr>
        <p:txBody>
          <a:bodyPr/>
          <a:lstStyle/>
          <a:p>
            <a:r>
              <a:rPr lang="ru-RU" sz="2800" dirty="0"/>
              <a:t>Производство</a:t>
            </a:r>
            <a:endParaRPr lang="en-US" sz="2800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AD41384-E8A6-4023-BFA8-F977DC23717B}"/>
              </a:ext>
            </a:extLst>
          </p:cNvPr>
          <p:cNvSpPr txBox="1"/>
          <p:nvPr/>
        </p:nvSpPr>
        <p:spPr>
          <a:xfrm>
            <a:off x="1686168" y="4538762"/>
            <a:ext cx="1982784" cy="2157407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Catering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77DFE24A-5D94-4603-A1EF-FAEA920C0B4C}"/>
              </a:ext>
            </a:extLst>
          </p:cNvPr>
          <p:cNvSpPr txBox="1"/>
          <p:nvPr/>
        </p:nvSpPr>
        <p:spPr>
          <a:xfrm>
            <a:off x="3868978" y="4499077"/>
            <a:ext cx="1984376" cy="2158998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Food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79BEFDF-2902-461B-B1BC-76686906296B}"/>
              </a:ext>
            </a:extLst>
          </p:cNvPr>
          <p:cNvSpPr txBox="1"/>
          <p:nvPr/>
        </p:nvSpPr>
        <p:spPr>
          <a:xfrm>
            <a:off x="6007349" y="4535589"/>
            <a:ext cx="1982784" cy="2158998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Industry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6954A-656D-495E-8AFE-ED3A0F3A3FE7}"/>
              </a:ext>
            </a:extLst>
          </p:cNvPr>
          <p:cNvSpPr txBox="1"/>
          <p:nvPr/>
        </p:nvSpPr>
        <p:spPr>
          <a:xfrm>
            <a:off x="6000993" y="2267044"/>
            <a:ext cx="1982784" cy="2157417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Protective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5570D-F528-4DBE-B88D-CE21C3A7D767}"/>
              </a:ext>
            </a:extLst>
          </p:cNvPr>
          <p:cNvSpPr txBox="1"/>
          <p:nvPr/>
        </p:nvSpPr>
        <p:spPr>
          <a:xfrm>
            <a:off x="8102842" y="2267044"/>
            <a:ext cx="1984376" cy="2157417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High visibility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6BD24-3C82-46AB-949D-37FDC7440504}"/>
              </a:ext>
            </a:extLst>
          </p:cNvPr>
          <p:cNvSpPr txBox="1"/>
          <p:nvPr/>
        </p:nvSpPr>
        <p:spPr>
          <a:xfrm>
            <a:off x="8126653" y="4499077"/>
            <a:ext cx="1982784" cy="2158998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Care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E1A5C48-195D-42BE-83E9-FD38EE6D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37505" y="4781644"/>
            <a:ext cx="1922461" cy="18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492F243-0920-4952-83E0-3F4C2977A9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32741" y="2513109"/>
            <a:ext cx="1924053" cy="18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4902B351-2C20-4666-B849-2B689E2403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29836" y="2513109"/>
            <a:ext cx="1922461" cy="18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775E47FB-7807-4B79-8DFB-B8DBC35B9F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64756" y="4745132"/>
            <a:ext cx="1922461" cy="18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DC880B0E-C2DC-4908-8300-F707C7CCB0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16335" y="4781644"/>
            <a:ext cx="1922461" cy="18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BB3A052D-A9C1-475C-AB50-4ED2917186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02317" y="4743551"/>
            <a:ext cx="1922461" cy="187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0970F440-8534-4EC4-97BB-BD65F8F40234}"/>
              </a:ext>
            </a:extLst>
          </p:cNvPr>
          <p:cNvSpPr txBox="1"/>
          <p:nvPr/>
        </p:nvSpPr>
        <p:spPr>
          <a:xfrm>
            <a:off x="1482179" y="2593462"/>
            <a:ext cx="4313233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Годовой объем производства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900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000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штук, более 2 500 моделей.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 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A9FA0996-A7C0-43D9-B531-07A6AF617AC8}"/>
              </a:ext>
            </a:extLst>
          </p:cNvPr>
          <p:cNvSpPr txBox="1"/>
          <p:nvPr/>
        </p:nvSpPr>
        <p:spPr>
          <a:xfrm>
            <a:off x="1438310" y="1146777"/>
            <a:ext cx="9710336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Svarmil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занимается развитием и производством защитной и рабочей одежды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из коллекций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Berendsen/ELIS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. Коллекция моделей предназначена для промышленного, пищевого, больничного и гостиничного секторов бизнеса.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4546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8990238" cy="725850"/>
          </a:xfrm>
        </p:spPr>
        <p:txBody>
          <a:bodyPr/>
          <a:lstStyle/>
          <a:p>
            <a:r>
              <a:rPr lang="ru-RU" dirty="0"/>
              <a:t>Производство  - раскрой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039A366-1944-48FA-9E8B-9ECB94A934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6351" y="2774268"/>
            <a:ext cx="5241926" cy="3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6083F92-CA41-49D6-ACB7-1F430AB879BB}"/>
              </a:ext>
            </a:extLst>
          </p:cNvPr>
          <p:cNvSpPr txBox="1"/>
          <p:nvPr/>
        </p:nvSpPr>
        <p:spPr>
          <a:xfrm>
            <a:off x="1415892" y="1284447"/>
            <a:ext cx="10016009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Раскрой тканей производится на высокотехнологичных раскройных роботах.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Весь объем раскроя производится предприятием, как для собственного производста, так и для субподрядных предприятий.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 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663730E-E701-43E8-9AEC-1209EC6D432C}"/>
              </a:ext>
            </a:extLst>
          </p:cNvPr>
          <p:cNvSpPr/>
          <p:nvPr/>
        </p:nvSpPr>
        <p:spPr>
          <a:xfrm>
            <a:off x="7510720" y="4096654"/>
            <a:ext cx="2570158" cy="5857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0" i="0" u="none" strike="noStrike" kern="1200" cap="none" spc="-8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rPr>
              <a:t>Раскройный робот</a:t>
            </a:r>
            <a:endParaRPr kumimoji="0" lang="et-EE" sz="1600" b="0" i="0" u="none" strike="noStrike" kern="1200" cap="none" spc="-8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Arial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600" b="0" i="0" u="none" strike="noStrike" kern="1200" cap="none" spc="-8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rPr>
              <a:t>VECTOR Fashion FX 72</a:t>
            </a:r>
          </a:p>
        </p:txBody>
      </p:sp>
    </p:spTree>
    <p:extLst>
      <p:ext uri="{BB962C8B-B14F-4D97-AF65-F5344CB8AC3E}">
        <p14:creationId xmlns:p14="http://schemas.microsoft.com/office/powerpoint/2010/main" val="27724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9559" y="331714"/>
            <a:ext cx="9576571" cy="725850"/>
          </a:xfrm>
        </p:spPr>
        <p:txBody>
          <a:bodyPr/>
          <a:lstStyle/>
          <a:p>
            <a:r>
              <a:rPr lang="ru-RU" dirty="0"/>
              <a:t>Вышивка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D0FD7-C534-4C91-8C27-5BB53B4093C2}"/>
              </a:ext>
            </a:extLst>
          </p:cNvPr>
          <p:cNvSpPr/>
          <p:nvPr/>
        </p:nvSpPr>
        <p:spPr>
          <a:xfrm>
            <a:off x="724484" y="1096786"/>
            <a:ext cx="11087100" cy="23083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По заказам клиентов 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AS Svarmil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вышивает и размещает эмблемы, символы или логотипы предприятий прямо на готовых изделиях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.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Также оказывает услуги дизайна вышитых эмблем для конкретного клиента.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Более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300,000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единиц вышивки производится ежегодно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.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Для производства используются современные  высокотехнологичные вышивальные машины, а также современная дизайнерская программа.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rPr>
              <a:t>     </a:t>
            </a:r>
            <a:endParaRPr kumimoji="0" lang="en-US" sz="1400" b="0" i="0" u="none" strike="noStrike" kern="1200" cap="none" spc="-8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"/>
              <a:ea typeface="+mn-ea"/>
              <a:cs typeface="Arial" pitchFamily="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6380E24-E95F-410C-BB53-AFCD8DEE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101" y="3090785"/>
            <a:ext cx="4973003" cy="3452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74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8990238" cy="725850"/>
          </a:xfrm>
        </p:spPr>
        <p:txBody>
          <a:bodyPr/>
          <a:lstStyle/>
          <a:p>
            <a:r>
              <a:rPr lang="ru-RU" dirty="0"/>
              <a:t>Контроль качества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FB5F99-829E-44BF-B052-7E11BE7A2EE2}"/>
              </a:ext>
            </a:extLst>
          </p:cNvPr>
          <p:cNvSpPr txBox="1"/>
          <p:nvPr/>
        </p:nvSpPr>
        <p:spPr>
          <a:xfrm>
            <a:off x="7561871" y="649287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6222CC-569C-431D-BECA-9D270A49B57B}"/>
              </a:ext>
            </a:extLst>
          </p:cNvPr>
          <p:cNvSpPr/>
          <p:nvPr/>
        </p:nvSpPr>
        <p:spPr>
          <a:xfrm>
            <a:off x="1180900" y="1123138"/>
            <a:ext cx="9923785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-8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Arial"/>
              <a:ea typeface="+mn-ea"/>
              <a:cs typeface="Arial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Перед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отправкой клиенту, вся готовая продукцию подвергается контролю по качеству, как собственного производства, так и произведенная субподрядными предприятиями.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C5DFFFE-66D6-40C7-BD5D-6129309D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900" y="2778197"/>
            <a:ext cx="5543549" cy="374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54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7249B-74EB-4F9A-8F97-2DCBA5F20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9423558" cy="820811"/>
          </a:xfrm>
        </p:spPr>
        <p:txBody>
          <a:bodyPr/>
          <a:lstStyle/>
          <a:p>
            <a:r>
              <a:rPr lang="ru-RU" sz="2400" dirty="0"/>
              <a:t>Пониженная способность работать</a:t>
            </a:r>
            <a:r>
              <a:rPr lang="et-EE" sz="2400" dirty="0"/>
              <a:t>  (</a:t>
            </a:r>
            <a:r>
              <a:rPr lang="ru-RU" sz="2400" dirty="0"/>
              <a:t>6</a:t>
            </a:r>
            <a:r>
              <a:rPr lang="et-EE" sz="2400" dirty="0"/>
              <a:t>6</a:t>
            </a:r>
            <a:r>
              <a:rPr lang="ru-RU" sz="2400" dirty="0"/>
              <a:t> человек</a:t>
            </a:r>
            <a:r>
              <a:rPr lang="et-EE" sz="2400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04BEB-C303-4359-AFCA-8792332931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8250" y="4533900"/>
            <a:ext cx="2447925" cy="138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92D050"/>
                </a:solidFill>
              </a:rPr>
              <a:t>Возраст</a:t>
            </a:r>
            <a:endParaRPr lang="et-EE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Количество</a:t>
            </a:r>
            <a:endParaRPr lang="et-E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0" dirty="0">
                <a:solidFill>
                  <a:srgbClr val="00A4A7"/>
                </a:solidFill>
              </a:rPr>
              <a:t>Возраст</a:t>
            </a:r>
            <a:r>
              <a:rPr lang="et-EE" b="0" dirty="0">
                <a:solidFill>
                  <a:srgbClr val="00A4A7"/>
                </a:solidFill>
              </a:rPr>
              <a:t> </a:t>
            </a:r>
            <a:r>
              <a:rPr lang="ru-RU" b="0" dirty="0">
                <a:solidFill>
                  <a:srgbClr val="00A4A7"/>
                </a:solidFill>
              </a:rPr>
              <a:t>22</a:t>
            </a:r>
            <a:r>
              <a:rPr lang="et-EE" b="0" dirty="0">
                <a:solidFill>
                  <a:srgbClr val="00A4A7"/>
                </a:solidFill>
              </a:rPr>
              <a:t>- </a:t>
            </a:r>
            <a:r>
              <a:rPr lang="ru-RU" b="0" dirty="0">
                <a:solidFill>
                  <a:srgbClr val="00A4A7"/>
                </a:solidFill>
              </a:rPr>
              <a:t>63</a:t>
            </a:r>
            <a:endParaRPr lang="et-EE" b="0" dirty="0">
              <a:solidFill>
                <a:srgbClr val="00A4A7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92D050"/>
              </a:solidFill>
            </a:endParaRPr>
          </a:p>
          <a:p>
            <a:endParaRPr lang="et-EE" dirty="0">
              <a:solidFill>
                <a:srgbClr val="92D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1761B-7009-43F5-A12D-7AFB89C7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71575"/>
            <a:ext cx="8972550" cy="322897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450349-C40E-491E-9595-B9DDCAB55E62}"/>
              </a:ext>
            </a:extLst>
          </p:cNvPr>
          <p:cNvSpPr txBox="1">
            <a:spLocks/>
          </p:cNvSpPr>
          <p:nvPr/>
        </p:nvSpPr>
        <p:spPr>
          <a:xfrm>
            <a:off x="4114800" y="4476750"/>
            <a:ext cx="6219825" cy="209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lang="fr-FR" sz="2000" b="1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223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tabLst>
                <a:tab pos="898525" algn="l"/>
              </a:tabLst>
              <a:defRPr lang="fr-FR" sz="2000" b="0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428750" indent="-514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Больше всего</a:t>
            </a: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Швеи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(48%),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упаковщики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контролеры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складские рабочие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Мероприятия</a:t>
            </a: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Изменение рабочей среды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отрудничество с врачом по гигиене труда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разные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контакты и сотрудничество 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ортезы, мебель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..)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83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dirty="0"/>
              <a:t>Где найти</a:t>
            </a:r>
            <a:r>
              <a:rPr lang="et-EE" sz="2800" dirty="0"/>
              <a:t> </a:t>
            </a:r>
            <a:r>
              <a:rPr lang="ru-RU" sz="2800" dirty="0"/>
              <a:t>работников</a:t>
            </a:r>
            <a:r>
              <a:rPr lang="et-EE" sz="2800" dirty="0"/>
              <a:t>? 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9E7D8-CBB9-4FDD-8518-0E7DBAEB4C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15892" y="1356361"/>
            <a:ext cx="4975383" cy="45545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Töötukassa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Реклама в газете</a:t>
            </a:r>
            <a:endParaRPr lang="et-EE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Порталы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____________________________________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Контакты</a:t>
            </a:r>
            <a:r>
              <a:rPr lang="et-EE" dirty="0"/>
              <a:t>/</a:t>
            </a:r>
            <a:r>
              <a:rPr lang="ru-RU" dirty="0"/>
              <a:t> родственники</a:t>
            </a:r>
            <a:r>
              <a:rPr lang="et-EE" dirty="0"/>
              <a:t> </a:t>
            </a:r>
            <a:r>
              <a:rPr lang="ru-RU" dirty="0"/>
              <a:t>наших </a:t>
            </a:r>
            <a:r>
              <a:rPr lang="et-EE" dirty="0"/>
              <a:t> </a:t>
            </a:r>
            <a:r>
              <a:rPr lang="ru-RU" dirty="0"/>
              <a:t>сотрудников</a:t>
            </a:r>
            <a:endParaRPr lang="et-EE" dirty="0"/>
          </a:p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„</a:t>
            </a:r>
            <a:r>
              <a:rPr lang="ru-RU" dirty="0"/>
              <a:t>Гости</a:t>
            </a:r>
            <a:r>
              <a:rPr lang="et-EE" dirty="0"/>
              <a:t>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… (</a:t>
            </a:r>
            <a:r>
              <a:rPr lang="ru-RU" dirty="0"/>
              <a:t>от конкурентов</a:t>
            </a:r>
            <a:r>
              <a:rPr lang="et-EE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E2320-AF61-41D9-A6B8-FD8EF94A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095375"/>
            <a:ext cx="42953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K</a:t>
            </a:r>
            <a:r>
              <a:rPr lang="ru-RU" dirty="0"/>
              <a:t>ак удержать людей на работе</a:t>
            </a:r>
            <a:r>
              <a:rPr lang="et-EE" dirty="0"/>
              <a:t>?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A4CE0-F1CF-4166-BADF-2B32E39E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b="0" dirty="0"/>
              <a:t>Зарплата</a:t>
            </a:r>
            <a:endParaRPr lang="et-EE" b="0" dirty="0"/>
          </a:p>
          <a:p>
            <a:r>
              <a:rPr lang="ru-RU" b="0" dirty="0"/>
              <a:t>Рабочая среда</a:t>
            </a:r>
            <a:endParaRPr lang="et-EE" b="0" dirty="0"/>
          </a:p>
          <a:p>
            <a:r>
              <a:rPr lang="ru-RU" b="0" dirty="0"/>
              <a:t>Современная технология</a:t>
            </a:r>
            <a:r>
              <a:rPr lang="et-EE" b="0" dirty="0"/>
              <a:t> /</a:t>
            </a:r>
            <a:r>
              <a:rPr lang="ru-RU" b="0" dirty="0"/>
              <a:t>компьютеры, роботы, автоматизация</a:t>
            </a:r>
            <a:r>
              <a:rPr lang="et-EE" b="0" dirty="0"/>
              <a:t>/</a:t>
            </a:r>
          </a:p>
          <a:p>
            <a:r>
              <a:rPr lang="ru-RU" b="0" dirty="0">
                <a:solidFill>
                  <a:srgbClr val="00A4A7"/>
                </a:solidFill>
              </a:rPr>
              <a:t>планирование отпуск</a:t>
            </a:r>
            <a:r>
              <a:rPr lang="et-EE" b="0" dirty="0">
                <a:solidFill>
                  <a:srgbClr val="00A4A7"/>
                </a:solidFill>
              </a:rPr>
              <a:t>o</a:t>
            </a:r>
            <a:r>
              <a:rPr lang="ru-RU" b="0" dirty="0">
                <a:solidFill>
                  <a:srgbClr val="00A4A7"/>
                </a:solidFill>
              </a:rPr>
              <a:t>в, перерывы /обед в течение рабочего дня</a:t>
            </a:r>
            <a:endParaRPr lang="et-EE" b="0" dirty="0">
              <a:solidFill>
                <a:srgbClr val="00A4A7"/>
              </a:solidFill>
            </a:endParaRPr>
          </a:p>
          <a:p>
            <a:r>
              <a:rPr lang="et-EE" b="0" dirty="0">
                <a:solidFill>
                  <a:srgbClr val="00A4A7"/>
                </a:solidFill>
              </a:rPr>
              <a:t>P</a:t>
            </a:r>
            <a:r>
              <a:rPr lang="ru-RU" b="0" dirty="0">
                <a:solidFill>
                  <a:srgbClr val="00A4A7"/>
                </a:solidFill>
              </a:rPr>
              <a:t>азличные программы обучения и развития работников</a:t>
            </a:r>
            <a:endParaRPr lang="et-EE" b="0" dirty="0">
              <a:solidFill>
                <a:srgbClr val="00A4A7"/>
              </a:solidFill>
            </a:endParaRPr>
          </a:p>
          <a:p>
            <a:r>
              <a:rPr lang="ru-RU" b="0" dirty="0">
                <a:solidFill>
                  <a:srgbClr val="00A4A7"/>
                </a:solidFill>
              </a:rPr>
              <a:t>Коммуникация</a:t>
            </a:r>
            <a:r>
              <a:rPr lang="et-EE" b="0" dirty="0">
                <a:solidFill>
                  <a:srgbClr val="00A4A7"/>
                </a:solidFill>
              </a:rPr>
              <a:t> </a:t>
            </a:r>
            <a:r>
              <a:rPr lang="ru-RU" b="0" dirty="0">
                <a:solidFill>
                  <a:srgbClr val="00A4A7"/>
                </a:solidFill>
              </a:rPr>
              <a:t>и информационное движение</a:t>
            </a:r>
            <a:endParaRPr lang="et-EE" b="0" dirty="0">
              <a:solidFill>
                <a:srgbClr val="00A4A7"/>
              </a:solidFill>
            </a:endParaRPr>
          </a:p>
          <a:p>
            <a:pPr marL="0" indent="0">
              <a:buNone/>
            </a:pPr>
            <a:r>
              <a:rPr lang="et-EE" b="0" dirty="0">
                <a:solidFill>
                  <a:srgbClr val="00A4A7"/>
                </a:solidFill>
              </a:rPr>
              <a:t>       …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6373196"/>
      </p:ext>
    </p:extLst>
  </p:cSld>
  <p:clrMapOvr>
    <a:masterClrMapping/>
  </p:clrMapOvr>
</p:sld>
</file>

<file path=ppt/theme/theme1.xml><?xml version="1.0" encoding="utf-8"?>
<a:theme xmlns:a="http://schemas.openxmlformats.org/drawingml/2006/main" name="Elis Ppt Template_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>
          <a:solidFill>
            <a:srgbClr val="50687B"/>
          </a:solidFill>
          <a:prstDash val="dot"/>
        </a:ln>
      </a:spPr>
      <a:bodyPr wrap="square" lIns="0" tIns="0" rIns="0" bIns="0" rtlCol="0"/>
      <a:lstStyle>
        <a:defPPr>
          <a:defRPr sz="2800"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FB79124C-FFE6-4F02-A77C-9CCD795CE71A}" vid="{98B64F43-E239-42AA-9D45-ED6308F9D6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51ae2d-c59c-4b68-b2e3-85d3dac41d57">
      <UserInfo>
        <DisplayName>COL Alexia</DisplayName>
        <AccountId>274</AccountId>
        <AccountType/>
      </UserInfo>
      <UserInfo>
        <DisplayName>LEDIN Amanda (Externe)</DisplayName>
        <AccountId>331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BC956A5ABD842BD6B99DF13FCF713" ma:contentTypeVersion="8" ma:contentTypeDescription="Create a new document." ma:contentTypeScope="" ma:versionID="c2dc3f7ad3d337f4963c75e3eeaf3cbc">
  <xsd:schema xmlns:xsd="http://www.w3.org/2001/XMLSchema" xmlns:xs="http://www.w3.org/2001/XMLSchema" xmlns:p="http://schemas.microsoft.com/office/2006/metadata/properties" xmlns:ns2="fd985828-8cc6-4e33-a586-831f5e44a26d" xmlns:ns3="0f51ae2d-c59c-4b68-b2e3-85d3dac41d57" targetNamespace="http://schemas.microsoft.com/office/2006/metadata/properties" ma:root="true" ma:fieldsID="fe1dd163ff87535c514fd9202ec83a21" ns2:_="" ns3:_="">
    <xsd:import namespace="fd985828-8cc6-4e33-a586-831f5e44a26d"/>
    <xsd:import namespace="0f51ae2d-c59c-4b68-b2e3-85d3dac41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85828-8cc6-4e33-a586-831f5e44a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1ae2d-c59c-4b68-b2e3-85d3dac41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E6305-93D4-48BB-A7A5-E0F80EC58B5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f51ae2d-c59c-4b68-b2e3-85d3dac41d5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985828-8cc6-4e33-a586-831f5e44a2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3E9348-0791-40EF-98F1-51C823DF2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85828-8cc6-4e33-a586-831f5e44a26d"/>
    <ds:schemaRef ds:uri="0f51ae2d-c59c-4b68-b2e3-85d3dac41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81D915-AF64-4204-8B1E-E47966FD69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Elis Ppt Template_EN</Template>
  <TotalTime>2448</TotalTime>
  <Words>694</Words>
  <Application>Microsoft Office PowerPoint</Application>
  <PresentationFormat>Widescreen</PresentationFormat>
  <Paragraphs>96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Wingdings</vt:lpstr>
      <vt:lpstr>Elis Ppt Template_EN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VERMEEREN Jade</dc:creator>
  <cp:lastModifiedBy>ROSTE Merle</cp:lastModifiedBy>
  <cp:revision>191</cp:revision>
  <cp:lastPrinted>2019-05-21T06:14:56Z</cp:lastPrinted>
  <dcterms:created xsi:type="dcterms:W3CDTF">2018-08-21T07:04:38Z</dcterms:created>
  <dcterms:modified xsi:type="dcterms:W3CDTF">2019-09-20T14:25:07Z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0x0101002A5BC956A5ABD842BD6B99DF13FCF713</vt:lpwstr>
  </property>
</Properties>
</file>