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79" r:id="rId3"/>
    <p:sldId id="364" r:id="rId4"/>
    <p:sldId id="365" r:id="rId5"/>
    <p:sldId id="362" r:id="rId6"/>
    <p:sldId id="359" r:id="rId7"/>
    <p:sldId id="358" r:id="rId8"/>
    <p:sldId id="352" r:id="rId9"/>
    <p:sldId id="290" r:id="rId10"/>
  </p:sldIdLst>
  <p:sldSz cx="9144000" cy="5143500" type="screen16x9"/>
  <p:notesSz cx="6858000" cy="9144000"/>
  <p:embeddedFontLst>
    <p:embeddedFont>
      <p:font typeface="Archivo" panose="020B0604020202020204" charset="-7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2" y="1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iliserver\Public\Arendusprojektid\Arendusvajadus\Meetmed2020\Statistika\31.05.statistik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iliserver\Public\Arendusprojektid\Arendusvajadus\Meetmed2020\Statistika\31.05.statistik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Koond_2!$B$179</c:f>
              <c:strCache>
                <c:ptCount val="1"/>
                <c:pt idx="0">
                  <c:v>Taotlused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Koond_2!$C$177:$K$178</c:f>
              <c:multiLvlStrCache>
                <c:ptCount val="9"/>
                <c:lvl>
                  <c:pt idx="0">
                    <c:v>nädal 14</c:v>
                  </c:pt>
                  <c:pt idx="1">
                    <c:v>nädal 15</c:v>
                  </c:pt>
                  <c:pt idx="2">
                    <c:v>nädal 16</c:v>
                  </c:pt>
                  <c:pt idx="3">
                    <c:v>nädal 17</c:v>
                  </c:pt>
                  <c:pt idx="4">
                    <c:v>nädal 18</c:v>
                  </c:pt>
                  <c:pt idx="5">
                    <c:v>nädal 19</c:v>
                  </c:pt>
                  <c:pt idx="6">
                    <c:v>nädal 20</c:v>
                  </c:pt>
                  <c:pt idx="7">
                    <c:v>nädal 21</c:v>
                  </c:pt>
                  <c:pt idx="8">
                    <c:v>nädal 22</c:v>
                  </c:pt>
                </c:lvl>
                <c:lvl>
                  <c:pt idx="0">
                    <c:v>aprill</c:v>
                  </c:pt>
                  <c:pt idx="5">
                    <c:v>mai</c:v>
                  </c:pt>
                </c:lvl>
              </c:multiLvlStrCache>
            </c:multiLvlStrRef>
          </c:cat>
          <c:val>
            <c:numRef>
              <c:f>Koond_2!$C$179:$K$179</c:f>
              <c:numCache>
                <c:formatCode>General</c:formatCode>
                <c:ptCount val="9"/>
                <c:pt idx="0">
                  <c:v>29</c:v>
                </c:pt>
                <c:pt idx="1">
                  <c:v>49</c:v>
                </c:pt>
                <c:pt idx="2">
                  <c:v>37</c:v>
                </c:pt>
                <c:pt idx="3">
                  <c:v>42</c:v>
                </c:pt>
                <c:pt idx="4">
                  <c:v>39</c:v>
                </c:pt>
                <c:pt idx="5">
                  <c:v>34</c:v>
                </c:pt>
                <c:pt idx="6">
                  <c:v>27</c:v>
                </c:pt>
                <c:pt idx="7">
                  <c:v>24</c:v>
                </c:pt>
                <c:pt idx="8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D5-4DAB-96FB-B6E0B79101B1}"/>
            </c:ext>
          </c:extLst>
        </c:ser>
        <c:ser>
          <c:idx val="1"/>
          <c:order val="1"/>
          <c:tx>
            <c:strRef>
              <c:f>Koond_2!$B$180</c:f>
              <c:strCache>
                <c:ptCount val="1"/>
                <c:pt idx="0">
                  <c:v>Otsused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Koond_2!$C$177:$K$178</c:f>
              <c:multiLvlStrCache>
                <c:ptCount val="9"/>
                <c:lvl>
                  <c:pt idx="0">
                    <c:v>nädal 14</c:v>
                  </c:pt>
                  <c:pt idx="1">
                    <c:v>nädal 15</c:v>
                  </c:pt>
                  <c:pt idx="2">
                    <c:v>nädal 16</c:v>
                  </c:pt>
                  <c:pt idx="3">
                    <c:v>nädal 17</c:v>
                  </c:pt>
                  <c:pt idx="4">
                    <c:v>nädal 18</c:v>
                  </c:pt>
                  <c:pt idx="5">
                    <c:v>nädal 19</c:v>
                  </c:pt>
                  <c:pt idx="6">
                    <c:v>nädal 20</c:v>
                  </c:pt>
                  <c:pt idx="7">
                    <c:v>nädal 21</c:v>
                  </c:pt>
                  <c:pt idx="8">
                    <c:v>nädal 22</c:v>
                  </c:pt>
                </c:lvl>
                <c:lvl>
                  <c:pt idx="0">
                    <c:v>aprill</c:v>
                  </c:pt>
                  <c:pt idx="5">
                    <c:v>mai</c:v>
                  </c:pt>
                </c:lvl>
              </c:multiLvlStrCache>
            </c:multiLvlStrRef>
          </c:cat>
          <c:val>
            <c:numRef>
              <c:f>Koond_2!$C$180:$K$180</c:f>
              <c:numCache>
                <c:formatCode>General</c:formatCode>
                <c:ptCount val="9"/>
                <c:pt idx="0">
                  <c:v>2</c:v>
                </c:pt>
                <c:pt idx="1">
                  <c:v>7</c:v>
                </c:pt>
                <c:pt idx="2">
                  <c:v>37</c:v>
                </c:pt>
                <c:pt idx="3">
                  <c:v>28</c:v>
                </c:pt>
                <c:pt idx="4">
                  <c:v>37</c:v>
                </c:pt>
                <c:pt idx="5">
                  <c:v>34</c:v>
                </c:pt>
                <c:pt idx="6">
                  <c:v>33</c:v>
                </c:pt>
                <c:pt idx="7">
                  <c:v>32</c:v>
                </c:pt>
                <c:pt idx="8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D5-4DAB-96FB-B6E0B79101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3609264"/>
        <c:axId val="533605000"/>
      </c:barChart>
      <c:catAx>
        <c:axId val="53360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533605000"/>
        <c:crosses val="autoZero"/>
        <c:auto val="1"/>
        <c:lblAlgn val="ctr"/>
        <c:lblOffset val="100"/>
        <c:noMultiLvlLbl val="0"/>
      </c:catAx>
      <c:valAx>
        <c:axId val="533605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53360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Koond_2!$B$81</c:f>
              <c:strCache>
                <c:ptCount val="1"/>
                <c:pt idx="0">
                  <c:v>Erakorraline investeerimislaen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Koond_2!$C$79:$K$80</c:f>
              <c:multiLvlStrCache>
                <c:ptCount val="9"/>
                <c:lvl>
                  <c:pt idx="0">
                    <c:v>nädal 14</c:v>
                  </c:pt>
                  <c:pt idx="1">
                    <c:v>nädal 15</c:v>
                  </c:pt>
                  <c:pt idx="2">
                    <c:v>nädal 16</c:v>
                  </c:pt>
                  <c:pt idx="3">
                    <c:v>nädal 17</c:v>
                  </c:pt>
                  <c:pt idx="4">
                    <c:v>nädal 18</c:v>
                  </c:pt>
                  <c:pt idx="5">
                    <c:v>nädal 19</c:v>
                  </c:pt>
                  <c:pt idx="6">
                    <c:v>nädal 20</c:v>
                  </c:pt>
                  <c:pt idx="7">
                    <c:v>nädal 21</c:v>
                  </c:pt>
                  <c:pt idx="8">
                    <c:v>nädal 22</c:v>
                  </c:pt>
                </c:lvl>
                <c:lvl>
                  <c:pt idx="0">
                    <c:v>aprill</c:v>
                  </c:pt>
                  <c:pt idx="5">
                    <c:v>mai</c:v>
                  </c:pt>
                </c:lvl>
              </c:multiLvlStrCache>
            </c:multiLvlStrRef>
          </c:cat>
          <c:val>
            <c:numRef>
              <c:f>Koond_2!$C$81:$K$81</c:f>
              <c:numCache>
                <c:formatCode>General</c:formatCode>
                <c:ptCount val="9"/>
                <c:pt idx="0">
                  <c:v>7</c:v>
                </c:pt>
                <c:pt idx="1">
                  <c:v>12</c:v>
                </c:pt>
                <c:pt idx="2">
                  <c:v>7</c:v>
                </c:pt>
                <c:pt idx="3">
                  <c:v>7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54-4CCC-ACB1-E031ACDDCA1B}"/>
            </c:ext>
          </c:extLst>
        </c:ser>
        <c:ser>
          <c:idx val="1"/>
          <c:order val="1"/>
          <c:tx>
            <c:strRef>
              <c:f>Koond_2!$B$82</c:f>
              <c:strCache>
                <c:ptCount val="1"/>
                <c:pt idx="0">
                  <c:v>Erakorraline käibekapitalilaen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Koond_2!$C$79:$K$80</c:f>
              <c:multiLvlStrCache>
                <c:ptCount val="9"/>
                <c:lvl>
                  <c:pt idx="0">
                    <c:v>nädal 14</c:v>
                  </c:pt>
                  <c:pt idx="1">
                    <c:v>nädal 15</c:v>
                  </c:pt>
                  <c:pt idx="2">
                    <c:v>nädal 16</c:v>
                  </c:pt>
                  <c:pt idx="3">
                    <c:v>nädal 17</c:v>
                  </c:pt>
                  <c:pt idx="4">
                    <c:v>nädal 18</c:v>
                  </c:pt>
                  <c:pt idx="5">
                    <c:v>nädal 19</c:v>
                  </c:pt>
                  <c:pt idx="6">
                    <c:v>nädal 20</c:v>
                  </c:pt>
                  <c:pt idx="7">
                    <c:v>nädal 21</c:v>
                  </c:pt>
                  <c:pt idx="8">
                    <c:v>nädal 22</c:v>
                  </c:pt>
                </c:lvl>
                <c:lvl>
                  <c:pt idx="0">
                    <c:v>aprill</c:v>
                  </c:pt>
                  <c:pt idx="5">
                    <c:v>mai</c:v>
                  </c:pt>
                </c:lvl>
              </c:multiLvlStrCache>
            </c:multiLvlStrRef>
          </c:cat>
          <c:val>
            <c:numRef>
              <c:f>Koond_2!$C$82:$K$82</c:f>
              <c:numCache>
                <c:formatCode>General</c:formatCode>
                <c:ptCount val="9"/>
                <c:pt idx="0">
                  <c:v>16</c:v>
                </c:pt>
                <c:pt idx="1">
                  <c:v>28</c:v>
                </c:pt>
                <c:pt idx="2">
                  <c:v>19</c:v>
                </c:pt>
                <c:pt idx="3">
                  <c:v>22</c:v>
                </c:pt>
                <c:pt idx="4">
                  <c:v>13</c:v>
                </c:pt>
                <c:pt idx="5">
                  <c:v>22</c:v>
                </c:pt>
                <c:pt idx="6">
                  <c:v>15</c:v>
                </c:pt>
                <c:pt idx="7">
                  <c:v>13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54-4CCC-ACB1-E031ACDDCA1B}"/>
            </c:ext>
          </c:extLst>
        </c:ser>
        <c:ser>
          <c:idx val="2"/>
          <c:order val="2"/>
          <c:tx>
            <c:strRef>
              <c:f>Koond_2!$B$83</c:f>
              <c:strCache>
                <c:ptCount val="1"/>
                <c:pt idx="0">
                  <c:v>Riiklikult oluline projekt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Koond_2!$C$79:$K$80</c:f>
              <c:multiLvlStrCache>
                <c:ptCount val="9"/>
                <c:lvl>
                  <c:pt idx="0">
                    <c:v>nädal 14</c:v>
                  </c:pt>
                  <c:pt idx="1">
                    <c:v>nädal 15</c:v>
                  </c:pt>
                  <c:pt idx="2">
                    <c:v>nädal 16</c:v>
                  </c:pt>
                  <c:pt idx="3">
                    <c:v>nädal 17</c:v>
                  </c:pt>
                  <c:pt idx="4">
                    <c:v>nädal 18</c:v>
                  </c:pt>
                  <c:pt idx="5">
                    <c:v>nädal 19</c:v>
                  </c:pt>
                  <c:pt idx="6">
                    <c:v>nädal 20</c:v>
                  </c:pt>
                  <c:pt idx="7">
                    <c:v>nädal 21</c:v>
                  </c:pt>
                  <c:pt idx="8">
                    <c:v>nädal 22</c:v>
                  </c:pt>
                </c:lvl>
                <c:lvl>
                  <c:pt idx="0">
                    <c:v>aprill</c:v>
                  </c:pt>
                  <c:pt idx="5">
                    <c:v>mai</c:v>
                  </c:pt>
                </c:lvl>
              </c:multiLvlStrCache>
            </c:multiLvlStrRef>
          </c:cat>
          <c:val>
            <c:numRef>
              <c:f>Koond_2!$C$83:$K$83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54-4CCC-ACB1-E031ACDDCA1B}"/>
            </c:ext>
          </c:extLst>
        </c:ser>
        <c:ser>
          <c:idx val="3"/>
          <c:order val="3"/>
          <c:tx>
            <c:strRef>
              <c:f>Koond_2!$B$84</c:f>
              <c:strCache>
                <c:ptCount val="1"/>
                <c:pt idx="0">
                  <c:v>Erakorralised käendused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Koond_2!$C$79:$K$80</c:f>
              <c:multiLvlStrCache>
                <c:ptCount val="9"/>
                <c:lvl>
                  <c:pt idx="0">
                    <c:v>nädal 14</c:v>
                  </c:pt>
                  <c:pt idx="1">
                    <c:v>nädal 15</c:v>
                  </c:pt>
                  <c:pt idx="2">
                    <c:v>nädal 16</c:v>
                  </c:pt>
                  <c:pt idx="3">
                    <c:v>nädal 17</c:v>
                  </c:pt>
                  <c:pt idx="4">
                    <c:v>nädal 18</c:v>
                  </c:pt>
                  <c:pt idx="5">
                    <c:v>nädal 19</c:v>
                  </c:pt>
                  <c:pt idx="6">
                    <c:v>nädal 20</c:v>
                  </c:pt>
                  <c:pt idx="7">
                    <c:v>nädal 21</c:v>
                  </c:pt>
                  <c:pt idx="8">
                    <c:v>nädal 22</c:v>
                  </c:pt>
                </c:lvl>
                <c:lvl>
                  <c:pt idx="0">
                    <c:v>aprill</c:v>
                  </c:pt>
                  <c:pt idx="5">
                    <c:v>mai</c:v>
                  </c:pt>
                </c:lvl>
              </c:multiLvlStrCache>
            </c:multiLvlStrRef>
          </c:cat>
          <c:val>
            <c:numRef>
              <c:f>Koond_2!$C$84:$K$84</c:f>
              <c:numCache>
                <c:formatCode>General</c:formatCode>
                <c:ptCount val="9"/>
                <c:pt idx="0">
                  <c:v>6</c:v>
                </c:pt>
                <c:pt idx="1">
                  <c:v>9</c:v>
                </c:pt>
                <c:pt idx="2">
                  <c:v>10</c:v>
                </c:pt>
                <c:pt idx="3">
                  <c:v>13</c:v>
                </c:pt>
                <c:pt idx="4">
                  <c:v>21</c:v>
                </c:pt>
                <c:pt idx="5">
                  <c:v>7</c:v>
                </c:pt>
                <c:pt idx="6">
                  <c:v>9</c:v>
                </c:pt>
                <c:pt idx="7">
                  <c:v>9</c:v>
                </c:pt>
                <c:pt idx="8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54-4CCC-ACB1-E031ACDDC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7766520"/>
        <c:axId val="727763568"/>
      </c:barChart>
      <c:catAx>
        <c:axId val="727766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727763568"/>
        <c:crosses val="autoZero"/>
        <c:auto val="1"/>
        <c:lblAlgn val="ctr"/>
        <c:lblOffset val="100"/>
        <c:noMultiLvlLbl val="0"/>
      </c:catAx>
      <c:valAx>
        <c:axId val="727763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727766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791" y="2183411"/>
            <a:ext cx="6858000" cy="1318839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791" y="3794316"/>
            <a:ext cx="6858000" cy="72081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8597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670417" cy="9941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 marL="0" indent="0">
              <a:buClrTx/>
              <a:buNone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671108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671108" cy="2763441"/>
          </a:xfrm>
        </p:spPr>
        <p:txBody>
          <a:bodyPr/>
          <a:lstStyle>
            <a:lvl1pPr>
              <a:buClr>
                <a:srgbClr val="00AFD7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AFD7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AFD7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AFD7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AFD7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6450-8FC3-4E5F-ABA6-2B8F96115B33}" type="datetimeFigureOut">
              <a:rPr lang="et-EE" smtClean="0"/>
              <a:t>03.06.2020</a:t>
            </a:fld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E0696-61B0-4C32-B147-9A830087B0EE}" type="slidenum">
              <a:rPr lang="et-EE" smtClean="0"/>
              <a:pPr/>
              <a:t>‹#›</a:t>
            </a:fld>
            <a:endParaRPr lang="et-E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855AB4-D04A-49D7-96D8-A993C0E257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68" y="1878805"/>
            <a:ext cx="3892984" cy="259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7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424FEDF-AA8A-4DA0-B97F-C030801BB8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333" y="2264915"/>
            <a:ext cx="6858000" cy="1335464"/>
          </a:xfrm>
        </p:spPr>
        <p:txBody>
          <a:bodyPr anchor="b"/>
          <a:lstStyle>
            <a:lvl1pPr algn="l">
              <a:defRPr sz="4500">
                <a:solidFill>
                  <a:srgbClr val="00AFD7"/>
                </a:solidFill>
              </a:defRPr>
            </a:lvl1pPr>
          </a:lstStyle>
          <a:p>
            <a:r>
              <a:rPr lang="en-US" dirty="0"/>
              <a:t>Click to edit Master title</a:t>
            </a:r>
            <a:r>
              <a:rPr lang="et-EE" dirty="0"/>
              <a:t> </a:t>
            </a:r>
            <a:br>
              <a:rPr lang="et-EE" dirty="0"/>
            </a:b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4EEE024-D75C-4CE9-94B1-A99067899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333" y="3892444"/>
            <a:ext cx="6858000" cy="691721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077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Clr>
                <a:schemeClr val="bg1"/>
              </a:buClr>
              <a:buFont typeface="Wingdings" panose="05000000000000000000" pitchFamily="2" charset="2"/>
              <a:buChar char="§"/>
              <a:defRPr/>
            </a:lvl1pPr>
            <a:lvl2pPr marL="514350" indent="-171450">
              <a:buClr>
                <a:schemeClr val="bg1"/>
              </a:buClr>
              <a:buFont typeface="Wingdings" panose="05000000000000000000" pitchFamily="2" charset="2"/>
              <a:buChar char="§"/>
              <a:defRPr/>
            </a:lvl2pPr>
            <a:lvl3pPr marL="857250" indent="-171450">
              <a:buClr>
                <a:schemeClr val="bg1"/>
              </a:buClr>
              <a:buFont typeface="Wingdings" panose="05000000000000000000" pitchFamily="2" charset="2"/>
              <a:buChar char="§"/>
              <a:defRPr/>
            </a:lvl3pPr>
            <a:lvl4pPr marL="1200150" indent="-171450">
              <a:buClr>
                <a:schemeClr val="bg1"/>
              </a:buClr>
              <a:buFont typeface="Wingdings" panose="05000000000000000000" pitchFamily="2" charset="2"/>
              <a:buChar char="§"/>
              <a:defRPr/>
            </a:lvl4pPr>
            <a:lvl5pPr marL="1543050" indent="-171450">
              <a:buClr>
                <a:schemeClr val="bg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6450-8FC3-4E5F-ABA6-2B8F96115B33}" type="datetimeFigureOut">
              <a:rPr lang="et-EE" smtClean="0"/>
              <a:t>03.06.2020</a:t>
            </a:fld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0696-61B0-4C32-B147-9A830087B0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6474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AFD7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28650" indent="-285750">
              <a:buClr>
                <a:srgbClr val="00AFD7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971550" indent="-285750">
              <a:buClr>
                <a:srgbClr val="00AFD7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314450" indent="-285750">
              <a:buClr>
                <a:srgbClr val="00AFD7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1657350" indent="-285750">
              <a:buClr>
                <a:srgbClr val="00AFD7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6450-8FC3-4E5F-ABA6-2B8F96115B33}" type="datetimeFigureOut">
              <a:rPr lang="et-EE" smtClean="0"/>
              <a:t>03.06.2020</a:t>
            </a:fld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E0696-61B0-4C32-B147-9A830087B0EE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112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668057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668057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0696-61B0-4C32-B147-9A830087B0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7994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7596"/>
            <a:ext cx="7672318" cy="9941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26127"/>
            <a:ext cx="3789565" cy="3406596"/>
          </a:xfrm>
        </p:spPr>
        <p:txBody>
          <a:bodyPr/>
          <a:lstStyle>
            <a:lvl1pPr>
              <a:buClr>
                <a:srgbClr val="00AFD7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AFD7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AFD7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AFD7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AFD7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26127"/>
            <a:ext cx="3728968" cy="3406596"/>
          </a:xfrm>
        </p:spPr>
        <p:txBody>
          <a:bodyPr/>
          <a:lstStyle>
            <a:lvl1pPr>
              <a:buClr>
                <a:srgbClr val="00AFD7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AFD7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AFD7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AFD7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AFD7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516450-8FC3-4E5F-ABA6-2B8F96115B33}" type="datetimeFigureOut">
              <a:rPr lang="et-EE" smtClean="0"/>
              <a:pPr/>
              <a:t>03.06.2020</a:t>
            </a:fld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6012" y="4767263"/>
            <a:ext cx="2057400" cy="273844"/>
          </a:xfrm>
        </p:spPr>
        <p:txBody>
          <a:bodyPr/>
          <a:lstStyle>
            <a:lvl1pPr>
              <a:defRPr>
                <a:solidFill>
                  <a:srgbClr val="00AFD7"/>
                </a:solidFill>
              </a:defRPr>
            </a:lvl1pPr>
          </a:lstStyle>
          <a:p>
            <a:fld id="{67DE0696-61B0-4C32-B147-9A830087B0EE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163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7596"/>
            <a:ext cx="7672318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26127"/>
            <a:ext cx="3789565" cy="3406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26127"/>
            <a:ext cx="3728968" cy="340659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516450-8FC3-4E5F-ABA6-2B8F96115B33}" type="datetimeFigureOut">
              <a:rPr lang="et-EE" smtClean="0"/>
              <a:pPr/>
              <a:t>03.06.2020</a:t>
            </a:fld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6012" y="4767263"/>
            <a:ext cx="2057400" cy="273844"/>
          </a:xfrm>
        </p:spPr>
        <p:txBody>
          <a:bodyPr/>
          <a:lstStyle>
            <a:lvl1pPr>
              <a:defRPr>
                <a:solidFill>
                  <a:srgbClr val="00AFD7"/>
                </a:solidFill>
              </a:defRPr>
            </a:lvl1pPr>
          </a:lstStyle>
          <a:p>
            <a:fld id="{67DE0696-61B0-4C32-B147-9A830087B0EE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4897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36691"/>
            <a:ext cx="7666261" cy="9941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44906"/>
            <a:ext cx="3696933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76884"/>
            <a:ext cx="3696933" cy="2865364"/>
          </a:xfrm>
        </p:spPr>
        <p:txBody>
          <a:bodyPr/>
          <a:lstStyle>
            <a:lvl1pPr>
              <a:buClr>
                <a:srgbClr val="00AFD7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AFD7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AFD7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AFD7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AFD7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63935" y="1144906"/>
            <a:ext cx="3832168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63935" y="1776884"/>
            <a:ext cx="3832168" cy="2865364"/>
          </a:xfrm>
        </p:spPr>
        <p:txBody>
          <a:bodyPr/>
          <a:lstStyle>
            <a:lvl1pPr>
              <a:buClr>
                <a:srgbClr val="00AFD7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AFD7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AFD7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AFD7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AFD7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6450-8FC3-4E5F-ABA6-2B8F96115B33}" type="datetimeFigureOut">
              <a:rPr lang="et-EE" smtClean="0"/>
              <a:t>03.06.2020</a:t>
            </a:fld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E0696-61B0-4C32-B147-9A830087B0EE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7729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36691"/>
            <a:ext cx="7666261" cy="99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44910"/>
            <a:ext cx="3696933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62844"/>
            <a:ext cx="3696933" cy="287940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63935" y="1144910"/>
            <a:ext cx="3832168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63935" y="1762844"/>
            <a:ext cx="3832168" cy="287940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6450-8FC3-4E5F-ABA6-2B8F96115B33}" type="datetimeFigureOut">
              <a:rPr lang="et-EE" smtClean="0"/>
              <a:t>03.06.2020</a:t>
            </a:fld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E0696-61B0-4C32-B147-9A830087B0EE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97134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0967"/>
            <a:ext cx="766329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1275"/>
            <a:ext cx="7663295" cy="3510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1516450-8FC3-4E5F-ABA6-2B8F96115B33}" type="datetimeFigureOut">
              <a:rPr lang="et-EE" smtClean="0"/>
              <a:pPr/>
              <a:t>03.06.2020</a:t>
            </a:fld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370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AFD7"/>
                </a:solidFill>
              </a:defRPr>
            </a:lvl1pPr>
          </a:lstStyle>
          <a:p>
            <a:fld id="{67DE0696-61B0-4C32-B147-9A830087B0EE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7731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3" r:id="rId4"/>
    <p:sldLayoutId id="2147483663" r:id="rId5"/>
    <p:sldLayoutId id="2147483675" r:id="rId6"/>
    <p:sldLayoutId id="2147483664" r:id="rId7"/>
    <p:sldLayoutId id="2147483665" r:id="rId8"/>
    <p:sldLayoutId id="2147483676" r:id="rId9"/>
    <p:sldLayoutId id="2147483674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bg1"/>
        </a:buClr>
        <a:buFont typeface="Wingdings" panose="05000000000000000000" pitchFamily="2" charset="2"/>
        <a:buChar char="§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Font typeface="Wingdings" panose="05000000000000000000" pitchFamily="2" charset="2"/>
        <a:buChar char="§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D4834-134A-4681-8A33-3AA58D8C3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169" y="2634790"/>
            <a:ext cx="7704439" cy="766917"/>
          </a:xfrm>
        </p:spPr>
        <p:txBody>
          <a:bodyPr>
            <a:noAutofit/>
          </a:bodyPr>
          <a:lstStyle/>
          <a:p>
            <a:r>
              <a:rPr lang="et-EE" sz="3200" dirty="0" smtClean="0"/>
              <a:t>Rakendatud meetmete statistika</a:t>
            </a:r>
            <a:endParaRPr lang="et-EE" sz="1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AE7C40-FDAA-48B0-921F-39A1F917E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169" y="3896904"/>
            <a:ext cx="7704439" cy="720816"/>
          </a:xfrm>
        </p:spPr>
        <p:txBody>
          <a:bodyPr>
            <a:normAutofit/>
          </a:bodyPr>
          <a:lstStyle/>
          <a:p>
            <a:r>
              <a:rPr lang="et-EE" dirty="0">
                <a:solidFill>
                  <a:schemeClr val="bg1"/>
                </a:solidFill>
              </a:rPr>
              <a:t> Kaarel Aus</a:t>
            </a:r>
          </a:p>
          <a:p>
            <a:r>
              <a:rPr lang="et-EE" dirty="0">
                <a:solidFill>
                  <a:schemeClr val="bg1"/>
                </a:solidFill>
              </a:rPr>
              <a:t> ettevõtlusosakonna juht</a:t>
            </a:r>
          </a:p>
        </p:txBody>
      </p:sp>
    </p:spTree>
    <p:extLst>
      <p:ext uri="{BB962C8B-B14F-4D97-AF65-F5344CB8AC3E}">
        <p14:creationId xmlns:p14="http://schemas.microsoft.com/office/powerpoint/2010/main" val="39037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31CA0-E3D7-488E-BFB8-04643A26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 smtClean="0"/>
              <a:t>Tänased teemad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t-EE" sz="1900" b="1" dirty="0" smtClean="0"/>
          </a:p>
          <a:p>
            <a:pPr lvl="0">
              <a:buFont typeface="+mj-lt"/>
              <a:buAutoNum type="arabicPeriod"/>
            </a:pPr>
            <a:r>
              <a:rPr lang="et-EE" sz="1800" b="1" dirty="0" smtClean="0"/>
              <a:t>Statistikat</a:t>
            </a:r>
          </a:p>
          <a:p>
            <a:pPr>
              <a:buFont typeface="+mj-lt"/>
              <a:buAutoNum type="arabicPeriod"/>
            </a:pPr>
            <a:r>
              <a:rPr lang="et-EE" sz="1800" b="1" dirty="0" smtClean="0"/>
              <a:t>Menetlusajad</a:t>
            </a:r>
            <a:endParaRPr lang="et-EE" sz="1800" b="1" dirty="0"/>
          </a:p>
          <a:p>
            <a:pPr lvl="0">
              <a:buFont typeface="+mj-lt"/>
              <a:buAutoNum type="arabicPeriod"/>
            </a:pPr>
            <a:r>
              <a:rPr lang="et-EE" sz="1800" b="1" dirty="0" smtClean="0"/>
              <a:t>Probleemkohad</a:t>
            </a:r>
          </a:p>
          <a:p>
            <a:pPr marL="0" lvl="0" indent="0">
              <a:buNone/>
            </a:pPr>
            <a:endParaRPr lang="et-EE" sz="1900" b="1" dirty="0">
              <a:solidFill>
                <a:srgbClr val="00AFD7"/>
              </a:solidFill>
            </a:endParaRPr>
          </a:p>
          <a:p>
            <a:pPr marL="0" lvl="0" indent="0">
              <a:buNone/>
            </a:pPr>
            <a:endParaRPr lang="et-EE" sz="1800" dirty="0" smtClean="0"/>
          </a:p>
          <a:p>
            <a:pPr marL="0" lvl="0" indent="0">
              <a:buNone/>
            </a:pPr>
            <a:r>
              <a:rPr lang="et-EE" sz="1800" dirty="0" smtClean="0"/>
              <a:t>Rohkem infot aadressilt:</a:t>
            </a:r>
          </a:p>
          <a:p>
            <a:pPr marL="0" lvl="0" indent="0">
              <a:buNone/>
            </a:pPr>
            <a:r>
              <a:rPr lang="et-EE" sz="1800" dirty="0" smtClean="0">
                <a:solidFill>
                  <a:srgbClr val="00AFD7"/>
                </a:solidFill>
              </a:rPr>
              <a:t>www.kredex.ee/koroona</a:t>
            </a:r>
          </a:p>
          <a:p>
            <a:pPr marL="0" lvl="0" indent="0">
              <a:buNone/>
            </a:pPr>
            <a:endParaRPr lang="et-EE" sz="1800" dirty="0"/>
          </a:p>
          <a:p>
            <a:pPr marL="0" lvl="0" indent="0">
              <a:buNone/>
            </a:pPr>
            <a:endParaRPr lang="et-EE" sz="1800" dirty="0"/>
          </a:p>
          <a:p>
            <a:pPr marL="0" lvl="0" indent="0">
              <a:buNone/>
            </a:pPr>
            <a:endParaRPr lang="et-EE" sz="1800" b="1" dirty="0">
              <a:solidFill>
                <a:srgbClr val="00AF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31CA0-E3D7-488E-BFB8-04643A26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 smtClean="0"/>
              <a:t>Taotlused ja otsused</a:t>
            </a:r>
            <a:endParaRPr lang="et-EE" dirty="0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5749983"/>
              </p:ext>
            </p:extLst>
          </p:nvPr>
        </p:nvGraphicFramePr>
        <p:xfrm>
          <a:off x="298173" y="974035"/>
          <a:ext cx="7993771" cy="3747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889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31CA0-E3D7-488E-BFB8-04643A26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/>
              <a:t>Erakorraliste teenuste taotlused</a:t>
            </a:r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751178"/>
              </p:ext>
            </p:extLst>
          </p:nvPr>
        </p:nvGraphicFramePr>
        <p:xfrm>
          <a:off x="288235" y="974035"/>
          <a:ext cx="8003710" cy="3786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95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31CA0-E3D7-488E-BFB8-04643A26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 smtClean="0"/>
              <a:t>Taotlused ja otsused</a:t>
            </a:r>
            <a:endParaRPr lang="et-EE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graphicFrame>
        <p:nvGraphicFramePr>
          <p:cNvPr id="14" name="Sisu kohatäide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219872"/>
              </p:ext>
            </p:extLst>
          </p:nvPr>
        </p:nvGraphicFramePr>
        <p:xfrm>
          <a:off x="397568" y="1176106"/>
          <a:ext cx="7653128" cy="324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3845">
                  <a:extLst>
                    <a:ext uri="{9D8B030D-6E8A-4147-A177-3AD203B41FA5}">
                      <a16:colId xmlns:a16="http://schemas.microsoft.com/office/drawing/2014/main" val="120200695"/>
                    </a:ext>
                  </a:extLst>
                </a:gridCol>
                <a:gridCol w="802918">
                  <a:extLst>
                    <a:ext uri="{9D8B030D-6E8A-4147-A177-3AD203B41FA5}">
                      <a16:colId xmlns:a16="http://schemas.microsoft.com/office/drawing/2014/main" val="3196632425"/>
                    </a:ext>
                  </a:extLst>
                </a:gridCol>
                <a:gridCol w="1138313">
                  <a:extLst>
                    <a:ext uri="{9D8B030D-6E8A-4147-A177-3AD203B41FA5}">
                      <a16:colId xmlns:a16="http://schemas.microsoft.com/office/drawing/2014/main" val="138758924"/>
                    </a:ext>
                  </a:extLst>
                </a:gridCol>
                <a:gridCol w="1036679">
                  <a:extLst>
                    <a:ext uri="{9D8B030D-6E8A-4147-A177-3AD203B41FA5}">
                      <a16:colId xmlns:a16="http://schemas.microsoft.com/office/drawing/2014/main" val="845282852"/>
                    </a:ext>
                  </a:extLst>
                </a:gridCol>
                <a:gridCol w="924880">
                  <a:extLst>
                    <a:ext uri="{9D8B030D-6E8A-4147-A177-3AD203B41FA5}">
                      <a16:colId xmlns:a16="http://schemas.microsoft.com/office/drawing/2014/main" val="3133732393"/>
                    </a:ext>
                  </a:extLst>
                </a:gridCol>
                <a:gridCol w="863899">
                  <a:extLst>
                    <a:ext uri="{9D8B030D-6E8A-4147-A177-3AD203B41FA5}">
                      <a16:colId xmlns:a16="http://schemas.microsoft.com/office/drawing/2014/main" val="372167517"/>
                    </a:ext>
                  </a:extLst>
                </a:gridCol>
                <a:gridCol w="782594">
                  <a:extLst>
                    <a:ext uri="{9D8B030D-6E8A-4147-A177-3AD203B41FA5}">
                      <a16:colId xmlns:a16="http://schemas.microsoft.com/office/drawing/2014/main" val="710813815"/>
                    </a:ext>
                  </a:extLst>
                </a:gridCol>
              </a:tblGrid>
              <a:tr h="322778">
                <a:tc>
                  <a:txBody>
                    <a:bodyPr/>
                    <a:lstStyle/>
                    <a:p>
                      <a:pPr algn="l" fontAlgn="ctr"/>
                      <a:r>
                        <a:rPr lang="et-EE" sz="1000" b="1" u="none" strike="noStrike" dirty="0">
                          <a:effectLst/>
                        </a:rPr>
                        <a:t> </a:t>
                      </a:r>
                      <a:endParaRPr lang="et-EE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000" b="1" u="none" strike="noStrike" dirty="0">
                          <a:effectLst/>
                        </a:rPr>
                        <a:t>Taotlused</a:t>
                      </a:r>
                      <a:endParaRPr lang="et-EE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1" u="none" strike="noStrike" dirty="0">
                          <a:effectLst/>
                        </a:rPr>
                        <a:t>Ei vasta teenuse tingimustele</a:t>
                      </a:r>
                      <a:endParaRPr lang="et-EE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000" b="1" u="none" strike="noStrike" dirty="0">
                          <a:effectLst/>
                        </a:rPr>
                        <a:t>Menetluses taotlused</a:t>
                      </a:r>
                      <a:endParaRPr lang="et-EE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000" b="1" u="none" strike="noStrike" dirty="0">
                          <a:effectLst/>
                        </a:rPr>
                        <a:t>Negatiivsed otsused</a:t>
                      </a:r>
                      <a:endParaRPr lang="et-EE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000" b="1" u="none" strike="noStrike" dirty="0">
                          <a:effectLst/>
                        </a:rPr>
                        <a:t>Positiivsed otsused</a:t>
                      </a:r>
                      <a:endParaRPr lang="et-EE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000" b="1" u="none" strike="noStrike" dirty="0">
                          <a:effectLst/>
                        </a:rPr>
                        <a:t>Lepingute arv</a:t>
                      </a:r>
                      <a:endParaRPr lang="et-EE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8792571"/>
                  </a:ext>
                </a:extLst>
              </a:tr>
              <a:tr h="161389">
                <a:tc>
                  <a:txBody>
                    <a:bodyPr/>
                    <a:lstStyle/>
                    <a:p>
                      <a:pPr algn="l" fontAlgn="ctr"/>
                      <a:r>
                        <a:rPr lang="et-EE" sz="1000" b="1" u="none" strike="noStrike" dirty="0">
                          <a:effectLst/>
                        </a:rPr>
                        <a:t>Erakorralised laenud, tk</a:t>
                      </a:r>
                      <a:endParaRPr lang="et-EE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66030116"/>
                  </a:ext>
                </a:extLst>
              </a:tr>
              <a:tr h="129111">
                <a:tc>
                  <a:txBody>
                    <a:bodyPr/>
                    <a:lstStyle/>
                    <a:p>
                      <a:pPr algn="ctr" fontAlgn="t"/>
                      <a:r>
                        <a:rPr lang="et-EE" sz="800" u="none" strike="noStrike" dirty="0">
                          <a:effectLst/>
                        </a:rPr>
                        <a:t>sh erakorraline investeerimislaen</a:t>
                      </a:r>
                      <a:endParaRPr lang="et-EE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82983485"/>
                  </a:ext>
                </a:extLst>
              </a:tr>
              <a:tr h="141934">
                <a:tc>
                  <a:txBody>
                    <a:bodyPr/>
                    <a:lstStyle/>
                    <a:p>
                      <a:pPr algn="ctr" fontAlgn="t"/>
                      <a:r>
                        <a:rPr lang="et-EE" sz="800" u="none" strike="noStrike">
                          <a:effectLst/>
                        </a:rPr>
                        <a:t>sh erakorraline käibelaen</a:t>
                      </a:r>
                      <a:endParaRPr lang="et-E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48408024"/>
                  </a:ext>
                </a:extLst>
              </a:tr>
              <a:tr h="141934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800" u="none" strike="noStrike">
                          <a:effectLst/>
                        </a:rPr>
                        <a:t>sh riiklikult olulised projektid</a:t>
                      </a:r>
                      <a:endParaRPr lang="et-E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06615293"/>
                  </a:ext>
                </a:extLst>
              </a:tr>
              <a:tr h="161389">
                <a:tc>
                  <a:txBody>
                    <a:bodyPr/>
                    <a:lstStyle/>
                    <a:p>
                      <a:pPr algn="l" fontAlgn="ctr"/>
                      <a:r>
                        <a:rPr lang="et-EE" sz="1000" b="1" u="none" strike="noStrike" dirty="0">
                          <a:effectLst/>
                        </a:rPr>
                        <a:t>Erakorralised laenud, summa</a:t>
                      </a:r>
                      <a:endParaRPr lang="et-EE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338 205 247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43 470 311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108 816 972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9 553 881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120 926 900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9 782 400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19872688"/>
                  </a:ext>
                </a:extLst>
              </a:tr>
              <a:tr h="129111">
                <a:tc>
                  <a:txBody>
                    <a:bodyPr/>
                    <a:lstStyle/>
                    <a:p>
                      <a:pPr algn="ctr" fontAlgn="t"/>
                      <a:r>
                        <a:rPr lang="et-EE" sz="800" b="0" u="none" strike="noStrike" dirty="0">
                          <a:effectLst/>
                        </a:rPr>
                        <a:t>sh erakorraline investeerimislaen</a:t>
                      </a:r>
                      <a:endParaRPr lang="et-EE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30 864 672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15 331 000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4 575 972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2 347 000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7 280 400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1668400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0284154"/>
                  </a:ext>
                </a:extLst>
              </a:tr>
              <a:tr h="141934">
                <a:tc>
                  <a:txBody>
                    <a:bodyPr/>
                    <a:lstStyle/>
                    <a:p>
                      <a:pPr algn="ctr" fontAlgn="t"/>
                      <a:r>
                        <a:rPr lang="et-EE" sz="800" b="0" u="none" strike="noStrike" dirty="0">
                          <a:effectLst/>
                        </a:rPr>
                        <a:t>sh erakorraline käibelaen</a:t>
                      </a:r>
                      <a:endParaRPr lang="et-EE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70 940 575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28 139 311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17 841 000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7 206 881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13 646 500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8114000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90362014"/>
                  </a:ext>
                </a:extLst>
              </a:tr>
              <a:tr h="141934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800" b="0" u="none" strike="noStrike" dirty="0">
                          <a:effectLst/>
                        </a:rPr>
                        <a:t>sh riiklikult olulised projektid</a:t>
                      </a:r>
                      <a:endParaRPr lang="et-EE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236 400 000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86 400 000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100 000 000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32318778"/>
                  </a:ext>
                </a:extLst>
              </a:tr>
              <a:tr h="129111">
                <a:tc>
                  <a:txBody>
                    <a:bodyPr/>
                    <a:lstStyle/>
                    <a:p>
                      <a:pPr algn="l" fontAlgn="ctr"/>
                      <a:r>
                        <a:rPr lang="et-EE" sz="800" b="0" u="none" strike="noStrike">
                          <a:effectLst/>
                        </a:rPr>
                        <a:t>Erakorralised käendused, tk</a:t>
                      </a:r>
                      <a:endParaRPr lang="et-E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20265394"/>
                  </a:ext>
                </a:extLst>
              </a:tr>
              <a:tr h="322778">
                <a:tc>
                  <a:txBody>
                    <a:bodyPr/>
                    <a:lstStyle/>
                    <a:p>
                      <a:pPr algn="l" fontAlgn="ctr"/>
                      <a:r>
                        <a:rPr lang="et-EE" sz="1000" b="1" u="none" strike="noStrike" dirty="0">
                          <a:effectLst/>
                        </a:rPr>
                        <a:t>Erakorralised käendused, käendussumma</a:t>
                      </a:r>
                      <a:endParaRPr lang="et-EE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45 108 939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502 998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10 362 882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1 838 903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30 031 521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23 161 481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72215331"/>
                  </a:ext>
                </a:extLst>
              </a:tr>
              <a:tr h="322778">
                <a:tc>
                  <a:txBody>
                    <a:bodyPr/>
                    <a:lstStyle/>
                    <a:p>
                      <a:pPr algn="l" fontAlgn="ctr"/>
                      <a:r>
                        <a:rPr lang="et-EE" sz="1000" b="1" u="none" strike="noStrike" dirty="0">
                          <a:effectLst/>
                        </a:rPr>
                        <a:t>Erakorralised käendused, laenusumma</a:t>
                      </a:r>
                      <a:endParaRPr lang="et-EE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84 827 077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630 560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20 612 561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3 677 806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52 721 236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39 456 502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98033795"/>
                  </a:ext>
                </a:extLst>
              </a:tr>
              <a:tr h="141934">
                <a:tc>
                  <a:txBody>
                    <a:bodyPr/>
                    <a:lstStyle/>
                    <a:p>
                      <a:pPr algn="l" fontAlgn="ctr"/>
                      <a:r>
                        <a:rPr lang="et-EE" sz="800" u="none" strike="noStrike">
                          <a:effectLst/>
                        </a:rPr>
                        <a:t>Tavapärased käendused, tk</a:t>
                      </a:r>
                      <a:endParaRPr lang="et-E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endParaRPr lang="et-EE" sz="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endParaRPr lang="et-EE" sz="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endParaRPr lang="et-EE" sz="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endParaRPr lang="et-EE" sz="80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endParaRPr lang="et-EE" sz="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30463733"/>
                  </a:ext>
                </a:extLst>
              </a:tr>
              <a:tr h="129111"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u="none" strike="noStrike">
                          <a:effectLst/>
                        </a:rPr>
                        <a:t>Tavapärased käendused käendussumma</a:t>
                      </a:r>
                      <a:endParaRPr lang="et-E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endParaRPr lang="et-EE" sz="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endParaRPr lang="et-EE" sz="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endParaRPr lang="et-EE" sz="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endParaRPr lang="et-EE" sz="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endParaRPr lang="et-EE" sz="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8 945 824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32769943"/>
                  </a:ext>
                </a:extLst>
              </a:tr>
              <a:tr h="129111"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u="none" strike="noStrike">
                          <a:effectLst/>
                        </a:rPr>
                        <a:t>Tavapärased käendused, laenusumma</a:t>
                      </a:r>
                      <a:endParaRPr lang="et-E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endParaRPr lang="et-EE" sz="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endParaRPr lang="et-EE" sz="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endParaRPr lang="et-EE" sz="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endParaRPr lang="et-EE" sz="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endParaRPr lang="et-EE" sz="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14 217 137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05438737"/>
                  </a:ext>
                </a:extLst>
              </a:tr>
              <a:tr h="141934">
                <a:tc>
                  <a:txBody>
                    <a:bodyPr/>
                    <a:lstStyle/>
                    <a:p>
                      <a:pPr algn="l" fontAlgn="ctr"/>
                      <a:r>
                        <a:rPr lang="et-EE" sz="800" u="none" strike="noStrike">
                          <a:effectLst/>
                        </a:rPr>
                        <a:t>Tavapärased laenud</a:t>
                      </a:r>
                      <a:endParaRPr lang="et-E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endParaRPr lang="et-EE" sz="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81892177"/>
                  </a:ext>
                </a:extLst>
              </a:tr>
              <a:tr h="129111"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u="none" strike="noStrike">
                          <a:effectLst/>
                        </a:rPr>
                        <a:t>Tavapärased laenud, laenusumma</a:t>
                      </a:r>
                      <a:endParaRPr lang="et-E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endParaRPr lang="et-EE" sz="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endParaRPr lang="et-EE" sz="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500 000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07666051"/>
                  </a:ext>
                </a:extLst>
              </a:tr>
              <a:tr h="161389">
                <a:tc>
                  <a:txBody>
                    <a:bodyPr/>
                    <a:lstStyle/>
                    <a:p>
                      <a:pPr algn="l" fontAlgn="ctr"/>
                      <a:r>
                        <a:rPr lang="et-EE" sz="1000" b="1" u="none" strike="noStrike" dirty="0">
                          <a:effectLst/>
                        </a:rPr>
                        <a:t>Kokku, tk</a:t>
                      </a:r>
                      <a:endParaRPr lang="et-EE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1786883"/>
                  </a:ext>
                </a:extLst>
              </a:tr>
              <a:tr h="161389">
                <a:tc>
                  <a:txBody>
                    <a:bodyPr/>
                    <a:lstStyle/>
                    <a:p>
                      <a:pPr algn="l" fontAlgn="ctr"/>
                      <a:r>
                        <a:rPr lang="et-EE" sz="1000" b="1" u="none" strike="noStrike" dirty="0">
                          <a:effectLst/>
                        </a:rPr>
                        <a:t>Kokku, laenusumma</a:t>
                      </a:r>
                      <a:endParaRPr lang="et-EE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423 032 324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129 429 533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13 231 687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173 648 136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et-EE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63 956 039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9815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2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31CA0-E3D7-488E-BFB8-04643A26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/>
              <a:t>Menetlusajad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800" dirty="0" smtClean="0"/>
              <a:t>Käendus volikirja alusel:</a:t>
            </a:r>
          </a:p>
          <a:p>
            <a:pPr marL="0" indent="0">
              <a:buNone/>
            </a:pPr>
            <a:r>
              <a:rPr lang="et-EE" sz="1800" b="1" dirty="0" smtClean="0">
                <a:solidFill>
                  <a:srgbClr val="00AFD7"/>
                </a:solidFill>
              </a:rPr>
              <a:t>Kuni 1 </a:t>
            </a:r>
            <a:r>
              <a:rPr lang="et-EE" sz="1800" b="1" dirty="0">
                <a:solidFill>
                  <a:srgbClr val="00AFD7"/>
                </a:solidFill>
              </a:rPr>
              <a:t>tööpäev</a:t>
            </a:r>
          </a:p>
          <a:p>
            <a:pPr marL="0" indent="0">
              <a:buNone/>
            </a:pPr>
            <a:r>
              <a:rPr lang="et-EE" sz="1800" dirty="0"/>
              <a:t>Käendustaotlus </a:t>
            </a:r>
            <a:r>
              <a:rPr lang="et-EE" sz="1800" dirty="0" smtClean="0"/>
              <a:t>kuni 5 </a:t>
            </a:r>
            <a:r>
              <a:rPr lang="et-EE" sz="1800" dirty="0"/>
              <a:t>mln eurot ja laenutaotlus </a:t>
            </a:r>
            <a:r>
              <a:rPr lang="et-EE" sz="1800" dirty="0" smtClean="0"/>
              <a:t>kuni </a:t>
            </a:r>
            <a:r>
              <a:rPr lang="et-EE" sz="1800" dirty="0"/>
              <a:t>1,5 mln </a:t>
            </a:r>
            <a:r>
              <a:rPr lang="et-EE" sz="1800" dirty="0" smtClean="0"/>
              <a:t>eurot:</a:t>
            </a:r>
          </a:p>
          <a:p>
            <a:pPr marL="0" indent="0">
              <a:buNone/>
            </a:pPr>
            <a:r>
              <a:rPr lang="et-EE" sz="1800" b="1" dirty="0" smtClean="0">
                <a:solidFill>
                  <a:srgbClr val="00AFD7"/>
                </a:solidFill>
              </a:rPr>
              <a:t>kuni </a:t>
            </a:r>
            <a:r>
              <a:rPr lang="et-EE" sz="1800" b="1" dirty="0">
                <a:solidFill>
                  <a:srgbClr val="00AFD7"/>
                </a:solidFill>
              </a:rPr>
              <a:t>10 tööpäeva</a:t>
            </a:r>
          </a:p>
          <a:p>
            <a:pPr marL="0" indent="0">
              <a:buNone/>
            </a:pPr>
            <a:r>
              <a:rPr lang="et-EE" sz="1800" dirty="0"/>
              <a:t>Käendustaotlus </a:t>
            </a:r>
            <a:r>
              <a:rPr lang="et-EE" sz="1800" dirty="0" smtClean="0"/>
              <a:t>5 </a:t>
            </a:r>
            <a:r>
              <a:rPr lang="et-EE" sz="1800" dirty="0"/>
              <a:t>– 10 mln eurot ja laenutaotlus </a:t>
            </a:r>
            <a:r>
              <a:rPr lang="et-EE" sz="1800" dirty="0" smtClean="0"/>
              <a:t>1,5 </a:t>
            </a:r>
            <a:r>
              <a:rPr lang="et-EE" sz="1800" dirty="0"/>
              <a:t>– 10 mln </a:t>
            </a:r>
            <a:r>
              <a:rPr lang="et-EE" sz="1800" dirty="0" smtClean="0"/>
              <a:t>eurot:</a:t>
            </a:r>
          </a:p>
          <a:p>
            <a:pPr marL="0" indent="0">
              <a:buNone/>
            </a:pPr>
            <a:r>
              <a:rPr lang="et-EE" sz="1800" b="1" dirty="0" smtClean="0">
                <a:solidFill>
                  <a:srgbClr val="00AFD7"/>
                </a:solidFill>
              </a:rPr>
              <a:t>kuni </a:t>
            </a:r>
            <a:r>
              <a:rPr lang="et-EE" sz="1800" b="1" dirty="0">
                <a:solidFill>
                  <a:srgbClr val="00AFD7"/>
                </a:solidFill>
              </a:rPr>
              <a:t>15 tööpäeva</a:t>
            </a:r>
          </a:p>
          <a:p>
            <a:pPr marL="0" indent="0">
              <a:buNone/>
            </a:pPr>
            <a:r>
              <a:rPr lang="et-EE" sz="1800" dirty="0"/>
              <a:t>Käendus- ja laenutaotlus </a:t>
            </a:r>
            <a:r>
              <a:rPr lang="et-EE" sz="1800" dirty="0" smtClean="0"/>
              <a:t>alates </a:t>
            </a:r>
            <a:r>
              <a:rPr lang="et-EE" sz="1800" dirty="0"/>
              <a:t>10 mln </a:t>
            </a:r>
            <a:r>
              <a:rPr lang="et-EE" sz="1800" dirty="0" smtClean="0"/>
              <a:t>eurot:</a:t>
            </a:r>
          </a:p>
          <a:p>
            <a:pPr marL="0" indent="0">
              <a:buNone/>
            </a:pPr>
            <a:r>
              <a:rPr lang="et-EE" sz="1800" b="1" dirty="0" smtClean="0">
                <a:solidFill>
                  <a:srgbClr val="00AFD7"/>
                </a:solidFill>
              </a:rPr>
              <a:t>kuni </a:t>
            </a:r>
            <a:r>
              <a:rPr lang="et-EE" sz="1800" b="1" dirty="0">
                <a:solidFill>
                  <a:srgbClr val="00AFD7"/>
                </a:solidFill>
              </a:rPr>
              <a:t>30 tööpäeva</a:t>
            </a:r>
          </a:p>
          <a:p>
            <a:pPr marL="0" indent="0">
              <a:buNone/>
            </a:pPr>
            <a:r>
              <a:rPr lang="et-EE" sz="1200" dirty="0"/>
              <a:t>* Eelduseks on, et ettevõtja esitab kogu nõutud info </a:t>
            </a:r>
            <a:r>
              <a:rPr lang="et-EE" sz="1200" dirty="0" smtClean="0"/>
              <a:t>viivitusteta</a:t>
            </a:r>
            <a:endParaRPr lang="et-EE" sz="1200" dirty="0"/>
          </a:p>
          <a:p>
            <a:pPr marL="0" indent="0">
              <a:buNone/>
            </a:pPr>
            <a:r>
              <a:rPr lang="et-EE" sz="1200" dirty="0"/>
              <a:t>** Summade puhul on tegemist </a:t>
            </a:r>
            <a:r>
              <a:rPr lang="et-EE" sz="1200" dirty="0" err="1"/>
              <a:t>KredExi</a:t>
            </a:r>
            <a:r>
              <a:rPr lang="et-EE" sz="1200" dirty="0"/>
              <a:t> krediidiriskiga kokku ettevõtja kohta kriisimeetmete </a:t>
            </a:r>
            <a:r>
              <a:rPr lang="et-EE" sz="1200" dirty="0" smtClean="0"/>
              <a:t>raames</a:t>
            </a:r>
            <a:endParaRPr lang="et-EE" sz="1200" dirty="0"/>
          </a:p>
        </p:txBody>
      </p:sp>
    </p:spTree>
    <p:extLst>
      <p:ext uri="{BB962C8B-B14F-4D97-AF65-F5344CB8AC3E}">
        <p14:creationId xmlns:p14="http://schemas.microsoft.com/office/powerpoint/2010/main" val="41120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31CA0-E3D7-488E-BFB8-04643A26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 smtClean="0"/>
              <a:t>Probleemkohad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80000" indent="-180000"/>
            <a:r>
              <a:rPr lang="et-EE" sz="1600" dirty="0"/>
              <a:t>Tegevusala on välistatud tegevusalade nimekirjas või on laenu sihtotstarve välistatud (jae- ja hulgikaubanduse käibevahendite finantseerimine või kinnisvara arendamise projekt müügi ja väljarentimise eesmärgil)</a:t>
            </a:r>
          </a:p>
          <a:p>
            <a:pPr marL="180000" indent="-180000"/>
            <a:r>
              <a:rPr lang="et-EE" sz="1600" dirty="0"/>
              <a:t>Likviidsusprobleemid ja raskused on tekkinud enne eriolukorda</a:t>
            </a:r>
          </a:p>
          <a:p>
            <a:pPr marL="180000" indent="-180000"/>
            <a:r>
              <a:rPr lang="et-EE" sz="1600" dirty="0"/>
              <a:t>Ettevõtte maksevõime ei võimalda võetavat laenu teenindada</a:t>
            </a:r>
          </a:p>
          <a:p>
            <a:pPr marL="180000" indent="-180000"/>
            <a:r>
              <a:rPr lang="et-EE" sz="1600" dirty="0"/>
              <a:t>Ettevõttel on väga kõrge võlakoormus</a:t>
            </a:r>
          </a:p>
          <a:p>
            <a:pPr marL="180000" indent="-180000"/>
            <a:r>
              <a:rPr lang="et-EE" sz="1600" dirty="0"/>
              <a:t>Investeerimislaenu taotlevad algfaasis ettevõtted, kelle prognoosid on optimistlikud, omakapitali tase väga madal ning eelnevad majandustulemused kesised või puuduvad</a:t>
            </a:r>
          </a:p>
          <a:p>
            <a:pPr marL="180000" indent="-180000"/>
            <a:r>
              <a:rPr lang="et-EE" sz="1600" dirty="0"/>
              <a:t>Laenu tagastamise allikaks on planeeritud investorite kaasamine või refinantseerimine, mitte ettevõtte põhitegevuse rahavoog</a:t>
            </a:r>
          </a:p>
          <a:p>
            <a:pPr marL="180000" indent="-180000"/>
            <a:r>
              <a:rPr lang="et-EE" sz="1600" dirty="0"/>
              <a:t>2019. aastal tasutud maksud puuduvad või on väikesed</a:t>
            </a:r>
          </a:p>
        </p:txBody>
      </p:sp>
    </p:spTree>
    <p:extLst>
      <p:ext uri="{BB962C8B-B14F-4D97-AF65-F5344CB8AC3E}">
        <p14:creationId xmlns:p14="http://schemas.microsoft.com/office/powerpoint/2010/main" val="37843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31CA0-E3D7-488E-BFB8-04643A26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dirty="0" smtClean="0"/>
              <a:t>Mida teha?</a:t>
            </a:r>
            <a:endParaRPr lang="et-EE" sz="32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Font typeface="+mj-lt"/>
              <a:buAutoNum type="arabicPeriod"/>
            </a:pPr>
            <a:r>
              <a:rPr lang="et-EE" sz="1800" dirty="0" smtClean="0"/>
              <a:t>Laenu taotleb ettevõtja pangast</a:t>
            </a:r>
          </a:p>
          <a:p>
            <a:pPr lvl="0">
              <a:buFont typeface="+mj-lt"/>
              <a:buAutoNum type="arabicPeriod"/>
            </a:pPr>
            <a:r>
              <a:rPr lang="et-EE" sz="1800" dirty="0" smtClean="0"/>
              <a:t>Vajadusel sõlmib pank oma </a:t>
            </a:r>
            <a:r>
              <a:rPr lang="et-EE" sz="1800" dirty="0"/>
              <a:t>volituste piires käenduslepingu </a:t>
            </a:r>
            <a:r>
              <a:rPr lang="et-EE" sz="1800" dirty="0" err="1"/>
              <a:t>KredExi</a:t>
            </a:r>
            <a:r>
              <a:rPr lang="et-EE" sz="1800" dirty="0"/>
              <a:t> </a:t>
            </a:r>
            <a:r>
              <a:rPr lang="et-EE" sz="1800" dirty="0" smtClean="0"/>
              <a:t>nimel</a:t>
            </a:r>
          </a:p>
          <a:p>
            <a:pPr lvl="0">
              <a:buFont typeface="+mj-lt"/>
              <a:buAutoNum type="arabicPeriod"/>
            </a:pPr>
            <a:r>
              <a:rPr lang="et-EE" sz="1800" dirty="0" smtClean="0"/>
              <a:t>Kui tehing väljub panga volituste piirest, taotleb pank </a:t>
            </a:r>
            <a:r>
              <a:rPr lang="et-EE" sz="1800" dirty="0" err="1" smtClean="0"/>
              <a:t>KredExist</a:t>
            </a:r>
            <a:r>
              <a:rPr lang="et-EE" sz="1800" dirty="0" smtClean="0"/>
              <a:t> käendust ettevõtja eest</a:t>
            </a:r>
          </a:p>
          <a:p>
            <a:pPr lvl="0">
              <a:buFont typeface="+mj-lt"/>
              <a:buAutoNum type="arabicPeriod"/>
            </a:pPr>
            <a:r>
              <a:rPr lang="et-EE" sz="1800" dirty="0" smtClean="0"/>
              <a:t>KredEx </a:t>
            </a:r>
            <a:r>
              <a:rPr lang="et-EE" sz="1800" dirty="0"/>
              <a:t>kontakteerub </a:t>
            </a:r>
            <a:r>
              <a:rPr lang="et-EE" sz="1800" dirty="0" smtClean="0"/>
              <a:t>ettevõtjaga juhul, kui </a:t>
            </a:r>
            <a:r>
              <a:rPr lang="et-EE" sz="1800" dirty="0"/>
              <a:t>on täiendavaid </a:t>
            </a:r>
            <a:r>
              <a:rPr lang="et-EE" sz="1800" dirty="0" smtClean="0"/>
              <a:t>küsimusi</a:t>
            </a:r>
          </a:p>
          <a:p>
            <a:pPr lvl="0">
              <a:buFont typeface="+mj-lt"/>
              <a:buAutoNum type="arabicPeriod"/>
            </a:pPr>
            <a:r>
              <a:rPr lang="et-EE" sz="1800" dirty="0" smtClean="0"/>
              <a:t>Laenu ja käenduslepingud ettevõtjaga sõlmib pank</a:t>
            </a:r>
          </a:p>
          <a:p>
            <a:pPr lvl="0">
              <a:buFont typeface="+mj-lt"/>
              <a:buAutoNum type="arabicPeriod"/>
            </a:pPr>
            <a:r>
              <a:rPr lang="et-EE" sz="1800" dirty="0" smtClean="0"/>
              <a:t>Kui laenu ei ole ettevõtjal võimalik saada pangast ka erakorralise käendusega, on ettevõtjal võimalus taotleda Erakorralist laenu </a:t>
            </a:r>
            <a:r>
              <a:rPr lang="et-EE" sz="1800" dirty="0" err="1" smtClean="0"/>
              <a:t>KredExist</a:t>
            </a:r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29013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1CCE-C316-4F52-B5A6-1B748DAA7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8608" y="3032619"/>
            <a:ext cx="6858000" cy="1041995"/>
          </a:xfrm>
        </p:spPr>
        <p:txBody>
          <a:bodyPr>
            <a:normAutofit/>
          </a:bodyPr>
          <a:lstStyle/>
          <a:p>
            <a:r>
              <a:rPr lang="et-EE" sz="1600" dirty="0"/>
              <a:t>Hobujaama 4, Tallinn</a:t>
            </a:r>
            <a:br>
              <a:rPr lang="et-EE" sz="1600" dirty="0"/>
            </a:br>
            <a:r>
              <a:rPr lang="et-EE" sz="1600" dirty="0"/>
              <a:t>Tel. 667 4100</a:t>
            </a:r>
            <a:br>
              <a:rPr lang="et-EE" sz="1600" dirty="0"/>
            </a:br>
            <a:r>
              <a:rPr lang="et-EE" sz="1600" dirty="0"/>
              <a:t>kredex@kredex.ee</a:t>
            </a:r>
            <a:br>
              <a:rPr lang="et-EE" sz="1600" dirty="0"/>
            </a:br>
            <a:r>
              <a:rPr lang="et-EE" sz="1600" dirty="0"/>
              <a:t>www.kredex.ee</a:t>
            </a:r>
          </a:p>
        </p:txBody>
      </p:sp>
    </p:spTree>
    <p:extLst>
      <p:ext uri="{BB962C8B-B14F-4D97-AF65-F5344CB8AC3E}">
        <p14:creationId xmlns:p14="http://schemas.microsoft.com/office/powerpoint/2010/main" val="38008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REDEX">
      <a:majorFont>
        <a:latin typeface="Archivo"/>
        <a:ea typeface=""/>
        <a:cs typeface=""/>
      </a:majorFont>
      <a:minorFont>
        <a:latin typeface="Archiv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1115</TotalTime>
  <Words>508</Words>
  <Application>Microsoft Office PowerPoint</Application>
  <PresentationFormat>Ekraaniseanss (16:9)</PresentationFormat>
  <Paragraphs>158</Paragraphs>
  <Slides>9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9</vt:i4>
      </vt:variant>
    </vt:vector>
  </HeadingPairs>
  <TitlesOfParts>
    <vt:vector size="13" baseType="lpstr">
      <vt:lpstr>Archivo</vt:lpstr>
      <vt:lpstr>Wingdings</vt:lpstr>
      <vt:lpstr>Arial</vt:lpstr>
      <vt:lpstr>Office Theme</vt:lpstr>
      <vt:lpstr>Rakendatud meetmete statistika</vt:lpstr>
      <vt:lpstr>Tänased teemad</vt:lpstr>
      <vt:lpstr>Taotlused ja otsused</vt:lpstr>
      <vt:lpstr>Erakorraliste teenuste taotlused</vt:lpstr>
      <vt:lpstr>Taotlused ja otsused</vt:lpstr>
      <vt:lpstr>Menetlusajad</vt:lpstr>
      <vt:lpstr>Probleemkohad</vt:lpstr>
      <vt:lpstr>Mida teha?</vt:lpstr>
      <vt:lpstr>Hobujaama 4, Tallinn Tel. 667 4100 kredex@kredex.ee www.kredex.ee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Merilyn</dc:creator>
  <cp:lastModifiedBy>Kaarel Aus</cp:lastModifiedBy>
  <cp:revision>136</cp:revision>
  <dcterms:created xsi:type="dcterms:W3CDTF">2018-04-12T12:41:29Z</dcterms:created>
  <dcterms:modified xsi:type="dcterms:W3CDTF">2020-06-03T05:56:47Z</dcterms:modified>
</cp:coreProperties>
</file>