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7"/>
  </p:notesMasterIdLst>
  <p:sldIdLst>
    <p:sldId id="266" r:id="rId2"/>
    <p:sldId id="279" r:id="rId3"/>
    <p:sldId id="274" r:id="rId4"/>
    <p:sldId id="267" r:id="rId5"/>
    <p:sldId id="271" r:id="rId6"/>
    <p:sldId id="273" r:id="rId7"/>
    <p:sldId id="276" r:id="rId8"/>
    <p:sldId id="278" r:id="rId9"/>
    <p:sldId id="280" r:id="rId10"/>
    <p:sldId id="281" r:id="rId11"/>
    <p:sldId id="284" r:id="rId12"/>
    <p:sldId id="283" r:id="rId13"/>
    <p:sldId id="285" r:id="rId14"/>
    <p:sldId id="282" r:id="rId15"/>
    <p:sldId id="286" r:id="rId16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35711DFA-AEEA-4872-AB4C-21E98A4BFDC5}">
          <p14:sldIdLst>
            <p14:sldId id="266"/>
            <p14:sldId id="279"/>
            <p14:sldId id="274"/>
            <p14:sldId id="267"/>
            <p14:sldId id="271"/>
            <p14:sldId id="273"/>
          </p14:sldIdLst>
        </p14:section>
        <p14:section name="Tiitlita jaotis" id="{3699F8BD-424D-4B6C-95E6-695A7C8FEAF0}">
          <p14:sldIdLst>
            <p14:sldId id="276"/>
            <p14:sldId id="278"/>
            <p14:sldId id="280"/>
            <p14:sldId id="281"/>
            <p14:sldId id="284"/>
            <p14:sldId id="283"/>
            <p14:sldId id="285"/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870F42"/>
    <a:srgbClr val="FA36A6"/>
    <a:srgbClr val="004586"/>
    <a:srgbClr val="999999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12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133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98441-99EE-43F7-A8A1-34F710D2D55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60B45CD-ECB0-411A-9329-C21E6927135F}">
      <dgm:prSet phldrT="[Tekst]" custT="1"/>
      <dgm:spPr/>
      <dgm:t>
        <a:bodyPr/>
        <a:lstStyle/>
        <a:p>
          <a:r>
            <a:rPr lang="et-EE" sz="2000" b="1" dirty="0" smtClean="0">
              <a:solidFill>
                <a:srgbClr val="0070C0"/>
              </a:solidFill>
            </a:rPr>
            <a:t>Ettevõtjat tema juhtimis- ja planeerimisotsustes toetav mudel, mis</a:t>
          </a:r>
          <a:endParaRPr lang="et-EE" sz="2000" b="1" dirty="0">
            <a:solidFill>
              <a:srgbClr val="0070C0"/>
            </a:solidFill>
          </a:endParaRPr>
        </a:p>
      </dgm:t>
    </dgm:pt>
    <dgm:pt modelId="{07839338-1F51-4D8C-A0C5-F023762A18F0}" type="parTrans" cxnId="{B6ADF958-86FB-494D-9618-1B785548A4CA}">
      <dgm:prSet/>
      <dgm:spPr/>
      <dgm:t>
        <a:bodyPr/>
        <a:lstStyle/>
        <a:p>
          <a:endParaRPr lang="et-EE"/>
        </a:p>
      </dgm:t>
    </dgm:pt>
    <dgm:pt modelId="{5F62FAB3-557A-4106-8F0F-EBCEA3D35EF3}" type="sibTrans" cxnId="{B6ADF958-86FB-494D-9618-1B785548A4CA}">
      <dgm:prSet/>
      <dgm:spPr/>
      <dgm:t>
        <a:bodyPr/>
        <a:lstStyle/>
        <a:p>
          <a:endParaRPr lang="et-EE"/>
        </a:p>
      </dgm:t>
    </dgm:pt>
    <dgm:pt modelId="{10110DA6-5F7D-45DB-B18A-707567757638}">
      <dgm:prSet phldrT="[Tekst]" custT="1"/>
      <dgm:spPr/>
      <dgm:t>
        <a:bodyPr/>
        <a:lstStyle/>
        <a:p>
          <a:r>
            <a:rPr lang="et-EE" sz="2000" dirty="0" smtClean="0"/>
            <a:t>- on individuaalne </a:t>
          </a:r>
        </a:p>
        <a:p>
          <a:r>
            <a:rPr lang="et-EE" sz="2000" dirty="0" smtClean="0"/>
            <a:t>ehk arvestab ettevõtja eripäraga;</a:t>
          </a:r>
          <a:endParaRPr lang="et-EE" sz="2000" dirty="0"/>
        </a:p>
      </dgm:t>
    </dgm:pt>
    <dgm:pt modelId="{3ACD54AA-FCF0-424B-A786-1C4059424BFF}" type="parTrans" cxnId="{9857C372-1E17-4CED-B84B-8F755816EAA1}">
      <dgm:prSet/>
      <dgm:spPr/>
      <dgm:t>
        <a:bodyPr/>
        <a:lstStyle/>
        <a:p>
          <a:endParaRPr lang="et-EE"/>
        </a:p>
      </dgm:t>
    </dgm:pt>
    <dgm:pt modelId="{7441E77C-0384-4C98-8085-DC6A9598919F}" type="sibTrans" cxnId="{9857C372-1E17-4CED-B84B-8F755816EAA1}">
      <dgm:prSet/>
      <dgm:spPr/>
      <dgm:t>
        <a:bodyPr/>
        <a:lstStyle/>
        <a:p>
          <a:endParaRPr lang="et-EE"/>
        </a:p>
      </dgm:t>
    </dgm:pt>
    <dgm:pt modelId="{7ADA8C05-DDE0-4310-8E44-3E91B0053075}">
      <dgm:prSet phldrT="[Tekst]" custT="1"/>
      <dgm:spPr/>
      <dgm:t>
        <a:bodyPr/>
        <a:lstStyle/>
        <a:p>
          <a:r>
            <a:rPr lang="et-EE" sz="2000" dirty="0" smtClean="0"/>
            <a:t>- annab ettevõtjale tööriistad;</a:t>
          </a:r>
          <a:endParaRPr lang="et-EE" sz="2000" dirty="0"/>
        </a:p>
      </dgm:t>
    </dgm:pt>
    <dgm:pt modelId="{3D6204CD-B2C5-420C-8951-A70B26499786}" type="parTrans" cxnId="{8E06E4CD-03B1-4846-A0DB-CAF70439492E}">
      <dgm:prSet/>
      <dgm:spPr/>
      <dgm:t>
        <a:bodyPr/>
        <a:lstStyle/>
        <a:p>
          <a:endParaRPr lang="et-EE"/>
        </a:p>
      </dgm:t>
    </dgm:pt>
    <dgm:pt modelId="{114F67C0-650E-49A8-A291-CB6C75827924}" type="sibTrans" cxnId="{8E06E4CD-03B1-4846-A0DB-CAF70439492E}">
      <dgm:prSet/>
      <dgm:spPr/>
      <dgm:t>
        <a:bodyPr/>
        <a:lstStyle/>
        <a:p>
          <a:endParaRPr lang="et-EE"/>
        </a:p>
      </dgm:t>
    </dgm:pt>
    <dgm:pt modelId="{E4838F99-1E56-4614-A254-6343F3DEBE51}">
      <dgm:prSet phldrT="[Tekst]" custT="1"/>
      <dgm:spPr/>
      <dgm:t>
        <a:bodyPr/>
        <a:lstStyle/>
        <a:p>
          <a:r>
            <a:rPr lang="et-EE" sz="2000" dirty="0" smtClean="0"/>
            <a:t>- toetub pikemaajalisele arengustrateegiale - arenguplaanile</a:t>
          </a:r>
          <a:endParaRPr lang="et-EE" sz="2000" dirty="0"/>
        </a:p>
      </dgm:t>
    </dgm:pt>
    <dgm:pt modelId="{D156126E-53E3-4F50-986D-595C65925253}" type="parTrans" cxnId="{D53C22F5-272B-4F16-9578-5D5862768EF1}">
      <dgm:prSet/>
      <dgm:spPr/>
      <dgm:t>
        <a:bodyPr/>
        <a:lstStyle/>
        <a:p>
          <a:endParaRPr lang="et-EE"/>
        </a:p>
      </dgm:t>
    </dgm:pt>
    <dgm:pt modelId="{21F3DAF3-CE31-4CC6-BE7B-1F03527EBBF9}" type="sibTrans" cxnId="{D53C22F5-272B-4F16-9578-5D5862768EF1}">
      <dgm:prSet/>
      <dgm:spPr/>
      <dgm:t>
        <a:bodyPr/>
        <a:lstStyle/>
        <a:p>
          <a:endParaRPr lang="et-EE"/>
        </a:p>
      </dgm:t>
    </dgm:pt>
    <dgm:pt modelId="{76D185C2-9DCB-44D4-A10B-E297BA2CE80C}">
      <dgm:prSet/>
      <dgm:spPr/>
      <dgm:t>
        <a:bodyPr/>
        <a:lstStyle/>
        <a:p>
          <a:endParaRPr lang="et-EE" sz="1300" dirty="0"/>
        </a:p>
      </dgm:t>
    </dgm:pt>
    <dgm:pt modelId="{C9AC3E32-9629-4537-9900-6E02EBE31416}" type="parTrans" cxnId="{05AB73BB-205B-4E28-9DB9-A20182CC43FC}">
      <dgm:prSet/>
      <dgm:spPr/>
      <dgm:t>
        <a:bodyPr/>
        <a:lstStyle/>
        <a:p>
          <a:endParaRPr lang="et-EE"/>
        </a:p>
      </dgm:t>
    </dgm:pt>
    <dgm:pt modelId="{72BA4EBD-EE6D-4E92-9678-3084EB14C268}" type="sibTrans" cxnId="{05AB73BB-205B-4E28-9DB9-A20182CC43FC}">
      <dgm:prSet/>
      <dgm:spPr/>
      <dgm:t>
        <a:bodyPr/>
        <a:lstStyle/>
        <a:p>
          <a:endParaRPr lang="et-EE"/>
        </a:p>
      </dgm:t>
    </dgm:pt>
    <dgm:pt modelId="{4C233212-3BE5-4543-B51E-3003DB8B619F}">
      <dgm:prSet custT="1"/>
      <dgm:spPr/>
      <dgm:t>
        <a:bodyPr/>
        <a:lstStyle/>
        <a:p>
          <a:endParaRPr lang="et-EE" sz="2000" dirty="0"/>
        </a:p>
      </dgm:t>
    </dgm:pt>
    <dgm:pt modelId="{67D707CF-21F1-4430-9FEF-A004B58B6136}" type="parTrans" cxnId="{BC3D5A60-7230-457C-9E29-DB3FDC4C0D15}">
      <dgm:prSet/>
      <dgm:spPr/>
      <dgm:t>
        <a:bodyPr/>
        <a:lstStyle/>
        <a:p>
          <a:endParaRPr lang="et-EE"/>
        </a:p>
      </dgm:t>
    </dgm:pt>
    <dgm:pt modelId="{39C46AAE-5560-484C-A673-F9CBDD978827}" type="sibTrans" cxnId="{BC3D5A60-7230-457C-9E29-DB3FDC4C0D15}">
      <dgm:prSet/>
      <dgm:spPr/>
      <dgm:t>
        <a:bodyPr/>
        <a:lstStyle/>
        <a:p>
          <a:endParaRPr lang="et-EE"/>
        </a:p>
      </dgm:t>
    </dgm:pt>
    <dgm:pt modelId="{B3DFEEE8-BA6F-4DF1-9699-45E83F26EF8F}">
      <dgm:prSet custT="1"/>
      <dgm:spPr/>
      <dgm:t>
        <a:bodyPr/>
        <a:lstStyle/>
        <a:p>
          <a:r>
            <a:rPr lang="et-EE" sz="2000" dirty="0" smtClean="0"/>
            <a:t>- </a:t>
          </a:r>
          <a:endParaRPr lang="et-EE" sz="2000" dirty="0"/>
        </a:p>
      </dgm:t>
    </dgm:pt>
    <dgm:pt modelId="{77356CB6-C079-42B0-88C3-874598F01FE8}" type="parTrans" cxnId="{28F299DA-E909-46C3-891D-B653A05FB218}">
      <dgm:prSet/>
      <dgm:spPr/>
      <dgm:t>
        <a:bodyPr/>
        <a:lstStyle/>
        <a:p>
          <a:endParaRPr lang="et-EE"/>
        </a:p>
      </dgm:t>
    </dgm:pt>
    <dgm:pt modelId="{D627D3DD-6E2B-413D-B4C2-D12D39BD867C}" type="sibTrans" cxnId="{28F299DA-E909-46C3-891D-B653A05FB218}">
      <dgm:prSet/>
      <dgm:spPr/>
      <dgm:t>
        <a:bodyPr/>
        <a:lstStyle/>
        <a:p>
          <a:endParaRPr lang="et-EE"/>
        </a:p>
      </dgm:t>
    </dgm:pt>
    <dgm:pt modelId="{6DB5F775-34D5-4395-8F4F-BC1E4173B6B0}" type="pres">
      <dgm:prSet presAssocID="{60998441-99EE-43F7-A8A1-34F710D2D5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t-EE"/>
        </a:p>
      </dgm:t>
    </dgm:pt>
    <dgm:pt modelId="{71266970-6755-4657-B5E5-41F4143C5262}" type="pres">
      <dgm:prSet presAssocID="{A60B45CD-ECB0-411A-9329-C21E6927135F}" presName="composite" presStyleCnt="0"/>
      <dgm:spPr/>
    </dgm:pt>
    <dgm:pt modelId="{93ED5171-689E-4770-99D0-327157EA2B55}" type="pres">
      <dgm:prSet presAssocID="{A60B45CD-ECB0-411A-9329-C21E6927135F}" presName="ParentAccentShape" presStyleLbl="trBgShp" presStyleIdx="0" presStyleCnt="2" custLinFactNeighborX="1224" custLinFactNeighborY="-127"/>
      <dgm:spPr/>
    </dgm:pt>
    <dgm:pt modelId="{E104BFBD-41B7-4D4E-8B97-8B475DA787B7}" type="pres">
      <dgm:prSet presAssocID="{A60B45CD-ECB0-411A-9329-C21E6927135F}" presName="ParentText" presStyleLbl="revTx" presStyleIdx="0" presStyleCnt="2" custScaleX="105823" custScaleY="3213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59BF2D7-05A8-4113-B75D-285D17F14186}" type="pres">
      <dgm:prSet presAssocID="{A60B45CD-ECB0-411A-9329-C21E6927135F}" presName="ChildText" presStyleLbl="revTx" presStyleIdx="1" presStyleCnt="2" custScaleX="106129" custScaleY="109715">
        <dgm:presLayoutVars>
          <dgm:chMax val="0"/>
          <dgm:chPref val="0"/>
        </dgm:presLayoutVars>
      </dgm:prSet>
      <dgm:spPr/>
      <dgm:t>
        <a:bodyPr/>
        <a:lstStyle/>
        <a:p>
          <a:endParaRPr lang="et-EE"/>
        </a:p>
      </dgm:t>
    </dgm:pt>
    <dgm:pt modelId="{56B17632-244E-4B23-A44B-1AEDF484954C}" type="pres">
      <dgm:prSet presAssocID="{A60B45CD-ECB0-411A-9329-C21E6927135F}" presName="ChildAccentShape" presStyleLbl="trBgShp" presStyleIdx="1" presStyleCnt="2"/>
      <dgm:spPr/>
    </dgm:pt>
    <dgm:pt modelId="{0B724FB2-2DC9-47E2-BEAF-1D5DF2E5609E}" type="pres">
      <dgm:prSet presAssocID="{A60B45CD-ECB0-411A-9329-C21E6927135F}" presName="Image" presStyleLbl="alignImgPlace1" presStyleIdx="0" presStyleCnt="1"/>
      <dgm:spPr/>
    </dgm:pt>
  </dgm:ptLst>
  <dgm:cxnLst>
    <dgm:cxn modelId="{28F299DA-E909-46C3-891D-B653A05FB218}" srcId="{A60B45CD-ECB0-411A-9329-C21E6927135F}" destId="{B3DFEEE8-BA6F-4DF1-9699-45E83F26EF8F}" srcOrd="5" destOrd="0" parTransId="{77356CB6-C079-42B0-88C3-874598F01FE8}" sibTransId="{D627D3DD-6E2B-413D-B4C2-D12D39BD867C}"/>
    <dgm:cxn modelId="{D53C22F5-272B-4F16-9578-5D5862768EF1}" srcId="{A60B45CD-ECB0-411A-9329-C21E6927135F}" destId="{E4838F99-1E56-4614-A254-6343F3DEBE51}" srcOrd="4" destOrd="0" parTransId="{D156126E-53E3-4F50-986D-595C65925253}" sibTransId="{21F3DAF3-CE31-4CC6-BE7B-1F03527EBBF9}"/>
    <dgm:cxn modelId="{CB65D511-A2A6-4827-921E-68F7FDD92256}" type="presOf" srcId="{B3DFEEE8-BA6F-4DF1-9699-45E83F26EF8F}" destId="{059BF2D7-05A8-4113-B75D-285D17F14186}" srcOrd="0" destOrd="5" presId="urn:microsoft.com/office/officeart/2009/3/layout/SnapshotPictureList"/>
    <dgm:cxn modelId="{50704700-CCD1-4BCF-BD33-B5227A6A9793}" type="presOf" srcId="{76D185C2-9DCB-44D4-A10B-E297BA2CE80C}" destId="{059BF2D7-05A8-4113-B75D-285D17F14186}" srcOrd="0" destOrd="1" presId="urn:microsoft.com/office/officeart/2009/3/layout/SnapshotPictureList"/>
    <dgm:cxn modelId="{8E06E4CD-03B1-4846-A0DB-CAF70439492E}" srcId="{A60B45CD-ECB0-411A-9329-C21E6927135F}" destId="{7ADA8C05-DDE0-4310-8E44-3E91B0053075}" srcOrd="2" destOrd="0" parTransId="{3D6204CD-B2C5-420C-8951-A70B26499786}" sibTransId="{114F67C0-650E-49A8-A291-CB6C75827924}"/>
    <dgm:cxn modelId="{CDB4A1B6-F2DC-4C9C-9365-26D7344B1982}" type="presOf" srcId="{7ADA8C05-DDE0-4310-8E44-3E91B0053075}" destId="{059BF2D7-05A8-4113-B75D-285D17F14186}" srcOrd="0" destOrd="2" presId="urn:microsoft.com/office/officeart/2009/3/layout/SnapshotPictureList"/>
    <dgm:cxn modelId="{9857C372-1E17-4CED-B84B-8F755816EAA1}" srcId="{A60B45CD-ECB0-411A-9329-C21E6927135F}" destId="{10110DA6-5F7D-45DB-B18A-707567757638}" srcOrd="0" destOrd="0" parTransId="{3ACD54AA-FCF0-424B-A786-1C4059424BFF}" sibTransId="{7441E77C-0384-4C98-8085-DC6A9598919F}"/>
    <dgm:cxn modelId="{F355A136-8BA0-431E-A8EE-A8BD18C876AB}" type="presOf" srcId="{60998441-99EE-43F7-A8A1-34F710D2D55A}" destId="{6DB5F775-34D5-4395-8F4F-BC1E4173B6B0}" srcOrd="0" destOrd="0" presId="urn:microsoft.com/office/officeart/2009/3/layout/SnapshotPictureList"/>
    <dgm:cxn modelId="{FE9D70EE-0DAD-4DBD-A89A-97F3EC3EDE4B}" type="presOf" srcId="{10110DA6-5F7D-45DB-B18A-707567757638}" destId="{059BF2D7-05A8-4113-B75D-285D17F14186}" srcOrd="0" destOrd="0" presId="urn:microsoft.com/office/officeart/2009/3/layout/SnapshotPictureList"/>
    <dgm:cxn modelId="{0D5E046E-A9EE-4221-8BFF-BD1EAC89C54D}" type="presOf" srcId="{A60B45CD-ECB0-411A-9329-C21E6927135F}" destId="{E104BFBD-41B7-4D4E-8B97-8B475DA787B7}" srcOrd="0" destOrd="0" presId="urn:microsoft.com/office/officeart/2009/3/layout/SnapshotPictureList"/>
    <dgm:cxn modelId="{B6ADF958-86FB-494D-9618-1B785548A4CA}" srcId="{60998441-99EE-43F7-A8A1-34F710D2D55A}" destId="{A60B45CD-ECB0-411A-9329-C21E6927135F}" srcOrd="0" destOrd="0" parTransId="{07839338-1F51-4D8C-A0C5-F023762A18F0}" sibTransId="{5F62FAB3-557A-4106-8F0F-EBCEA3D35EF3}"/>
    <dgm:cxn modelId="{BC3D5A60-7230-457C-9E29-DB3FDC4C0D15}" srcId="{A60B45CD-ECB0-411A-9329-C21E6927135F}" destId="{4C233212-3BE5-4543-B51E-3003DB8B619F}" srcOrd="3" destOrd="0" parTransId="{67D707CF-21F1-4430-9FEF-A004B58B6136}" sibTransId="{39C46AAE-5560-484C-A673-F9CBDD978827}"/>
    <dgm:cxn modelId="{01B63AF7-E450-4823-A6CF-F991F57E01C6}" type="presOf" srcId="{E4838F99-1E56-4614-A254-6343F3DEBE51}" destId="{059BF2D7-05A8-4113-B75D-285D17F14186}" srcOrd="0" destOrd="4" presId="urn:microsoft.com/office/officeart/2009/3/layout/SnapshotPictureList"/>
    <dgm:cxn modelId="{06A65413-5CA5-42E2-84C2-7CDFBEE8F988}" type="presOf" srcId="{4C233212-3BE5-4543-B51E-3003DB8B619F}" destId="{059BF2D7-05A8-4113-B75D-285D17F14186}" srcOrd="0" destOrd="3" presId="urn:microsoft.com/office/officeart/2009/3/layout/SnapshotPictureList"/>
    <dgm:cxn modelId="{05AB73BB-205B-4E28-9DB9-A20182CC43FC}" srcId="{A60B45CD-ECB0-411A-9329-C21E6927135F}" destId="{76D185C2-9DCB-44D4-A10B-E297BA2CE80C}" srcOrd="1" destOrd="0" parTransId="{C9AC3E32-9629-4537-9900-6E02EBE31416}" sibTransId="{72BA4EBD-EE6D-4E92-9678-3084EB14C268}"/>
    <dgm:cxn modelId="{23C8C4F2-E4BF-4204-B30F-DD5F35A742F4}" type="presParOf" srcId="{6DB5F775-34D5-4395-8F4F-BC1E4173B6B0}" destId="{71266970-6755-4657-B5E5-41F4143C5262}" srcOrd="0" destOrd="0" presId="urn:microsoft.com/office/officeart/2009/3/layout/SnapshotPictureList"/>
    <dgm:cxn modelId="{582CB33E-DFAD-41E1-B775-088D623A9919}" type="presParOf" srcId="{71266970-6755-4657-B5E5-41F4143C5262}" destId="{93ED5171-689E-4770-99D0-327157EA2B55}" srcOrd="0" destOrd="0" presId="urn:microsoft.com/office/officeart/2009/3/layout/SnapshotPictureList"/>
    <dgm:cxn modelId="{AFE3B651-AE9E-4325-AC65-A8903983A029}" type="presParOf" srcId="{71266970-6755-4657-B5E5-41F4143C5262}" destId="{E104BFBD-41B7-4D4E-8B97-8B475DA787B7}" srcOrd="1" destOrd="0" presId="urn:microsoft.com/office/officeart/2009/3/layout/SnapshotPictureList"/>
    <dgm:cxn modelId="{6A718D2B-628D-4E7B-BDB3-CAD177BC04A0}" type="presParOf" srcId="{71266970-6755-4657-B5E5-41F4143C5262}" destId="{059BF2D7-05A8-4113-B75D-285D17F14186}" srcOrd="2" destOrd="0" presId="urn:microsoft.com/office/officeart/2009/3/layout/SnapshotPictureList"/>
    <dgm:cxn modelId="{A67A3041-F79C-4968-A4A4-5CC8B22E9259}" type="presParOf" srcId="{71266970-6755-4657-B5E5-41F4143C5262}" destId="{56B17632-244E-4B23-A44B-1AEDF484954C}" srcOrd="3" destOrd="0" presId="urn:microsoft.com/office/officeart/2009/3/layout/SnapshotPictureList"/>
    <dgm:cxn modelId="{34E11887-8B8C-413D-BBDD-32F06F5E8561}" type="presParOf" srcId="{71266970-6755-4657-B5E5-41F4143C5262}" destId="{0B724FB2-2DC9-47E2-BEAF-1D5DF2E5609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6632E-B161-413F-AA04-1E22DD58AC8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19544AD9-E7A6-436E-A64F-873A73B50D51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t-EE" dirty="0" smtClean="0"/>
            <a:t>Ettevõtja rahvusvahelise konkurentsivõime kasv</a:t>
          </a:r>
          <a:endParaRPr lang="et-EE" dirty="0"/>
        </a:p>
      </dgm:t>
    </dgm:pt>
    <dgm:pt modelId="{5F38D864-3807-4605-AD0A-215B1C8DEDBB}" type="parTrans" cxnId="{BC05217A-B304-4EC3-AEC5-7EC306030E7E}">
      <dgm:prSet/>
      <dgm:spPr/>
      <dgm:t>
        <a:bodyPr/>
        <a:lstStyle/>
        <a:p>
          <a:endParaRPr lang="et-EE"/>
        </a:p>
      </dgm:t>
    </dgm:pt>
    <dgm:pt modelId="{811557A0-CEA6-44DF-8D63-DD07EDB12677}" type="sibTrans" cxnId="{BC05217A-B304-4EC3-AEC5-7EC306030E7E}">
      <dgm:prSet/>
      <dgm:spPr/>
      <dgm:t>
        <a:bodyPr/>
        <a:lstStyle/>
        <a:p>
          <a:endParaRPr lang="et-EE"/>
        </a:p>
      </dgm:t>
    </dgm:pt>
    <dgm:pt modelId="{0114CA3E-C06F-43D5-9A37-AF0334176210}">
      <dgm:prSet phldrT="[Tekst]"/>
      <dgm:spPr/>
      <dgm:t>
        <a:bodyPr/>
        <a:lstStyle/>
        <a:p>
          <a:r>
            <a:rPr lang="et-EE" dirty="0" smtClean="0"/>
            <a:t>Strateegiline planeerimine</a:t>
          </a:r>
          <a:endParaRPr lang="et-EE" dirty="0"/>
        </a:p>
      </dgm:t>
    </dgm:pt>
    <dgm:pt modelId="{1A124B9A-1492-4D1C-B9C3-C8D59AB4ECBC}" type="parTrans" cxnId="{2DD7B2A2-C06B-484B-81A9-FC8C6D5CE0F2}">
      <dgm:prSet/>
      <dgm:spPr/>
      <dgm:t>
        <a:bodyPr/>
        <a:lstStyle/>
        <a:p>
          <a:endParaRPr lang="et-EE"/>
        </a:p>
      </dgm:t>
    </dgm:pt>
    <dgm:pt modelId="{28CFE4BA-A6A7-4585-ACCF-9485225A7D3B}" type="sibTrans" cxnId="{2DD7B2A2-C06B-484B-81A9-FC8C6D5CE0F2}">
      <dgm:prSet/>
      <dgm:spPr/>
      <dgm:t>
        <a:bodyPr/>
        <a:lstStyle/>
        <a:p>
          <a:endParaRPr lang="et-EE"/>
        </a:p>
      </dgm:t>
    </dgm:pt>
    <dgm:pt modelId="{B26A8840-5DE0-427E-89DA-2CD65C6C6C8B}">
      <dgm:prSet phldrT="[Tekst]"/>
      <dgm:spPr/>
      <dgm:t>
        <a:bodyPr/>
        <a:lstStyle/>
        <a:p>
          <a:r>
            <a:rPr lang="et-EE" dirty="0" smtClean="0"/>
            <a:t>Tänasest paremad majandustulemused</a:t>
          </a:r>
          <a:endParaRPr lang="et-EE" dirty="0"/>
        </a:p>
      </dgm:t>
    </dgm:pt>
    <dgm:pt modelId="{D6E354A2-777F-4637-B467-407D25013AC1}" type="parTrans" cxnId="{7E3F7986-3976-4755-BC0C-4DAA534DC84A}">
      <dgm:prSet/>
      <dgm:spPr/>
      <dgm:t>
        <a:bodyPr/>
        <a:lstStyle/>
        <a:p>
          <a:endParaRPr lang="et-EE"/>
        </a:p>
      </dgm:t>
    </dgm:pt>
    <dgm:pt modelId="{97B72D75-A88A-430E-BA62-DB1642BB9D6A}" type="sibTrans" cxnId="{7E3F7986-3976-4755-BC0C-4DAA534DC84A}">
      <dgm:prSet/>
      <dgm:spPr/>
      <dgm:t>
        <a:bodyPr/>
        <a:lstStyle/>
        <a:p>
          <a:endParaRPr lang="et-EE"/>
        </a:p>
      </dgm:t>
    </dgm:pt>
    <dgm:pt modelId="{95EA4537-0100-4B7A-8119-75A1853AD682}">
      <dgm:prSet phldrT="[Tekst]"/>
      <dgm:spPr/>
      <dgm:t>
        <a:bodyPr/>
        <a:lstStyle/>
        <a:p>
          <a:r>
            <a:rPr lang="et-EE" dirty="0" smtClean="0"/>
            <a:t>Ettevõtja üleminek suuremat lisandväärtust loovatele tegevustele</a:t>
          </a:r>
          <a:endParaRPr lang="et-EE" dirty="0"/>
        </a:p>
      </dgm:t>
    </dgm:pt>
    <dgm:pt modelId="{45A91DEE-FB1E-4900-8C15-4E0EBAC6CC3F}" type="parTrans" cxnId="{010B482E-ACFE-4827-BE7D-33C845976C87}">
      <dgm:prSet/>
      <dgm:spPr/>
      <dgm:t>
        <a:bodyPr/>
        <a:lstStyle/>
        <a:p>
          <a:endParaRPr lang="et-EE"/>
        </a:p>
      </dgm:t>
    </dgm:pt>
    <dgm:pt modelId="{AC929386-52D4-44FE-957E-A2438A4038E4}" type="sibTrans" cxnId="{010B482E-ACFE-4827-BE7D-33C845976C87}">
      <dgm:prSet/>
      <dgm:spPr/>
      <dgm:t>
        <a:bodyPr/>
        <a:lstStyle/>
        <a:p>
          <a:endParaRPr lang="et-EE"/>
        </a:p>
      </dgm:t>
    </dgm:pt>
    <dgm:pt modelId="{3143C5D7-6A44-4CF9-80FB-939DE00B37E0}" type="pres">
      <dgm:prSet presAssocID="{5826632E-B161-413F-AA04-1E22DD58AC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92E8E4-25A5-4B3A-B78D-C4AE0BC389A3}" type="pres">
      <dgm:prSet presAssocID="{19544AD9-E7A6-436E-A64F-873A73B50D51}" presName="root" presStyleCnt="0"/>
      <dgm:spPr/>
    </dgm:pt>
    <dgm:pt modelId="{B230B2B5-5C88-4F8C-ACC2-DD329E3FEB3E}" type="pres">
      <dgm:prSet presAssocID="{19544AD9-E7A6-436E-A64F-873A73B50D51}" presName="rootComposite" presStyleCnt="0"/>
      <dgm:spPr/>
    </dgm:pt>
    <dgm:pt modelId="{9545D05F-6A3E-48EF-8F20-A9382F971630}" type="pres">
      <dgm:prSet presAssocID="{19544AD9-E7A6-436E-A64F-873A73B50D51}" presName="rootText" presStyleLbl="node1" presStyleIdx="0" presStyleCnt="2"/>
      <dgm:spPr/>
      <dgm:t>
        <a:bodyPr/>
        <a:lstStyle/>
        <a:p>
          <a:endParaRPr lang="et-EE"/>
        </a:p>
      </dgm:t>
    </dgm:pt>
    <dgm:pt modelId="{015AB2FC-28A3-4222-8976-1E355280FB51}" type="pres">
      <dgm:prSet presAssocID="{19544AD9-E7A6-436E-A64F-873A73B50D51}" presName="rootConnector" presStyleLbl="node1" presStyleIdx="0" presStyleCnt="2"/>
      <dgm:spPr/>
    </dgm:pt>
    <dgm:pt modelId="{2FCEF62B-AB8F-43CF-A265-9BDCDE9F26F9}" type="pres">
      <dgm:prSet presAssocID="{19544AD9-E7A6-436E-A64F-873A73B50D51}" presName="childShape" presStyleCnt="0"/>
      <dgm:spPr/>
    </dgm:pt>
    <dgm:pt modelId="{6B600351-5492-4EEA-B74F-FBD8A34872A1}" type="pres">
      <dgm:prSet presAssocID="{1A124B9A-1492-4D1C-B9C3-C8D59AB4ECBC}" presName="Name13" presStyleLbl="parChTrans1D2" presStyleIdx="0" presStyleCnt="2"/>
      <dgm:spPr/>
    </dgm:pt>
    <dgm:pt modelId="{DF5AAB37-11FD-4041-8CEB-35A98DBC5426}" type="pres">
      <dgm:prSet presAssocID="{0114CA3E-C06F-43D5-9A37-AF0334176210}" presName="childText" presStyleLbl="bgAcc1" presStyleIdx="0" presStyleCnt="2">
        <dgm:presLayoutVars>
          <dgm:bulletEnabled val="1"/>
        </dgm:presLayoutVars>
      </dgm:prSet>
      <dgm:spPr/>
    </dgm:pt>
    <dgm:pt modelId="{9911D02F-DF6E-4F64-9DB9-D36BA38CC6DD}" type="pres">
      <dgm:prSet presAssocID="{B26A8840-5DE0-427E-89DA-2CD65C6C6C8B}" presName="root" presStyleCnt="0"/>
      <dgm:spPr/>
    </dgm:pt>
    <dgm:pt modelId="{A2FF3A49-7D94-4A5D-A2C4-D7ECF493E9D6}" type="pres">
      <dgm:prSet presAssocID="{B26A8840-5DE0-427E-89DA-2CD65C6C6C8B}" presName="rootComposite" presStyleCnt="0"/>
      <dgm:spPr/>
    </dgm:pt>
    <dgm:pt modelId="{D8438AC7-6ABA-432E-835F-47665B5F9D6B}" type="pres">
      <dgm:prSet presAssocID="{B26A8840-5DE0-427E-89DA-2CD65C6C6C8B}" presName="rootText" presStyleLbl="node1" presStyleIdx="1" presStyleCnt="2" custLinFactNeighborX="-3276" custLinFactNeighborY="455"/>
      <dgm:spPr/>
      <dgm:t>
        <a:bodyPr/>
        <a:lstStyle/>
        <a:p>
          <a:endParaRPr lang="et-EE"/>
        </a:p>
      </dgm:t>
    </dgm:pt>
    <dgm:pt modelId="{926B8CD4-2A59-4743-903D-80E8A550C4AD}" type="pres">
      <dgm:prSet presAssocID="{B26A8840-5DE0-427E-89DA-2CD65C6C6C8B}" presName="rootConnector" presStyleLbl="node1" presStyleIdx="1" presStyleCnt="2"/>
      <dgm:spPr/>
    </dgm:pt>
    <dgm:pt modelId="{0D87184D-AC4C-45D2-AA40-C1324CCA52CE}" type="pres">
      <dgm:prSet presAssocID="{B26A8840-5DE0-427E-89DA-2CD65C6C6C8B}" presName="childShape" presStyleCnt="0"/>
      <dgm:spPr/>
    </dgm:pt>
    <dgm:pt modelId="{7C1CFC9B-7773-4FA7-BEF4-CBD0994F1143}" type="pres">
      <dgm:prSet presAssocID="{45A91DEE-FB1E-4900-8C15-4E0EBAC6CC3F}" presName="Name13" presStyleLbl="parChTrans1D2" presStyleIdx="1" presStyleCnt="2"/>
      <dgm:spPr/>
    </dgm:pt>
    <dgm:pt modelId="{11B614DE-92BC-4B8A-BEF3-A4CBA10E47B5}" type="pres">
      <dgm:prSet presAssocID="{95EA4537-0100-4B7A-8119-75A1853AD68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2DD7B2A2-C06B-484B-81A9-FC8C6D5CE0F2}" srcId="{19544AD9-E7A6-436E-A64F-873A73B50D51}" destId="{0114CA3E-C06F-43D5-9A37-AF0334176210}" srcOrd="0" destOrd="0" parTransId="{1A124B9A-1492-4D1C-B9C3-C8D59AB4ECBC}" sibTransId="{28CFE4BA-A6A7-4585-ACCF-9485225A7D3B}"/>
    <dgm:cxn modelId="{9C467C67-12A9-4148-9BE8-384FB998FEB7}" type="presOf" srcId="{5826632E-B161-413F-AA04-1E22DD58AC86}" destId="{3143C5D7-6A44-4CF9-80FB-939DE00B37E0}" srcOrd="0" destOrd="0" presId="urn:microsoft.com/office/officeart/2005/8/layout/hierarchy3"/>
    <dgm:cxn modelId="{E2F2FFF3-7B12-46FF-8527-BEEDC60A3BCA}" type="presOf" srcId="{B26A8840-5DE0-427E-89DA-2CD65C6C6C8B}" destId="{926B8CD4-2A59-4743-903D-80E8A550C4AD}" srcOrd="1" destOrd="0" presId="urn:microsoft.com/office/officeart/2005/8/layout/hierarchy3"/>
    <dgm:cxn modelId="{668F878D-7740-48D3-8B3D-2D9795D58F73}" type="presOf" srcId="{95EA4537-0100-4B7A-8119-75A1853AD682}" destId="{11B614DE-92BC-4B8A-BEF3-A4CBA10E47B5}" srcOrd="0" destOrd="0" presId="urn:microsoft.com/office/officeart/2005/8/layout/hierarchy3"/>
    <dgm:cxn modelId="{010B482E-ACFE-4827-BE7D-33C845976C87}" srcId="{B26A8840-5DE0-427E-89DA-2CD65C6C6C8B}" destId="{95EA4537-0100-4B7A-8119-75A1853AD682}" srcOrd="0" destOrd="0" parTransId="{45A91DEE-FB1E-4900-8C15-4E0EBAC6CC3F}" sibTransId="{AC929386-52D4-44FE-957E-A2438A4038E4}"/>
    <dgm:cxn modelId="{CEE62CEF-2C4F-41B6-9D26-2E32A5C18BB9}" type="presOf" srcId="{19544AD9-E7A6-436E-A64F-873A73B50D51}" destId="{015AB2FC-28A3-4222-8976-1E355280FB51}" srcOrd="1" destOrd="0" presId="urn:microsoft.com/office/officeart/2005/8/layout/hierarchy3"/>
    <dgm:cxn modelId="{BC05217A-B304-4EC3-AEC5-7EC306030E7E}" srcId="{5826632E-B161-413F-AA04-1E22DD58AC86}" destId="{19544AD9-E7A6-436E-A64F-873A73B50D51}" srcOrd="0" destOrd="0" parTransId="{5F38D864-3807-4605-AD0A-215B1C8DEDBB}" sibTransId="{811557A0-CEA6-44DF-8D63-DD07EDB12677}"/>
    <dgm:cxn modelId="{058FC240-A3EF-44FB-9F84-47B560AD1406}" type="presOf" srcId="{0114CA3E-C06F-43D5-9A37-AF0334176210}" destId="{DF5AAB37-11FD-4041-8CEB-35A98DBC5426}" srcOrd="0" destOrd="0" presId="urn:microsoft.com/office/officeart/2005/8/layout/hierarchy3"/>
    <dgm:cxn modelId="{21A681F0-64F1-4803-87D6-B4F8BDB821A0}" type="presOf" srcId="{19544AD9-E7A6-436E-A64F-873A73B50D51}" destId="{9545D05F-6A3E-48EF-8F20-A9382F971630}" srcOrd="0" destOrd="0" presId="urn:microsoft.com/office/officeart/2005/8/layout/hierarchy3"/>
    <dgm:cxn modelId="{52E05893-F474-42EF-89CA-289BF58A1B98}" type="presOf" srcId="{1A124B9A-1492-4D1C-B9C3-C8D59AB4ECBC}" destId="{6B600351-5492-4EEA-B74F-FBD8A34872A1}" srcOrd="0" destOrd="0" presId="urn:microsoft.com/office/officeart/2005/8/layout/hierarchy3"/>
    <dgm:cxn modelId="{765857F6-E882-4207-B833-7B44C7E67CE9}" type="presOf" srcId="{B26A8840-5DE0-427E-89DA-2CD65C6C6C8B}" destId="{D8438AC7-6ABA-432E-835F-47665B5F9D6B}" srcOrd="0" destOrd="0" presId="urn:microsoft.com/office/officeart/2005/8/layout/hierarchy3"/>
    <dgm:cxn modelId="{7E3F7986-3976-4755-BC0C-4DAA534DC84A}" srcId="{5826632E-B161-413F-AA04-1E22DD58AC86}" destId="{B26A8840-5DE0-427E-89DA-2CD65C6C6C8B}" srcOrd="1" destOrd="0" parTransId="{D6E354A2-777F-4637-B467-407D25013AC1}" sibTransId="{97B72D75-A88A-430E-BA62-DB1642BB9D6A}"/>
    <dgm:cxn modelId="{2FCB28F5-B882-4EC2-B7CB-49F8CB809EBA}" type="presOf" srcId="{45A91DEE-FB1E-4900-8C15-4E0EBAC6CC3F}" destId="{7C1CFC9B-7773-4FA7-BEF4-CBD0994F1143}" srcOrd="0" destOrd="0" presId="urn:microsoft.com/office/officeart/2005/8/layout/hierarchy3"/>
    <dgm:cxn modelId="{E21B3A34-FDEC-4FEF-811A-BF2C0005B877}" type="presParOf" srcId="{3143C5D7-6A44-4CF9-80FB-939DE00B37E0}" destId="{2492E8E4-25A5-4B3A-B78D-C4AE0BC389A3}" srcOrd="0" destOrd="0" presId="urn:microsoft.com/office/officeart/2005/8/layout/hierarchy3"/>
    <dgm:cxn modelId="{86C3E606-E1FD-4DA5-B662-E34A89AE9AA1}" type="presParOf" srcId="{2492E8E4-25A5-4B3A-B78D-C4AE0BC389A3}" destId="{B230B2B5-5C88-4F8C-ACC2-DD329E3FEB3E}" srcOrd="0" destOrd="0" presId="urn:microsoft.com/office/officeart/2005/8/layout/hierarchy3"/>
    <dgm:cxn modelId="{7ABF5B3C-5947-4374-A0D1-BEFEE4BADD11}" type="presParOf" srcId="{B230B2B5-5C88-4F8C-ACC2-DD329E3FEB3E}" destId="{9545D05F-6A3E-48EF-8F20-A9382F971630}" srcOrd="0" destOrd="0" presId="urn:microsoft.com/office/officeart/2005/8/layout/hierarchy3"/>
    <dgm:cxn modelId="{CE9F614A-4179-4758-8E26-0CB5B49C3B3E}" type="presParOf" srcId="{B230B2B5-5C88-4F8C-ACC2-DD329E3FEB3E}" destId="{015AB2FC-28A3-4222-8976-1E355280FB51}" srcOrd="1" destOrd="0" presId="urn:microsoft.com/office/officeart/2005/8/layout/hierarchy3"/>
    <dgm:cxn modelId="{B4AEC660-7836-4123-9CB7-74D4EAABB18D}" type="presParOf" srcId="{2492E8E4-25A5-4B3A-B78D-C4AE0BC389A3}" destId="{2FCEF62B-AB8F-43CF-A265-9BDCDE9F26F9}" srcOrd="1" destOrd="0" presId="urn:microsoft.com/office/officeart/2005/8/layout/hierarchy3"/>
    <dgm:cxn modelId="{F212CC53-E817-41BF-97DE-672AD75990B4}" type="presParOf" srcId="{2FCEF62B-AB8F-43CF-A265-9BDCDE9F26F9}" destId="{6B600351-5492-4EEA-B74F-FBD8A34872A1}" srcOrd="0" destOrd="0" presId="urn:microsoft.com/office/officeart/2005/8/layout/hierarchy3"/>
    <dgm:cxn modelId="{D38755F8-ADD8-4EAE-8BF1-B9F99453DF38}" type="presParOf" srcId="{2FCEF62B-AB8F-43CF-A265-9BDCDE9F26F9}" destId="{DF5AAB37-11FD-4041-8CEB-35A98DBC5426}" srcOrd="1" destOrd="0" presId="urn:microsoft.com/office/officeart/2005/8/layout/hierarchy3"/>
    <dgm:cxn modelId="{A1B84682-E38C-4B8A-B74D-3D2E06CA4B43}" type="presParOf" srcId="{3143C5D7-6A44-4CF9-80FB-939DE00B37E0}" destId="{9911D02F-DF6E-4F64-9DB9-D36BA38CC6DD}" srcOrd="1" destOrd="0" presId="urn:microsoft.com/office/officeart/2005/8/layout/hierarchy3"/>
    <dgm:cxn modelId="{C2641A7C-5700-4902-A1E3-566F71CADC5A}" type="presParOf" srcId="{9911D02F-DF6E-4F64-9DB9-D36BA38CC6DD}" destId="{A2FF3A49-7D94-4A5D-A2C4-D7ECF493E9D6}" srcOrd="0" destOrd="0" presId="urn:microsoft.com/office/officeart/2005/8/layout/hierarchy3"/>
    <dgm:cxn modelId="{698D837B-9A28-45DD-ACD3-074B28D1D06D}" type="presParOf" srcId="{A2FF3A49-7D94-4A5D-A2C4-D7ECF493E9D6}" destId="{D8438AC7-6ABA-432E-835F-47665B5F9D6B}" srcOrd="0" destOrd="0" presId="urn:microsoft.com/office/officeart/2005/8/layout/hierarchy3"/>
    <dgm:cxn modelId="{5023A6A7-3352-4B09-859B-0A1FA895E859}" type="presParOf" srcId="{A2FF3A49-7D94-4A5D-A2C4-D7ECF493E9D6}" destId="{926B8CD4-2A59-4743-903D-80E8A550C4AD}" srcOrd="1" destOrd="0" presId="urn:microsoft.com/office/officeart/2005/8/layout/hierarchy3"/>
    <dgm:cxn modelId="{A5B5CAD8-47C0-4576-B0C9-44F28DF9F6A9}" type="presParOf" srcId="{9911D02F-DF6E-4F64-9DB9-D36BA38CC6DD}" destId="{0D87184D-AC4C-45D2-AA40-C1324CCA52CE}" srcOrd="1" destOrd="0" presId="urn:microsoft.com/office/officeart/2005/8/layout/hierarchy3"/>
    <dgm:cxn modelId="{25B3ED5E-2370-45CD-8A70-671E86754B21}" type="presParOf" srcId="{0D87184D-AC4C-45D2-AA40-C1324CCA52CE}" destId="{7C1CFC9B-7773-4FA7-BEF4-CBD0994F1143}" srcOrd="0" destOrd="0" presId="urn:microsoft.com/office/officeart/2005/8/layout/hierarchy3"/>
    <dgm:cxn modelId="{71A3ECE9-62E7-4E57-B9C6-0D2C1188409F}" type="presParOf" srcId="{0D87184D-AC4C-45D2-AA40-C1324CCA52CE}" destId="{11B614DE-92BC-4B8A-BEF3-A4CBA10E47B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19F12-FAF3-41A6-B1AD-AECC2C8B4F8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64BF869C-E8B9-4F9F-B72B-5F07D8C77E2E}">
      <dgm:prSet phldrT="[Tekst]"/>
      <dgm:spPr/>
      <dgm:t>
        <a:bodyPr/>
        <a:lstStyle/>
        <a:p>
          <a:r>
            <a:rPr lang="et-EE" dirty="0" smtClean="0"/>
            <a:t>Etapp II</a:t>
          </a:r>
          <a:endParaRPr lang="et-EE" dirty="0"/>
        </a:p>
      </dgm:t>
    </dgm:pt>
    <dgm:pt modelId="{935BCB8C-2BEC-44D0-B92E-C718A89FB714}" type="parTrans" cxnId="{2D8BD357-FB9F-436C-AAF3-5D5A3769C196}">
      <dgm:prSet/>
      <dgm:spPr/>
      <dgm:t>
        <a:bodyPr/>
        <a:lstStyle/>
        <a:p>
          <a:endParaRPr lang="et-EE"/>
        </a:p>
      </dgm:t>
    </dgm:pt>
    <dgm:pt modelId="{FF3D536A-2B9B-4180-92E1-3B7E8AC628E7}" type="sibTrans" cxnId="{2D8BD357-FB9F-436C-AAF3-5D5A3769C196}">
      <dgm:prSet/>
      <dgm:spPr/>
      <dgm:t>
        <a:bodyPr/>
        <a:lstStyle/>
        <a:p>
          <a:endParaRPr lang="et-EE"/>
        </a:p>
      </dgm:t>
    </dgm:pt>
    <dgm:pt modelId="{98B8201D-8345-402D-B3F0-70942CC7138B}">
      <dgm:prSet phldrT="[Tekst]"/>
      <dgm:spPr/>
      <dgm:t>
        <a:bodyPr/>
        <a:lstStyle/>
        <a:p>
          <a:r>
            <a:rPr lang="et-EE" dirty="0" smtClean="0"/>
            <a:t>Etapp III </a:t>
          </a:r>
          <a:endParaRPr lang="et-EE" dirty="0"/>
        </a:p>
      </dgm:t>
    </dgm:pt>
    <dgm:pt modelId="{78D9E643-1517-4163-AB01-ABDFD7302D61}" type="parTrans" cxnId="{0546F6F0-242D-4AA5-92D9-8F024D737C0E}">
      <dgm:prSet/>
      <dgm:spPr/>
      <dgm:t>
        <a:bodyPr/>
        <a:lstStyle/>
        <a:p>
          <a:endParaRPr lang="et-EE"/>
        </a:p>
      </dgm:t>
    </dgm:pt>
    <dgm:pt modelId="{A7630B44-F4B5-41BE-B508-C4D5E7E4DF4D}" type="sibTrans" cxnId="{0546F6F0-242D-4AA5-92D9-8F024D737C0E}">
      <dgm:prSet/>
      <dgm:spPr/>
      <dgm:t>
        <a:bodyPr/>
        <a:lstStyle/>
        <a:p>
          <a:endParaRPr lang="et-EE"/>
        </a:p>
      </dgm:t>
    </dgm:pt>
    <dgm:pt modelId="{064AF311-C984-499B-861B-343325859B48}">
      <dgm:prSet phldrT="[Tekst]"/>
      <dgm:spPr/>
      <dgm:t>
        <a:bodyPr/>
        <a:lstStyle/>
        <a:p>
          <a:r>
            <a:rPr lang="et-EE" dirty="0" smtClean="0"/>
            <a:t>Etapp I</a:t>
          </a:r>
          <a:endParaRPr lang="et-EE" dirty="0"/>
        </a:p>
      </dgm:t>
    </dgm:pt>
    <dgm:pt modelId="{4B2B3C09-A7B7-43E2-B836-97D7475C1AEE}" type="sibTrans" cxnId="{D6D67B4E-4288-4761-AC47-F3C4B20EEEF7}">
      <dgm:prSet/>
      <dgm:spPr/>
      <dgm:t>
        <a:bodyPr/>
        <a:lstStyle/>
        <a:p>
          <a:endParaRPr lang="et-EE"/>
        </a:p>
      </dgm:t>
    </dgm:pt>
    <dgm:pt modelId="{5AC6B1A5-B9B5-4931-8B4F-F5B00BD36A22}" type="parTrans" cxnId="{D6D67B4E-4288-4761-AC47-F3C4B20EEEF7}">
      <dgm:prSet/>
      <dgm:spPr/>
      <dgm:t>
        <a:bodyPr/>
        <a:lstStyle/>
        <a:p>
          <a:endParaRPr lang="et-EE"/>
        </a:p>
      </dgm:t>
    </dgm:pt>
    <dgm:pt modelId="{A7688C3E-FCEC-4D63-9B23-D5EC7CD5285E}" type="pres">
      <dgm:prSet presAssocID="{57B19F12-FAF3-41A6-B1AD-AECC2C8B4F83}" presName="Name0" presStyleCnt="0">
        <dgm:presLayoutVars>
          <dgm:dir/>
          <dgm:resizeHandles val="exact"/>
        </dgm:presLayoutVars>
      </dgm:prSet>
      <dgm:spPr/>
    </dgm:pt>
    <dgm:pt modelId="{CB76C2DE-A8A0-444C-8DF2-B3FCD4D3CB6E}" type="pres">
      <dgm:prSet presAssocID="{064AF311-C984-499B-861B-343325859B4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EA576A6-2D4B-46B9-B496-2057CAADB0EC}" type="pres">
      <dgm:prSet presAssocID="{4B2B3C09-A7B7-43E2-B836-97D7475C1AEE}" presName="parSpace" presStyleCnt="0"/>
      <dgm:spPr/>
    </dgm:pt>
    <dgm:pt modelId="{866BB8FB-EC84-4570-8899-354895D18F24}" type="pres">
      <dgm:prSet presAssocID="{64BF869C-E8B9-4F9F-B72B-5F07D8C77E2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B2CC245-B808-400D-BAE4-4B76F4D11050}" type="pres">
      <dgm:prSet presAssocID="{FF3D536A-2B9B-4180-92E1-3B7E8AC628E7}" presName="parSpace" presStyleCnt="0"/>
      <dgm:spPr/>
    </dgm:pt>
    <dgm:pt modelId="{7DEB94A6-4816-49DA-A030-2705388FF18C}" type="pres">
      <dgm:prSet presAssocID="{98B8201D-8345-402D-B3F0-70942CC7138B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6D67B4E-4288-4761-AC47-F3C4B20EEEF7}" srcId="{57B19F12-FAF3-41A6-B1AD-AECC2C8B4F83}" destId="{064AF311-C984-499B-861B-343325859B48}" srcOrd="0" destOrd="0" parTransId="{5AC6B1A5-B9B5-4931-8B4F-F5B00BD36A22}" sibTransId="{4B2B3C09-A7B7-43E2-B836-97D7475C1AEE}"/>
    <dgm:cxn modelId="{46F2FABE-8E74-4B4D-8C5A-620244301C7A}" type="presOf" srcId="{064AF311-C984-499B-861B-343325859B48}" destId="{CB76C2DE-A8A0-444C-8DF2-B3FCD4D3CB6E}" srcOrd="0" destOrd="0" presId="urn:microsoft.com/office/officeart/2005/8/layout/hChevron3"/>
    <dgm:cxn modelId="{6B697D4A-146B-47AE-B490-167EBE942EC9}" type="presOf" srcId="{64BF869C-E8B9-4F9F-B72B-5F07D8C77E2E}" destId="{866BB8FB-EC84-4570-8899-354895D18F24}" srcOrd="0" destOrd="0" presId="urn:microsoft.com/office/officeart/2005/8/layout/hChevron3"/>
    <dgm:cxn modelId="{0546F6F0-242D-4AA5-92D9-8F024D737C0E}" srcId="{57B19F12-FAF3-41A6-B1AD-AECC2C8B4F83}" destId="{98B8201D-8345-402D-B3F0-70942CC7138B}" srcOrd="2" destOrd="0" parTransId="{78D9E643-1517-4163-AB01-ABDFD7302D61}" sibTransId="{A7630B44-F4B5-41BE-B508-C4D5E7E4DF4D}"/>
    <dgm:cxn modelId="{C2C87CDB-3325-4433-A571-CB0DAABBBCB0}" type="presOf" srcId="{57B19F12-FAF3-41A6-B1AD-AECC2C8B4F83}" destId="{A7688C3E-FCEC-4D63-9B23-D5EC7CD5285E}" srcOrd="0" destOrd="0" presId="urn:microsoft.com/office/officeart/2005/8/layout/hChevron3"/>
    <dgm:cxn modelId="{2D8BD357-FB9F-436C-AAF3-5D5A3769C196}" srcId="{57B19F12-FAF3-41A6-B1AD-AECC2C8B4F83}" destId="{64BF869C-E8B9-4F9F-B72B-5F07D8C77E2E}" srcOrd="1" destOrd="0" parTransId="{935BCB8C-2BEC-44D0-B92E-C718A89FB714}" sibTransId="{FF3D536A-2B9B-4180-92E1-3B7E8AC628E7}"/>
    <dgm:cxn modelId="{20C4447B-7899-4833-A887-A76223F82A6E}" type="presOf" srcId="{98B8201D-8345-402D-B3F0-70942CC7138B}" destId="{7DEB94A6-4816-49DA-A030-2705388FF18C}" srcOrd="0" destOrd="0" presId="urn:microsoft.com/office/officeart/2005/8/layout/hChevron3"/>
    <dgm:cxn modelId="{67A36F66-8F81-46CD-82A2-BD9D9CF77CCD}" type="presParOf" srcId="{A7688C3E-FCEC-4D63-9B23-D5EC7CD5285E}" destId="{CB76C2DE-A8A0-444C-8DF2-B3FCD4D3CB6E}" srcOrd="0" destOrd="0" presId="urn:microsoft.com/office/officeart/2005/8/layout/hChevron3"/>
    <dgm:cxn modelId="{B4F7186E-7A1D-4C6A-A8CA-818E99CFAC53}" type="presParOf" srcId="{A7688C3E-FCEC-4D63-9B23-D5EC7CD5285E}" destId="{CEA576A6-2D4B-46B9-B496-2057CAADB0EC}" srcOrd="1" destOrd="0" presId="urn:microsoft.com/office/officeart/2005/8/layout/hChevron3"/>
    <dgm:cxn modelId="{DB40976C-1373-4038-8D6D-842A8865DA7D}" type="presParOf" srcId="{A7688C3E-FCEC-4D63-9B23-D5EC7CD5285E}" destId="{866BB8FB-EC84-4570-8899-354895D18F24}" srcOrd="2" destOrd="0" presId="urn:microsoft.com/office/officeart/2005/8/layout/hChevron3"/>
    <dgm:cxn modelId="{4519AF3F-94D2-48DC-A6BC-24DB4B57012A}" type="presParOf" srcId="{A7688C3E-FCEC-4D63-9B23-D5EC7CD5285E}" destId="{0B2CC245-B808-400D-BAE4-4B76F4D11050}" srcOrd="3" destOrd="0" presId="urn:microsoft.com/office/officeart/2005/8/layout/hChevron3"/>
    <dgm:cxn modelId="{4E3E2529-5B1F-479A-8C3F-CD821FA22D5A}" type="presParOf" srcId="{A7688C3E-FCEC-4D63-9B23-D5EC7CD5285E}" destId="{7DEB94A6-4816-49DA-A030-2705388FF18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7632-244E-4B23-A44B-1AEDF484954C}">
      <dsp:nvSpPr>
        <dsp:cNvPr id="0" name=""/>
        <dsp:cNvSpPr/>
      </dsp:nvSpPr>
      <dsp:spPr>
        <a:xfrm>
          <a:off x="7727856" y="589510"/>
          <a:ext cx="188312" cy="348526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5171-689E-4770-99D0-327157EA2B55}">
      <dsp:nvSpPr>
        <dsp:cNvPr id="0" name=""/>
        <dsp:cNvSpPr/>
      </dsp:nvSpPr>
      <dsp:spPr>
        <a:xfrm>
          <a:off x="252128" y="585083"/>
          <a:ext cx="4897715" cy="348526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24FB2-2DC9-47E2-BEAF-1D5DF2E5609E}">
      <dsp:nvSpPr>
        <dsp:cNvPr id="0" name=""/>
        <dsp:cNvSpPr/>
      </dsp:nvSpPr>
      <dsp:spPr>
        <a:xfrm>
          <a:off x="3867" y="171902"/>
          <a:ext cx="4709402" cy="32967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4BFBD-41B7-4D4E-8B97-8B475DA787B7}">
      <dsp:nvSpPr>
        <dsp:cNvPr id="0" name=""/>
        <dsp:cNvSpPr/>
      </dsp:nvSpPr>
      <dsp:spPr>
        <a:xfrm>
          <a:off x="252118" y="3012010"/>
          <a:ext cx="4781003" cy="132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b="1" kern="1200" dirty="0" smtClean="0">
              <a:solidFill>
                <a:srgbClr val="0070C0"/>
              </a:solidFill>
            </a:rPr>
            <a:t>Ettevõtjat tema juhtimis- ja planeerimisotsustes toetav mudel, mis</a:t>
          </a:r>
          <a:endParaRPr lang="et-EE" sz="2000" b="1" kern="1200" dirty="0">
            <a:solidFill>
              <a:srgbClr val="0070C0"/>
            </a:solidFill>
          </a:endParaRPr>
        </a:p>
      </dsp:txBody>
      <dsp:txXfrm>
        <a:off x="252118" y="3012010"/>
        <a:ext cx="4781003" cy="1329349"/>
      </dsp:txXfrm>
    </dsp:sp>
    <dsp:sp modelId="{059BF2D7-05A8-4113-B75D-285D17F14186}">
      <dsp:nvSpPr>
        <dsp:cNvPr id="0" name=""/>
        <dsp:cNvSpPr/>
      </dsp:nvSpPr>
      <dsp:spPr>
        <a:xfrm>
          <a:off x="5220665" y="420213"/>
          <a:ext cx="2376421" cy="382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- on individuaalne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ehk arvestab ettevõtja eripäraga;</a:t>
          </a:r>
          <a:endParaRPr lang="et-EE" sz="20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- annab ettevõtjale tööriistad;</a:t>
          </a:r>
          <a:endParaRPr lang="et-EE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- toetub pikemaajalisele arengustrateegiale - arenguplaanile</a:t>
          </a:r>
          <a:endParaRPr lang="et-EE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- </a:t>
          </a:r>
          <a:endParaRPr lang="et-EE" sz="2000" kern="1200" dirty="0"/>
        </a:p>
      </dsp:txBody>
      <dsp:txXfrm>
        <a:off x="5220665" y="420213"/>
        <a:ext cx="2376421" cy="3823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5D05F-6A3E-48EF-8F20-A9382F971630}">
      <dsp:nvSpPr>
        <dsp:cNvPr id="0" name=""/>
        <dsp:cNvSpPr/>
      </dsp:nvSpPr>
      <dsp:spPr>
        <a:xfrm>
          <a:off x="1072" y="279142"/>
          <a:ext cx="3903480" cy="195174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200" kern="1200" dirty="0" smtClean="0"/>
            <a:t>Ettevõtja rahvusvahelise konkurentsivõime kasv</a:t>
          </a:r>
          <a:endParaRPr lang="et-EE" sz="3200" kern="1200" dirty="0"/>
        </a:p>
      </dsp:txBody>
      <dsp:txXfrm>
        <a:off x="58237" y="336307"/>
        <a:ext cx="3789150" cy="1837410"/>
      </dsp:txXfrm>
    </dsp:sp>
    <dsp:sp modelId="{6B600351-5492-4EEA-B74F-FBD8A34872A1}">
      <dsp:nvSpPr>
        <dsp:cNvPr id="0" name=""/>
        <dsp:cNvSpPr/>
      </dsp:nvSpPr>
      <dsp:spPr>
        <a:xfrm>
          <a:off x="391420" y="2230882"/>
          <a:ext cx="390348" cy="146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805"/>
              </a:lnTo>
              <a:lnTo>
                <a:pt x="390348" y="1463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AAB37-11FD-4041-8CEB-35A98DBC5426}">
      <dsp:nvSpPr>
        <dsp:cNvPr id="0" name=""/>
        <dsp:cNvSpPr/>
      </dsp:nvSpPr>
      <dsp:spPr>
        <a:xfrm>
          <a:off x="781768" y="2718818"/>
          <a:ext cx="3122784" cy="1951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Strateegiline planeerimine</a:t>
          </a:r>
          <a:endParaRPr lang="et-EE" sz="2700" kern="1200" dirty="0"/>
        </a:p>
      </dsp:txBody>
      <dsp:txXfrm>
        <a:off x="838933" y="2775983"/>
        <a:ext cx="3008454" cy="1837410"/>
      </dsp:txXfrm>
    </dsp:sp>
    <dsp:sp modelId="{D8438AC7-6ABA-432E-835F-47665B5F9D6B}">
      <dsp:nvSpPr>
        <dsp:cNvPr id="0" name=""/>
        <dsp:cNvSpPr/>
      </dsp:nvSpPr>
      <dsp:spPr>
        <a:xfrm>
          <a:off x="4752545" y="288023"/>
          <a:ext cx="3903480" cy="1951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200" kern="1200" dirty="0" smtClean="0"/>
            <a:t>Tänasest paremad majandustulemused</a:t>
          </a:r>
          <a:endParaRPr lang="et-EE" sz="3200" kern="1200" dirty="0"/>
        </a:p>
      </dsp:txBody>
      <dsp:txXfrm>
        <a:off x="4809710" y="345188"/>
        <a:ext cx="3789150" cy="1837410"/>
      </dsp:txXfrm>
    </dsp:sp>
    <dsp:sp modelId="{7C1CFC9B-7773-4FA7-BEF4-CBD0994F1143}">
      <dsp:nvSpPr>
        <dsp:cNvPr id="0" name=""/>
        <dsp:cNvSpPr/>
      </dsp:nvSpPr>
      <dsp:spPr>
        <a:xfrm>
          <a:off x="5142893" y="2239763"/>
          <a:ext cx="518226" cy="145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924"/>
              </a:lnTo>
              <a:lnTo>
                <a:pt x="518226" y="1454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614DE-92BC-4B8A-BEF3-A4CBA10E47B5}">
      <dsp:nvSpPr>
        <dsp:cNvPr id="0" name=""/>
        <dsp:cNvSpPr/>
      </dsp:nvSpPr>
      <dsp:spPr>
        <a:xfrm>
          <a:off x="5661119" y="2718818"/>
          <a:ext cx="3122784" cy="1951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Ettevõtja üleminek suuremat lisandväärtust loovatele tegevustele</a:t>
          </a:r>
          <a:endParaRPr lang="et-EE" sz="2700" kern="1200" dirty="0"/>
        </a:p>
      </dsp:txBody>
      <dsp:txXfrm>
        <a:off x="5718284" y="2775983"/>
        <a:ext cx="3008454" cy="1837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6C2DE-A8A0-444C-8DF2-B3FCD4D3CB6E}">
      <dsp:nvSpPr>
        <dsp:cNvPr id="0" name=""/>
        <dsp:cNvSpPr/>
      </dsp:nvSpPr>
      <dsp:spPr>
        <a:xfrm>
          <a:off x="3480" y="1647933"/>
          <a:ext cx="3043490" cy="121739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900" kern="1200" dirty="0" smtClean="0"/>
            <a:t>Etapp I</a:t>
          </a:r>
          <a:endParaRPr lang="et-EE" sz="3900" kern="1200" dirty="0"/>
        </a:p>
      </dsp:txBody>
      <dsp:txXfrm>
        <a:off x="3480" y="1647933"/>
        <a:ext cx="2739141" cy="1217396"/>
      </dsp:txXfrm>
    </dsp:sp>
    <dsp:sp modelId="{866BB8FB-EC84-4570-8899-354895D18F24}">
      <dsp:nvSpPr>
        <dsp:cNvPr id="0" name=""/>
        <dsp:cNvSpPr/>
      </dsp:nvSpPr>
      <dsp:spPr>
        <a:xfrm>
          <a:off x="2438273" y="1647933"/>
          <a:ext cx="3043490" cy="1217396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900" kern="1200" dirty="0" smtClean="0"/>
            <a:t>Etapp II</a:t>
          </a:r>
          <a:endParaRPr lang="et-EE" sz="3900" kern="1200" dirty="0"/>
        </a:p>
      </dsp:txBody>
      <dsp:txXfrm>
        <a:off x="3046971" y="1647933"/>
        <a:ext cx="1826094" cy="1217396"/>
      </dsp:txXfrm>
    </dsp:sp>
    <dsp:sp modelId="{7DEB94A6-4816-49DA-A030-2705388FF18C}">
      <dsp:nvSpPr>
        <dsp:cNvPr id="0" name=""/>
        <dsp:cNvSpPr/>
      </dsp:nvSpPr>
      <dsp:spPr>
        <a:xfrm>
          <a:off x="4873065" y="1647933"/>
          <a:ext cx="3043490" cy="121739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900" kern="1200" dirty="0" smtClean="0"/>
            <a:t>Etapp III </a:t>
          </a:r>
          <a:endParaRPr lang="et-EE" sz="3900" kern="1200" dirty="0"/>
        </a:p>
      </dsp:txBody>
      <dsp:txXfrm>
        <a:off x="5481763" y="1647933"/>
        <a:ext cx="1826094" cy="121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8 töötajat. Eksportiv või </a:t>
            </a:r>
            <a:r>
              <a:rPr lang="et-EE" dirty="0" smtClean="0"/>
              <a:t>ettevõtte müügitulu</a:t>
            </a:r>
            <a:r>
              <a:rPr lang="et-EE" baseline="0" dirty="0" smtClean="0"/>
              <a:t> on </a:t>
            </a:r>
            <a:r>
              <a:rPr lang="et-EE" dirty="0" smtClean="0"/>
              <a:t>viimased </a:t>
            </a:r>
            <a:r>
              <a:rPr lang="et-EE" dirty="0" smtClean="0"/>
              <a:t>3 aastat </a:t>
            </a:r>
            <a:r>
              <a:rPr lang="et-EE" dirty="0" smtClean="0"/>
              <a:t>kasvanud.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5130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2014 andmed:</a:t>
            </a:r>
          </a:p>
          <a:p>
            <a:r>
              <a:rPr lang="et-EE" dirty="0" smtClean="0"/>
              <a:t>1)	tööstussektori  osakaal Eesti sisemajanduse koguproduktist (edaspidi: SKP) oli 21,5%, olles sellega suurima </a:t>
            </a:r>
            <a:r>
              <a:rPr lang="et-EE" dirty="0" err="1" smtClean="0"/>
              <a:t>SKP-ga</a:t>
            </a:r>
            <a:r>
              <a:rPr lang="et-EE" dirty="0" smtClean="0"/>
              <a:t> majanduse tegevusala Eestis;</a:t>
            </a:r>
          </a:p>
          <a:p>
            <a:r>
              <a:rPr lang="et-EE" dirty="0" smtClean="0"/>
              <a:t>2)	tööstuse eksport moodustab ligikaudu 60,8% kogu Eesti ekspordist;</a:t>
            </a:r>
          </a:p>
          <a:p>
            <a:r>
              <a:rPr lang="et-EE" dirty="0" smtClean="0"/>
              <a:t>3)	Eesti tööstussektoris töötab ligikaudu 129 000 inimest, see on enam kui 20,7% kogu Eesti hõivatutest. Töötleva tööstuse sektor on suurim tööandja Eesti majanduse tegevusalade lõikes.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2148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1)	ettevõtja uue ja senisest kõrgemat lisandväärtust loova ärimudeli rakendamine;</a:t>
            </a:r>
          </a:p>
          <a:p>
            <a:r>
              <a:rPr lang="et-EE" dirty="0" smtClean="0"/>
              <a:t>2)	ettevõtja uute ja senisest kõrgema lisandväärtusega toodete, teenuste, tehnoloogiate väljaarendamine ja turule viimine; </a:t>
            </a:r>
          </a:p>
          <a:p>
            <a:r>
              <a:rPr lang="et-EE" dirty="0" smtClean="0"/>
              <a:t>3)	ettevõtja uute ja senisest kõrgema lisandväärtusega toodete ja  teenustega seotud protsesside, sealhulgas personaliarendus-, müügi- ja turundus-, tootmis- ning teenindusprotsesside arendamine ja rakendamine.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931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rakenduskava tulemusnäitajad:</a:t>
            </a:r>
          </a:p>
          <a:p>
            <a:r>
              <a:rPr lang="et-EE" dirty="0" smtClean="0"/>
              <a:t>1)	erasektori TA tegevuse kulutuste osakaalu, mida arvestatakse protsendina sisemajanduse kogutoodangust, suurenemine; </a:t>
            </a:r>
          </a:p>
          <a:p>
            <a:r>
              <a:rPr lang="et-EE" dirty="0" smtClean="0"/>
              <a:t>2)	müügitulu kasv uutest või oluliselt muudetud toodetest või teenustest.</a:t>
            </a:r>
          </a:p>
          <a:p>
            <a:endParaRPr lang="et-EE" dirty="0" smtClean="0"/>
          </a:p>
          <a:p>
            <a:r>
              <a:rPr lang="et-EE" dirty="0" smtClean="0"/>
              <a:t>rakenduskava väljundnäitajad:</a:t>
            </a:r>
          </a:p>
          <a:p>
            <a:r>
              <a:rPr lang="et-EE" dirty="0" smtClean="0"/>
              <a:t>1)	toetatud ettevõtjate arv;</a:t>
            </a:r>
          </a:p>
          <a:p>
            <a:r>
              <a:rPr lang="et-EE" dirty="0" smtClean="0"/>
              <a:t>2)	toetatud ettevõtjate arv, kes on tutvustanud turu jaoks uut toodet või teenust;</a:t>
            </a:r>
          </a:p>
          <a:p>
            <a:r>
              <a:rPr lang="et-EE" dirty="0" smtClean="0"/>
              <a:t>3)	toetatud ettevõtjate arv, kes on tutvustanud ettevõtja jaoks uut toodet või teenust.</a:t>
            </a:r>
          </a:p>
          <a:p>
            <a:r>
              <a:rPr lang="et-EE" dirty="0" smtClean="0"/>
              <a:t>4)	erainvesteeringute maht, mis on kooskõlas riigi toetustega innovatsiooni või teadus- ja arendustegevuse alastele projektidele.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3436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352800"/>
            <a:ext cx="3481200" cy="11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352800"/>
            <a:ext cx="3481200" cy="11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  <a:prstGeom prst="rect">
            <a:avLst/>
          </a:prstGeo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352800"/>
            <a:ext cx="3481200" cy="11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352800"/>
            <a:ext cx="3481200" cy="11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400" i="1" dirty="0" smtClean="0"/>
              <a:t>Ettevõtete arenguprogrammi toetusmeede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altLang="en-US" b="1" dirty="0" smtClean="0">
                <a:solidFill>
                  <a:srgbClr val="FFFFFF"/>
                </a:solidFill>
              </a:rPr>
              <a:t>Kaie Nurmik</a:t>
            </a:r>
            <a:endParaRPr lang="et-EE" altLang="en-US" b="1" dirty="0">
              <a:solidFill>
                <a:srgbClr val="FFFFFF"/>
              </a:solidFill>
            </a:endParaRPr>
          </a:p>
          <a:p>
            <a:r>
              <a:rPr lang="et-EE" altLang="en-US" sz="2000" dirty="0" smtClean="0">
                <a:solidFill>
                  <a:srgbClr val="FFFFFF"/>
                </a:solidFill>
              </a:rPr>
              <a:t>Majandus- ja Kommunikatsiooniministeerium</a:t>
            </a:r>
            <a:endParaRPr lang="et-EE" altLang="en-US" sz="2000" dirty="0">
              <a:solidFill>
                <a:srgbClr val="FFFFFF"/>
              </a:solidFill>
            </a:endParaRPr>
          </a:p>
          <a:p>
            <a:endParaRPr lang="et-EE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Toetatavad tegevused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313" y="1188021"/>
            <a:ext cx="8027926" cy="5093717"/>
          </a:xfrm>
        </p:spPr>
        <p:txBody>
          <a:bodyPr/>
          <a:lstStyle/>
          <a:p>
            <a:pPr marL="108000" indent="0">
              <a:buNone/>
            </a:pPr>
            <a:r>
              <a:rPr lang="et-EE" dirty="0" smtClean="0"/>
              <a:t>Toetatavad tegevused põhinevad viiele ettevõtete igapäevasele põhitegevusele:</a:t>
            </a:r>
          </a:p>
          <a:p>
            <a:pPr marL="108000" indent="0">
              <a:buNone/>
            </a:pPr>
            <a:r>
              <a:rPr lang="et-EE" sz="2400" dirty="0" smtClean="0">
                <a:solidFill>
                  <a:srgbClr val="0070C0"/>
                </a:solidFill>
              </a:rPr>
              <a:t>1</a:t>
            </a:r>
            <a:r>
              <a:rPr lang="et-EE" sz="2400" dirty="0">
                <a:solidFill>
                  <a:srgbClr val="0070C0"/>
                </a:solidFill>
              </a:rPr>
              <a:t>)	personali arendustegevus;</a:t>
            </a:r>
          </a:p>
          <a:p>
            <a:pPr marL="108000" indent="0">
              <a:buNone/>
            </a:pPr>
            <a:r>
              <a:rPr lang="et-EE" sz="2400" dirty="0">
                <a:solidFill>
                  <a:srgbClr val="0070C0"/>
                </a:solidFill>
              </a:rPr>
              <a:t>2)	protsesside arendustegevus;</a:t>
            </a:r>
          </a:p>
          <a:p>
            <a:pPr marL="108000" indent="0">
              <a:buNone/>
            </a:pPr>
            <a:r>
              <a:rPr lang="et-EE" sz="2400" dirty="0">
                <a:solidFill>
                  <a:srgbClr val="0070C0"/>
                </a:solidFill>
              </a:rPr>
              <a:t>3)	toodete ja teenuste arendustegevus;</a:t>
            </a:r>
          </a:p>
          <a:p>
            <a:pPr marL="108000" indent="0">
              <a:buNone/>
            </a:pPr>
            <a:r>
              <a:rPr lang="et-EE" sz="2400" dirty="0">
                <a:solidFill>
                  <a:srgbClr val="0070C0"/>
                </a:solidFill>
              </a:rPr>
              <a:t>4)	turundus- ja müügitegevus ja selle arendustegevus;</a:t>
            </a:r>
          </a:p>
          <a:p>
            <a:pPr marL="108000" indent="0">
              <a:buNone/>
            </a:pPr>
            <a:r>
              <a:rPr lang="et-EE" sz="2400" dirty="0">
                <a:solidFill>
                  <a:srgbClr val="0070C0"/>
                </a:solidFill>
              </a:rPr>
              <a:t>5)	</a:t>
            </a:r>
            <a:r>
              <a:rPr lang="et-EE" sz="2400" dirty="0" smtClean="0">
                <a:solidFill>
                  <a:srgbClr val="0070C0"/>
                </a:solidFill>
              </a:rPr>
              <a:t>Masinad ja seadmed uute </a:t>
            </a:r>
            <a:r>
              <a:rPr lang="et-EE" sz="2400" dirty="0">
                <a:solidFill>
                  <a:srgbClr val="0070C0"/>
                </a:solidFill>
              </a:rPr>
              <a:t>toodete valmistamiseks ja uute teenuste </a:t>
            </a:r>
            <a:r>
              <a:rPr lang="et-EE" sz="2400" dirty="0" smtClean="0">
                <a:solidFill>
                  <a:srgbClr val="0070C0"/>
                </a:solidFill>
              </a:rPr>
              <a:t>pakkumiseks</a:t>
            </a:r>
            <a:r>
              <a:rPr lang="et-EE" sz="2400" dirty="0" smtClean="0"/>
              <a:t>.</a:t>
            </a:r>
            <a:endParaRPr lang="et-EE" sz="24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3314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arenguplaan?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7" y="1476053"/>
            <a:ext cx="7920002" cy="48056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 smtClean="0"/>
              <a:t>Arenguplaan on ettevõtja arendustegevuste tegevuskava, kus kirjas: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t-EE" sz="2400" dirty="0" smtClean="0">
                <a:solidFill>
                  <a:srgbClr val="0084D1"/>
                </a:solidFill>
              </a:rPr>
              <a:t>eesmärk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t-EE" sz="2400" dirty="0" smtClean="0">
                <a:solidFill>
                  <a:srgbClr val="0084D1"/>
                </a:solidFill>
              </a:rPr>
              <a:t>tegevused, mida eesmärgi saavutamiseks ette võetakse ja seos eesmärgiga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t-EE" sz="2400" dirty="0">
                <a:solidFill>
                  <a:srgbClr val="0084D1"/>
                </a:solidFill>
              </a:rPr>
              <a:t>t</a:t>
            </a:r>
            <a:r>
              <a:rPr lang="et-EE" sz="2400" dirty="0" smtClean="0">
                <a:solidFill>
                  <a:srgbClr val="0084D1"/>
                </a:solidFill>
              </a:rPr>
              <a:t>egevuste oodatavad tulemused ja tähtajad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t-EE" sz="2400" dirty="0">
                <a:solidFill>
                  <a:srgbClr val="0084D1"/>
                </a:solidFill>
              </a:rPr>
              <a:t>r</a:t>
            </a:r>
            <a:r>
              <a:rPr lang="et-EE" sz="2400" dirty="0" smtClean="0">
                <a:solidFill>
                  <a:srgbClr val="0084D1"/>
                </a:solidFill>
              </a:rPr>
              <a:t>ahastamisallikad ja eelarved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t-EE" sz="2400" dirty="0" smtClean="0">
                <a:solidFill>
                  <a:srgbClr val="0084D1"/>
                </a:solidFill>
              </a:rPr>
              <a:t>vastutajad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t-EE" sz="2400" dirty="0" smtClean="0">
                <a:solidFill>
                  <a:srgbClr val="0084D1"/>
                </a:solidFill>
              </a:rPr>
              <a:t>tegevuste seos teiste tegevustega</a:t>
            </a:r>
          </a:p>
          <a:p>
            <a:pPr lvl="3"/>
            <a:endParaRPr lang="et-EE" dirty="0">
              <a:solidFill>
                <a:srgbClr val="0084D1"/>
              </a:solidFill>
            </a:endParaRPr>
          </a:p>
          <a:p>
            <a:pPr lvl="3"/>
            <a:endParaRPr lang="et-EE" dirty="0" smtClean="0">
              <a:solidFill>
                <a:srgbClr val="0084D1"/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et-EE" dirty="0" smtClean="0">
              <a:solidFill>
                <a:srgbClr val="0084D1"/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et-EE" dirty="0" smtClean="0"/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2315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u kohatäide 9"/>
          <p:cNvSpPr>
            <a:spLocks noGrp="1"/>
          </p:cNvSpPr>
          <p:nvPr>
            <p:ph idx="1"/>
          </p:nvPr>
        </p:nvSpPr>
        <p:spPr>
          <a:xfrm>
            <a:off x="503239" y="611957"/>
            <a:ext cx="7920000" cy="5669781"/>
          </a:xfrm>
        </p:spPr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						</a:t>
            </a:r>
          </a:p>
          <a:p>
            <a:r>
              <a:rPr lang="et-EE" dirty="0">
                <a:solidFill>
                  <a:srgbClr val="0070C0"/>
                </a:solidFill>
              </a:rPr>
              <a:t>	</a:t>
            </a:r>
            <a:endParaRPr lang="et-EE" dirty="0" smtClean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				</a:t>
            </a:r>
            <a:r>
              <a:rPr lang="et-EE" sz="3600" b="1" dirty="0" smtClean="0">
                <a:solidFill>
                  <a:srgbClr val="0070C0"/>
                </a:solidFill>
              </a:rPr>
              <a:t>Toetust antakse 	arenguplaani </a:t>
            </a:r>
          </a:p>
          <a:p>
            <a:r>
              <a:rPr lang="et-EE" sz="3600" b="1" dirty="0" smtClean="0">
                <a:solidFill>
                  <a:srgbClr val="0070C0"/>
                </a:solidFill>
              </a:rPr>
              <a:t>					elluviimiseks! </a:t>
            </a:r>
            <a:r>
              <a:rPr lang="et-EE" sz="3600" dirty="0" smtClean="0">
                <a:solidFill>
                  <a:srgbClr val="0070C0"/>
                </a:solidFill>
              </a:rPr>
              <a:t>				</a:t>
            </a:r>
            <a:endParaRPr lang="et-EE" sz="3600" dirty="0">
              <a:solidFill>
                <a:srgbClr val="0070C0"/>
              </a:solidFill>
            </a:endParaRPr>
          </a:p>
        </p:txBody>
      </p:sp>
      <p:pic>
        <p:nvPicPr>
          <p:cNvPr id="11" name="Pil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5" y="1548061"/>
            <a:ext cx="215295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Arenguplaan viiakse ellu </a:t>
            </a:r>
            <a:r>
              <a:rPr lang="et-EE" dirty="0" err="1" smtClean="0"/>
              <a:t>etapiviisiliselt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258900"/>
              </p:ext>
            </p:extLst>
          </p:nvPr>
        </p:nvGraphicFramePr>
        <p:xfrm>
          <a:off x="503238" y="1768475"/>
          <a:ext cx="7920037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345" y="5148461"/>
            <a:ext cx="7920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 smtClean="0"/>
              <a:t>I etapp = I projekt</a:t>
            </a:r>
          </a:p>
          <a:p>
            <a:r>
              <a:rPr lang="et-EE" sz="3200" b="1" dirty="0" smtClean="0"/>
              <a:t>I projekti pikkus maksimaalselt 12 kuud</a:t>
            </a:r>
            <a:endParaRPr lang="et-EE" sz="3200" b="1" dirty="0"/>
          </a:p>
        </p:txBody>
      </p:sp>
    </p:spTree>
    <p:extLst>
      <p:ext uri="{BB962C8B-B14F-4D97-AF65-F5344CB8AC3E}">
        <p14:creationId xmlns:p14="http://schemas.microsoft.com/office/powerpoint/2010/main" val="135023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9" y="323926"/>
            <a:ext cx="7919998" cy="864096"/>
          </a:xfrm>
        </p:spPr>
        <p:txBody>
          <a:bodyPr/>
          <a:lstStyle/>
          <a:p>
            <a:r>
              <a:rPr lang="et-EE" dirty="0" smtClean="0"/>
              <a:t>Toetussumma ja -%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1379" y="1332037"/>
            <a:ext cx="7920000" cy="4513263"/>
          </a:xfrm>
        </p:spPr>
        <p:txBody>
          <a:bodyPr/>
          <a:lstStyle/>
          <a:p>
            <a:r>
              <a:rPr lang="et-EE" dirty="0" smtClean="0"/>
              <a:t>Max. toetussumma ühe äriühingu kohta</a:t>
            </a:r>
          </a:p>
          <a:p>
            <a:pPr marL="108000" indent="0">
              <a:buNone/>
            </a:pPr>
            <a:r>
              <a:rPr lang="et-EE" sz="4400" b="1" dirty="0" smtClean="0">
                <a:solidFill>
                  <a:srgbClr val="0070C0"/>
                </a:solidFill>
              </a:rPr>
              <a:t>500 000</a:t>
            </a:r>
            <a:r>
              <a:rPr lang="et-EE" dirty="0" smtClean="0"/>
              <a:t>.</a:t>
            </a:r>
          </a:p>
          <a:p>
            <a:r>
              <a:rPr lang="et-EE" dirty="0" smtClean="0"/>
              <a:t>Max. toetussumma seadmete soetamiseks ühe äriühingu kohta </a:t>
            </a:r>
            <a:r>
              <a:rPr lang="et-EE" sz="3600" b="1" dirty="0" smtClean="0">
                <a:solidFill>
                  <a:srgbClr val="0070C0"/>
                </a:solidFill>
              </a:rPr>
              <a:t>100 000</a:t>
            </a:r>
            <a:r>
              <a:rPr lang="et-EE" dirty="0" smtClean="0"/>
              <a:t>.</a:t>
            </a:r>
          </a:p>
          <a:p>
            <a:r>
              <a:rPr lang="et-EE" sz="4400" b="1" dirty="0" smtClean="0">
                <a:solidFill>
                  <a:schemeClr val="tx1"/>
                </a:solidFill>
              </a:rPr>
              <a:t>VE</a:t>
            </a:r>
            <a:r>
              <a:rPr lang="et-EE" sz="4400" b="1" dirty="0" smtClean="0">
                <a:solidFill>
                  <a:srgbClr val="0070C0"/>
                </a:solidFill>
              </a:rPr>
              <a:t> – 45%</a:t>
            </a:r>
          </a:p>
          <a:p>
            <a:r>
              <a:rPr lang="et-EE" sz="4400" b="1" dirty="0" smtClean="0">
                <a:solidFill>
                  <a:schemeClr val="tx1"/>
                </a:solidFill>
              </a:rPr>
              <a:t>KE </a:t>
            </a:r>
            <a:r>
              <a:rPr lang="et-EE" sz="4400" b="1" dirty="0" smtClean="0">
                <a:solidFill>
                  <a:srgbClr val="0070C0"/>
                </a:solidFill>
              </a:rPr>
              <a:t> – 35%</a:t>
            </a:r>
            <a:endParaRPr lang="et-E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Alapealkiri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Kaie Nurmik</a:t>
            </a:r>
          </a:p>
          <a:p>
            <a:r>
              <a:rPr lang="et-EE" dirty="0" smtClean="0"/>
              <a:t>TEL: 6 397 651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960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 räägime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</a:t>
            </a:r>
            <a:r>
              <a:rPr lang="et-EE" dirty="0" smtClean="0"/>
              <a:t>ttevõtete arenguprogrammist,</a:t>
            </a:r>
          </a:p>
          <a:p>
            <a:r>
              <a:rPr lang="et-EE" dirty="0"/>
              <a:t>e</a:t>
            </a:r>
            <a:r>
              <a:rPr lang="et-EE" dirty="0" smtClean="0"/>
              <a:t>ttevõtete arenguprogrammi toetusmeetmest.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5366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5" y="251918"/>
            <a:ext cx="8099932" cy="720079"/>
          </a:xfrm>
        </p:spPr>
        <p:txBody>
          <a:bodyPr/>
          <a:lstStyle/>
          <a:p>
            <a:r>
              <a:rPr lang="et-EE" dirty="0" smtClean="0"/>
              <a:t>Ettevõtete arenguprogramm?! Mis see on?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13147"/>
              </p:ext>
            </p:extLst>
          </p:nvPr>
        </p:nvGraphicFramePr>
        <p:xfrm>
          <a:off x="503238" y="1768475"/>
          <a:ext cx="7920037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l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5" y="1404045"/>
            <a:ext cx="4464497" cy="37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3" y="971997"/>
            <a:ext cx="899953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Ettevõtete arenguprogramm, kellele?</a:t>
            </a:r>
            <a:br>
              <a:rPr lang="et-EE" dirty="0" smtClean="0"/>
            </a:br>
            <a:r>
              <a:rPr lang="et-EE" dirty="0" smtClean="0"/>
              <a:t>Milline ettevõtja on EA ettevõtja?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9" y="1548061"/>
            <a:ext cx="8389018" cy="4733678"/>
          </a:xfrm>
        </p:spPr>
        <p:txBody>
          <a:bodyPr/>
          <a:lstStyle/>
          <a:p>
            <a:pPr marL="108000" indent="0">
              <a:buNone/>
            </a:pPr>
            <a:endParaRPr lang="et-E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indent="0">
              <a:buNone/>
            </a:pPr>
            <a:r>
              <a:rPr lang="et-E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Arenguprogrammi ettevõtja 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 smtClean="0"/>
              <a:t> </a:t>
            </a:r>
            <a:r>
              <a:rPr lang="et-EE" sz="3600" dirty="0" smtClean="0">
                <a:solidFill>
                  <a:srgbClr val="0084D1"/>
                </a:solidFill>
              </a:rPr>
              <a:t>ambitsioonikas ettevõtja</a:t>
            </a:r>
            <a:r>
              <a:rPr lang="et-EE" sz="2400" dirty="0" smtClean="0"/>
              <a:t>, kes soovib oma tänase tegevuse muuta keerukamaks ja selle abil saavutada paremaid majandustulemusi. Ja omab selleks eeldusi.</a:t>
            </a:r>
          </a:p>
          <a:p>
            <a:pPr marL="108000" indent="0">
              <a:buNone/>
            </a:pPr>
            <a:endParaRPr lang="et-E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t-EE" sz="3600" dirty="0" smtClean="0">
                <a:solidFill>
                  <a:srgbClr val="0084D1"/>
                </a:solidFill>
              </a:rPr>
              <a:t>VKE</a:t>
            </a:r>
            <a:r>
              <a:rPr lang="et-EE" sz="2400" dirty="0" smtClean="0">
                <a:solidFill>
                  <a:schemeClr val="tx1"/>
                </a:solidFill>
              </a:rPr>
              <a:t>, ehk ettevõtja, kellele riigitugi annabki lisatõuke tegevusteks, mis jääksid ka päriselt tegemata. </a:t>
            </a:r>
            <a:endParaRPr lang="et-EE" sz="3600" dirty="0" smtClean="0">
              <a:solidFill>
                <a:srgbClr val="0084D1"/>
              </a:solidFill>
            </a:endParaRPr>
          </a:p>
          <a:p>
            <a:pPr marL="10800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174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u kohatäide 6"/>
          <p:cNvSpPr>
            <a:spLocks noGrp="1"/>
          </p:cNvSpPr>
          <p:nvPr>
            <p:ph idx="1"/>
          </p:nvPr>
        </p:nvSpPr>
        <p:spPr>
          <a:xfrm>
            <a:off x="503239" y="755973"/>
            <a:ext cx="7920000" cy="5525765"/>
          </a:xfrm>
        </p:spPr>
        <p:txBody>
          <a:bodyPr/>
          <a:lstStyle/>
          <a:p>
            <a:pPr marL="108000" indent="0">
              <a:buNone/>
            </a:pPr>
            <a:r>
              <a:rPr lang="et-EE" sz="3600" b="1" dirty="0" smtClean="0"/>
              <a:t>Arenguprogrammi ettevõtja on:</a:t>
            </a:r>
          </a:p>
          <a:p>
            <a:pPr marL="108000" indent="0">
              <a:buNone/>
            </a:pPr>
            <a:endParaRPr lang="et-EE" sz="36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t-EE" sz="3600" dirty="0" smtClean="0">
                <a:solidFill>
                  <a:srgbClr val="0070C0"/>
                </a:solidFill>
              </a:rPr>
              <a:t>tööstusettevõtja;</a:t>
            </a:r>
          </a:p>
          <a:p>
            <a:pPr marL="108000" indent="0">
              <a:buNone/>
            </a:pPr>
            <a:endParaRPr lang="et-EE" sz="36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t-EE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dirty="0" smtClean="0">
                <a:solidFill>
                  <a:schemeClr val="tx1"/>
                </a:solidFill>
              </a:rPr>
              <a:t>ettevõtja</a:t>
            </a:r>
            <a:r>
              <a:rPr lang="et-EE" sz="2800" dirty="0" smtClean="0">
                <a:solidFill>
                  <a:schemeClr val="tx1"/>
                </a:solidFill>
              </a:rPr>
              <a:t>, kelle</a:t>
            </a:r>
            <a:r>
              <a:rPr lang="et-EE" sz="3600" dirty="0" smtClean="0">
                <a:solidFill>
                  <a:srgbClr val="0070C0"/>
                </a:solidFill>
              </a:rPr>
              <a:t> arenguprogrammi tegevused </a:t>
            </a:r>
            <a:r>
              <a:rPr lang="et-EE" sz="2800" dirty="0" smtClean="0">
                <a:solidFill>
                  <a:schemeClr val="tx1"/>
                </a:solidFill>
              </a:rPr>
              <a:t>on seotud </a:t>
            </a:r>
            <a:r>
              <a:rPr lang="et-EE" sz="3600" dirty="0" smtClean="0">
                <a:solidFill>
                  <a:srgbClr val="0070C0"/>
                </a:solidFill>
              </a:rPr>
              <a:t>nutika spetsialiseerumise kasvualadega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3600" dirty="0">
              <a:solidFill>
                <a:srgbClr val="0070C0"/>
              </a:solidFill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45" y="1425253"/>
            <a:ext cx="3888432" cy="27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400" dirty="0" smtClean="0"/>
              <a:t>Ettevõtete arenguprogrammi toetusmeede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16063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7" y="540000"/>
            <a:ext cx="7920000" cy="864045"/>
          </a:xfrm>
        </p:spPr>
        <p:txBody>
          <a:bodyPr/>
          <a:lstStyle/>
          <a:p>
            <a:r>
              <a:rPr lang="et-EE" dirty="0" smtClean="0"/>
              <a:t>Miks? Toetusmeetme eesmärk.</a:t>
            </a:r>
            <a:endParaRPr lang="et-EE" dirty="0"/>
          </a:p>
        </p:txBody>
      </p:sp>
      <p:graphicFrame>
        <p:nvGraphicFramePr>
          <p:cNvPr id="3" name="Sisu kohatäid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8033"/>
              </p:ext>
            </p:extLst>
          </p:nvPr>
        </p:nvGraphicFramePr>
        <p:xfrm>
          <a:off x="107282" y="1332037"/>
          <a:ext cx="8784976" cy="494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9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5" y="251918"/>
            <a:ext cx="8099932" cy="864096"/>
          </a:xfrm>
        </p:spPr>
        <p:txBody>
          <a:bodyPr/>
          <a:lstStyle/>
          <a:p>
            <a:r>
              <a:rPr lang="et-EE" dirty="0" smtClean="0"/>
              <a:t>Milliseid tulemusi me ootame.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5" y="1116015"/>
            <a:ext cx="8099934" cy="5165724"/>
          </a:xfrm>
        </p:spPr>
        <p:txBody>
          <a:bodyPr/>
          <a:lstStyle/>
          <a:p>
            <a:r>
              <a:rPr lang="et-EE" dirty="0"/>
              <a:t>R</a:t>
            </a:r>
            <a:r>
              <a:rPr lang="et-EE" dirty="0" smtClean="0"/>
              <a:t>akenduskava väljundid ja tulemused.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Muutus ettevõtte majandusnäitajates</a:t>
            </a:r>
            <a:r>
              <a:rPr lang="et-EE" dirty="0" smtClean="0"/>
              <a:t>:</a:t>
            </a:r>
          </a:p>
          <a:p>
            <a:pPr lvl="4"/>
            <a:r>
              <a:rPr lang="et-EE" dirty="0" smtClean="0"/>
              <a:t>		</a:t>
            </a:r>
          </a:p>
          <a:p>
            <a:pPr lvl="4"/>
            <a:endParaRPr lang="et-EE" dirty="0"/>
          </a:p>
          <a:p>
            <a:pPr lvl="4"/>
            <a:endParaRPr lang="et-EE" dirty="0" smtClean="0"/>
          </a:p>
          <a:p>
            <a:pPr lvl="4"/>
            <a:endParaRPr lang="et-EE" dirty="0"/>
          </a:p>
          <a:p>
            <a:pPr lvl="4"/>
            <a:endParaRPr lang="et-EE" dirty="0" smtClean="0"/>
          </a:p>
          <a:p>
            <a:pPr lvl="4"/>
            <a:endParaRPr lang="et-EE" dirty="0"/>
          </a:p>
          <a:p>
            <a:pPr lvl="4"/>
            <a:endParaRPr lang="et-EE" dirty="0" smtClean="0"/>
          </a:p>
          <a:p>
            <a:pPr lvl="4"/>
            <a:endParaRPr lang="et-EE" dirty="0"/>
          </a:p>
          <a:p>
            <a:pPr lvl="4"/>
            <a:endParaRPr lang="et-EE" dirty="0" smtClean="0"/>
          </a:p>
          <a:p>
            <a:pPr lvl="4"/>
            <a:endParaRPr lang="et-EE" dirty="0"/>
          </a:p>
          <a:p>
            <a:pPr lvl="4"/>
            <a:endParaRPr lang="et-EE" dirty="0" smtClean="0"/>
          </a:p>
          <a:p>
            <a:pPr lvl="4"/>
            <a:endParaRPr lang="et-EE" dirty="0"/>
          </a:p>
          <a:p>
            <a:pPr lvl="4"/>
            <a:endParaRPr lang="et-EE" dirty="0" smtClean="0"/>
          </a:p>
          <a:p>
            <a:pPr lvl="4"/>
            <a:endParaRPr lang="et-EE" dirty="0" smtClean="0"/>
          </a:p>
          <a:p>
            <a:pPr lvl="4"/>
            <a:r>
              <a:rPr lang="et-EE" sz="4000" dirty="0"/>
              <a:t>	</a:t>
            </a:r>
            <a:r>
              <a:rPr lang="et-EE" sz="4000" dirty="0" smtClean="0"/>
              <a:t>	</a:t>
            </a:r>
            <a:r>
              <a:rPr lang="et-EE" dirty="0" smtClean="0"/>
              <a:t>			</a:t>
            </a:r>
          </a:p>
          <a:p>
            <a:endParaRPr lang="et-EE" dirty="0"/>
          </a:p>
        </p:txBody>
      </p:sp>
      <p:sp>
        <p:nvSpPr>
          <p:cNvPr id="8" name="Ülesnool 7"/>
          <p:cNvSpPr/>
          <p:nvPr/>
        </p:nvSpPr>
        <p:spPr bwMode="auto">
          <a:xfrm>
            <a:off x="539329" y="2340148"/>
            <a:ext cx="8352928" cy="4500389"/>
          </a:xfrm>
          <a:prstGeom prst="upArrow">
            <a:avLst>
              <a:gd name="adj1" fmla="val 50000"/>
              <a:gd name="adj2" fmla="val 43953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4" indent="0">
              <a:spcAft>
                <a:spcPts val="0"/>
              </a:spcAft>
            </a:pP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1. </a:t>
            </a:r>
            <a:r>
              <a:rPr lang="et-EE" sz="3600" dirty="0">
                <a:solidFill>
                  <a:schemeClr val="bg1"/>
                </a:solidFill>
                <a:latin typeface="Roboto Condensed"/>
                <a:ea typeface="Microsoft YaHei"/>
              </a:rPr>
              <a:t>müügitulu kasv 10% </a:t>
            </a: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võrra 	</a:t>
            </a:r>
            <a:r>
              <a:rPr lang="et-EE" sz="2800" dirty="0" smtClean="0">
                <a:solidFill>
                  <a:srgbClr val="000000"/>
                </a:solidFill>
                <a:latin typeface="Roboto Condensed"/>
                <a:ea typeface="Microsoft YaHei"/>
              </a:rPr>
              <a:t>enam kui sama </a:t>
            </a: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sektori 	</a:t>
            </a:r>
            <a:r>
              <a:rPr lang="et-EE" sz="2800" dirty="0" smtClean="0">
                <a:solidFill>
                  <a:srgbClr val="000000"/>
                </a:solidFill>
                <a:latin typeface="Roboto Condensed"/>
                <a:ea typeface="Microsoft YaHei"/>
              </a:rPr>
              <a:t>ettevõtetel</a:t>
            </a: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.</a:t>
            </a:r>
          </a:p>
          <a:p>
            <a:pPr marL="0" lvl="4" indent="0">
              <a:spcAft>
                <a:spcPts val="0"/>
              </a:spcAft>
            </a:pPr>
            <a:endParaRPr lang="et-EE" sz="2000" dirty="0" smtClean="0">
              <a:solidFill>
                <a:srgbClr val="000000"/>
              </a:solidFill>
              <a:latin typeface="Roboto Condensed"/>
              <a:ea typeface="Microsoft YaHei"/>
            </a:endParaRPr>
          </a:p>
          <a:p>
            <a:pPr marL="0" lvl="4" indent="0">
              <a:spcAft>
                <a:spcPts val="0"/>
              </a:spcAft>
            </a:pPr>
            <a:r>
              <a:rPr lang="et-EE" sz="2800" dirty="0" smtClean="0">
                <a:solidFill>
                  <a:srgbClr val="000000"/>
                </a:solidFill>
                <a:latin typeface="Roboto Condensed"/>
                <a:ea typeface="Microsoft YaHei"/>
              </a:rPr>
              <a:t>2</a:t>
            </a: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.</a:t>
            </a:r>
            <a:r>
              <a:rPr lang="et-EE" sz="3600" dirty="0">
                <a:solidFill>
                  <a:srgbClr val="000000"/>
                </a:solidFill>
                <a:latin typeface="Roboto Condensed"/>
                <a:ea typeface="Microsoft YaHei"/>
              </a:rPr>
              <a:t> </a:t>
            </a:r>
            <a:r>
              <a:rPr lang="et-EE" sz="3600" dirty="0">
                <a:solidFill>
                  <a:schemeClr val="bg1"/>
                </a:solidFill>
                <a:latin typeface="Roboto Condensed"/>
                <a:ea typeface="Microsoft YaHei"/>
              </a:rPr>
              <a:t>lisandväärtuse kasv 10% </a:t>
            </a: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võrra 	</a:t>
            </a:r>
            <a:r>
              <a:rPr lang="et-EE" sz="2800" dirty="0" smtClean="0">
                <a:solidFill>
                  <a:srgbClr val="000000"/>
                </a:solidFill>
                <a:latin typeface="Roboto Condensed"/>
                <a:ea typeface="Microsoft YaHei"/>
              </a:rPr>
              <a:t>enam </a:t>
            </a:r>
            <a:r>
              <a:rPr lang="et-EE" sz="2800" dirty="0">
                <a:solidFill>
                  <a:srgbClr val="000000"/>
                </a:solidFill>
                <a:latin typeface="Roboto Condensed"/>
                <a:ea typeface="Microsoft YaHei"/>
              </a:rPr>
              <a:t>kui sama sektori ettevõtetel.</a:t>
            </a:r>
            <a:endParaRPr kumimoji="0" lang="et-EE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2120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Kohandatud</PresentationFormat>
  <Paragraphs>109</Paragraphs>
  <Slides>15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2" baseType="lpstr">
      <vt:lpstr>Arial Unicode MS</vt:lpstr>
      <vt:lpstr>Microsoft YaHei</vt:lpstr>
      <vt:lpstr>Arial</vt:lpstr>
      <vt:lpstr>Roboto Condensed</vt:lpstr>
      <vt:lpstr>Times New Roman</vt:lpstr>
      <vt:lpstr>Wingdings</vt:lpstr>
      <vt:lpstr>Office Theme</vt:lpstr>
      <vt:lpstr>Ettevõtete arenguprogrammi toetusmeede</vt:lpstr>
      <vt:lpstr>Täna räägime</vt:lpstr>
      <vt:lpstr>Ettevõtete arenguprogramm?! Mis see on?</vt:lpstr>
      <vt:lpstr>PowerPointi esitlus</vt:lpstr>
      <vt:lpstr>Ettevõtete arenguprogramm, kellele? Milline ettevõtja on EA ettevõtja?</vt:lpstr>
      <vt:lpstr>PowerPointi esitlus</vt:lpstr>
      <vt:lpstr>Ettevõtete arenguprogrammi toetusmeede</vt:lpstr>
      <vt:lpstr>Miks? Toetusmeetme eesmärk.</vt:lpstr>
      <vt:lpstr>Milliseid tulemusi me ootame.</vt:lpstr>
      <vt:lpstr>Toetatavad tegevused</vt:lpstr>
      <vt:lpstr>Mis on arenguplaan?</vt:lpstr>
      <vt:lpstr>PowerPointi esitlus</vt:lpstr>
      <vt:lpstr>Arenguplaan viiakse ellu etapiviisiliselt</vt:lpstr>
      <vt:lpstr>Toetussumma ja -% 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2014-05-22T10:54:17Z</dcterms:created>
  <dcterms:modified xsi:type="dcterms:W3CDTF">2015-10-01T09:48:08Z</dcterms:modified>
</cp:coreProperties>
</file>