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27"/>
  </p:notesMasterIdLst>
  <p:handoutMasterIdLst>
    <p:handoutMasterId r:id="rId28"/>
  </p:handoutMasterIdLst>
  <p:sldIdLst>
    <p:sldId id="256" r:id="rId2"/>
    <p:sldId id="264" r:id="rId3"/>
    <p:sldId id="257" r:id="rId4"/>
    <p:sldId id="288" r:id="rId5"/>
    <p:sldId id="267" r:id="rId6"/>
    <p:sldId id="278" r:id="rId7"/>
    <p:sldId id="280" r:id="rId8"/>
    <p:sldId id="289" r:id="rId9"/>
    <p:sldId id="287" r:id="rId10"/>
    <p:sldId id="290" r:id="rId11"/>
    <p:sldId id="291" r:id="rId12"/>
    <p:sldId id="275" r:id="rId13"/>
    <p:sldId id="276" r:id="rId14"/>
    <p:sldId id="277" r:id="rId15"/>
    <p:sldId id="292" r:id="rId16"/>
    <p:sldId id="285" r:id="rId17"/>
    <p:sldId id="282" r:id="rId18"/>
    <p:sldId id="258" r:id="rId19"/>
    <p:sldId id="286" r:id="rId20"/>
    <p:sldId id="284" r:id="rId21"/>
    <p:sldId id="283" r:id="rId22"/>
    <p:sldId id="293" r:id="rId23"/>
    <p:sldId id="273" r:id="rId24"/>
    <p:sldId id="274" r:id="rId25"/>
    <p:sldId id="268" r:id="rId2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sa Lužytė" initials="RL" lastIdx="1" clrIdx="0">
    <p:extLst>
      <p:ext uri="{19B8F6BF-5375-455C-9EA6-DF929625EA0E}">
        <p15:presenceInfo xmlns:p15="http://schemas.microsoft.com/office/powerpoint/2012/main" userId="Rasa Luž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8" autoAdjust="0"/>
    <p:restoredTop sz="80287" autoAdjust="0"/>
  </p:normalViewPr>
  <p:slideViewPr>
    <p:cSldViewPr snapToGrid="0">
      <p:cViewPr varScale="1">
        <p:scale>
          <a:sx n="66" d="100"/>
          <a:sy n="66" d="100"/>
        </p:scale>
        <p:origin x="129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8AD65C-8507-47BD-B3B6-687069B363C5}"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lt-LT"/>
        </a:p>
      </dgm:t>
    </dgm:pt>
    <dgm:pt modelId="{D707DF64-78AA-4B0C-AAE7-377E2B1038B6}">
      <dgm:prSet phldrT="[Tekstas]" custT="1"/>
      <dgm:spPr>
        <a:ln w="28575">
          <a:solidFill>
            <a:schemeClr val="tx1"/>
          </a:solidFill>
        </a:ln>
      </dgm:spPr>
      <dgm:t>
        <a:bodyPr/>
        <a:lstStyle/>
        <a:p>
          <a:pPr algn="ctr"/>
          <a:r>
            <a:rPr lang="et-EE" sz="1600" b="1" noProof="0" dirty="0">
              <a:solidFill>
                <a:schemeClr val="tx1"/>
              </a:solidFill>
            </a:rPr>
            <a:t>Tööl</a:t>
          </a:r>
        </a:p>
      </dgm:t>
    </dgm:pt>
    <dgm:pt modelId="{11DA2160-5C78-4545-A9AC-0CFE54778DC8}" type="parTrans" cxnId="{5C5DF983-F649-43FE-B6E8-220712B8F486}">
      <dgm:prSet/>
      <dgm:spPr/>
      <dgm:t>
        <a:bodyPr/>
        <a:lstStyle/>
        <a:p>
          <a:endParaRPr lang="lt-LT"/>
        </a:p>
      </dgm:t>
    </dgm:pt>
    <dgm:pt modelId="{F62F03A0-3CDD-4D03-A749-061B0CF844EF}" type="sibTrans" cxnId="{5C5DF983-F649-43FE-B6E8-220712B8F486}">
      <dgm:prSet/>
      <dgm:spPr/>
      <dgm:t>
        <a:bodyPr/>
        <a:lstStyle/>
        <a:p>
          <a:endParaRPr lang="lt-LT"/>
        </a:p>
      </dgm:t>
    </dgm:pt>
    <dgm:pt modelId="{981B3084-9FFF-473F-9E56-0CF069BE4CBE}">
      <dgm:prSet phldrT="[Tekstas]" custT="1"/>
      <dgm:spPr>
        <a:ln w="28575">
          <a:solidFill>
            <a:schemeClr val="tx1"/>
          </a:solidFill>
        </a:ln>
      </dgm:spPr>
      <dgm:t>
        <a:bodyPr/>
        <a:lstStyle/>
        <a:p>
          <a:r>
            <a:rPr lang="en-GB" sz="1600" b="1" dirty="0">
              <a:solidFill>
                <a:schemeClr val="tx1"/>
              </a:solidFill>
            </a:rPr>
            <a:t>Tööl</a:t>
          </a:r>
          <a:endParaRPr lang="lt-LT" sz="1600" b="1" dirty="0">
            <a:solidFill>
              <a:schemeClr val="tx1"/>
            </a:solidFill>
          </a:endParaRPr>
        </a:p>
      </dgm:t>
    </dgm:pt>
    <dgm:pt modelId="{7CE6EF42-A245-4376-A831-D70EEF84AAA8}" type="sibTrans" cxnId="{47E1870C-C8A5-48EE-AE53-D6A1D0C92E96}">
      <dgm:prSet/>
      <dgm:spPr/>
      <dgm:t>
        <a:bodyPr/>
        <a:lstStyle/>
        <a:p>
          <a:endParaRPr lang="lt-LT"/>
        </a:p>
      </dgm:t>
    </dgm:pt>
    <dgm:pt modelId="{1931C821-8867-4D4E-A6E1-3F7C667EC606}" type="parTrans" cxnId="{47E1870C-C8A5-48EE-AE53-D6A1D0C92E96}">
      <dgm:prSet/>
      <dgm:spPr/>
      <dgm:t>
        <a:bodyPr/>
        <a:lstStyle/>
        <a:p>
          <a:endParaRPr lang="lt-LT"/>
        </a:p>
      </dgm:t>
    </dgm:pt>
    <dgm:pt modelId="{54BB0FFA-3AB2-4D5A-A74D-DAF5170BD1FC}">
      <dgm:prSet phldrT="[Tekstas]" custT="1"/>
      <dgm:spPr>
        <a:ln w="28575">
          <a:solidFill>
            <a:schemeClr val="tx1"/>
          </a:solidFill>
        </a:ln>
      </dgm:spPr>
      <dgm:t>
        <a:bodyPr/>
        <a:lstStyle/>
        <a:p>
          <a:r>
            <a:rPr lang="et-EE" sz="1600" b="1" noProof="0" dirty="0">
              <a:solidFill>
                <a:schemeClr val="tx1"/>
              </a:solidFill>
            </a:rPr>
            <a:t>Uusi tööoskusi omandatakse töökohal</a:t>
          </a:r>
        </a:p>
      </dgm:t>
    </dgm:pt>
    <dgm:pt modelId="{05DBE77B-B103-4285-BEB3-3779CEB9794C}" type="sibTrans" cxnId="{6ABBC649-EEF1-4F79-B853-92E5E5730781}">
      <dgm:prSet/>
      <dgm:spPr/>
      <dgm:t>
        <a:bodyPr/>
        <a:lstStyle/>
        <a:p>
          <a:endParaRPr lang="lt-LT"/>
        </a:p>
      </dgm:t>
    </dgm:pt>
    <dgm:pt modelId="{95C4CD31-9C54-4CC5-B0E5-A838E9C24FE5}" type="parTrans" cxnId="{6ABBC649-EEF1-4F79-B853-92E5E5730781}">
      <dgm:prSet/>
      <dgm:spPr/>
      <dgm:t>
        <a:bodyPr/>
        <a:lstStyle/>
        <a:p>
          <a:endParaRPr lang="lt-LT"/>
        </a:p>
      </dgm:t>
    </dgm:pt>
    <dgm:pt modelId="{4EC93D52-CA98-47DE-85F2-DEC0463BE26F}">
      <dgm:prSet phldrT="[Tekstas]" custT="1"/>
      <dgm:spPr>
        <a:ln w="28575">
          <a:solidFill>
            <a:schemeClr val="tx1"/>
          </a:solidFill>
        </a:ln>
      </dgm:spPr>
      <dgm:t>
        <a:bodyPr/>
        <a:lstStyle/>
        <a:p>
          <a:r>
            <a:rPr lang="et-EE" sz="1600" b="1" noProof="0" dirty="0">
              <a:solidFill>
                <a:schemeClr val="tx1"/>
              </a:solidFill>
            </a:rPr>
            <a:t>Uusi tööoskusi omandatakse töökohal</a:t>
          </a:r>
        </a:p>
      </dgm:t>
    </dgm:pt>
    <dgm:pt modelId="{6580005C-0B86-41FC-8054-BC56F576BCDD}" type="sibTrans" cxnId="{DE27CD8D-DA89-48D5-AFC4-70ADF88BD45D}">
      <dgm:prSet/>
      <dgm:spPr/>
      <dgm:t>
        <a:bodyPr/>
        <a:lstStyle/>
        <a:p>
          <a:endParaRPr lang="lt-LT"/>
        </a:p>
      </dgm:t>
    </dgm:pt>
    <dgm:pt modelId="{9CA4DAE0-4AD6-49AE-9229-AD3A84040AA7}" type="parTrans" cxnId="{DE27CD8D-DA89-48D5-AFC4-70ADF88BD45D}">
      <dgm:prSet/>
      <dgm:spPr/>
      <dgm:t>
        <a:bodyPr/>
        <a:lstStyle/>
        <a:p>
          <a:endParaRPr lang="lt-LT"/>
        </a:p>
      </dgm:t>
    </dgm:pt>
    <dgm:pt modelId="{D8AFF3D9-F197-4491-93D3-F52322C436B5}" type="pres">
      <dgm:prSet presAssocID="{C28AD65C-8507-47BD-B3B6-687069B363C5}" presName="Name0" presStyleCnt="0">
        <dgm:presLayoutVars>
          <dgm:dir/>
          <dgm:animLvl val="lvl"/>
          <dgm:resizeHandles val="exact"/>
        </dgm:presLayoutVars>
      </dgm:prSet>
      <dgm:spPr/>
    </dgm:pt>
    <dgm:pt modelId="{A6136F81-747D-4F02-93AB-BDE25DF10B54}" type="pres">
      <dgm:prSet presAssocID="{C28AD65C-8507-47BD-B3B6-687069B363C5}" presName="dummy" presStyleCnt="0"/>
      <dgm:spPr/>
    </dgm:pt>
    <dgm:pt modelId="{5C996A26-C933-4354-A6FA-E4DEB89141B7}" type="pres">
      <dgm:prSet presAssocID="{C28AD65C-8507-47BD-B3B6-687069B363C5}" presName="linH" presStyleCnt="0"/>
      <dgm:spPr/>
    </dgm:pt>
    <dgm:pt modelId="{F5FB1491-B879-4DED-879B-11ACBB66F148}" type="pres">
      <dgm:prSet presAssocID="{C28AD65C-8507-47BD-B3B6-687069B363C5}" presName="padding1" presStyleCnt="0"/>
      <dgm:spPr/>
    </dgm:pt>
    <dgm:pt modelId="{134E42FD-9315-4648-BAE0-9BED5B17290D}" type="pres">
      <dgm:prSet presAssocID="{D707DF64-78AA-4B0C-AAE7-377E2B1038B6}" presName="linV" presStyleCnt="0"/>
      <dgm:spPr/>
    </dgm:pt>
    <dgm:pt modelId="{B4E8AA18-C70E-4A13-B9AA-FB9AA0A21FB2}" type="pres">
      <dgm:prSet presAssocID="{D707DF64-78AA-4B0C-AAE7-377E2B1038B6}" presName="spVertical1" presStyleCnt="0"/>
      <dgm:spPr/>
    </dgm:pt>
    <dgm:pt modelId="{5C156C26-6D24-4F7A-ACAC-A94E35D9D301}" type="pres">
      <dgm:prSet presAssocID="{D707DF64-78AA-4B0C-AAE7-377E2B1038B6}" presName="parTx" presStyleLbl="revTx" presStyleIdx="0" presStyleCnt="4" custScaleX="80331" custScaleY="39660" custLinFactY="-42901" custLinFactNeighborX="-43573" custLinFactNeighborY="-100000">
        <dgm:presLayoutVars>
          <dgm:chMax val="0"/>
          <dgm:chPref val="0"/>
          <dgm:bulletEnabled val="1"/>
        </dgm:presLayoutVars>
      </dgm:prSet>
      <dgm:spPr/>
    </dgm:pt>
    <dgm:pt modelId="{F66B4C2F-18D6-42D5-8649-435A2A25BD21}" type="pres">
      <dgm:prSet presAssocID="{D707DF64-78AA-4B0C-AAE7-377E2B1038B6}" presName="spVertical2" presStyleCnt="0"/>
      <dgm:spPr/>
    </dgm:pt>
    <dgm:pt modelId="{B767EAD8-6D26-49E7-873B-D3BB929B43F5}" type="pres">
      <dgm:prSet presAssocID="{D707DF64-78AA-4B0C-AAE7-377E2B1038B6}" presName="spVertical3" presStyleCnt="0"/>
      <dgm:spPr/>
    </dgm:pt>
    <dgm:pt modelId="{12129DD2-0385-4492-B69E-2F4F3702403B}" type="pres">
      <dgm:prSet presAssocID="{F62F03A0-3CDD-4D03-A749-061B0CF844EF}" presName="space" presStyleCnt="0"/>
      <dgm:spPr/>
    </dgm:pt>
    <dgm:pt modelId="{F9EF65AB-43EE-4FC8-B637-B449149B5760}" type="pres">
      <dgm:prSet presAssocID="{4EC93D52-CA98-47DE-85F2-DEC0463BE26F}" presName="linV" presStyleCnt="0"/>
      <dgm:spPr/>
    </dgm:pt>
    <dgm:pt modelId="{ED3E5133-FA37-48FE-8D1A-B99288045CCF}" type="pres">
      <dgm:prSet presAssocID="{4EC93D52-CA98-47DE-85F2-DEC0463BE26F}" presName="spVertical1" presStyleCnt="0"/>
      <dgm:spPr/>
    </dgm:pt>
    <dgm:pt modelId="{BBD8A34C-E914-4789-8ADA-3CAC2D2A0EDD}" type="pres">
      <dgm:prSet presAssocID="{4EC93D52-CA98-47DE-85F2-DEC0463BE26F}" presName="parTx" presStyleLbl="revTx" presStyleIdx="1" presStyleCnt="4" custScaleX="118313" custScaleY="39526" custLinFactY="-43418" custLinFactNeighborX="-52015" custLinFactNeighborY="-100000">
        <dgm:presLayoutVars>
          <dgm:chMax val="0"/>
          <dgm:chPref val="0"/>
          <dgm:bulletEnabled val="1"/>
        </dgm:presLayoutVars>
      </dgm:prSet>
      <dgm:spPr/>
    </dgm:pt>
    <dgm:pt modelId="{29C696C3-99E1-47CB-8F9B-8C3FFF7BFA95}" type="pres">
      <dgm:prSet presAssocID="{4EC93D52-CA98-47DE-85F2-DEC0463BE26F}" presName="spVertical2" presStyleCnt="0"/>
      <dgm:spPr/>
    </dgm:pt>
    <dgm:pt modelId="{BA96480B-6CBC-4E30-954B-FBFAA49E9085}" type="pres">
      <dgm:prSet presAssocID="{4EC93D52-CA98-47DE-85F2-DEC0463BE26F}" presName="spVertical3" presStyleCnt="0"/>
      <dgm:spPr/>
    </dgm:pt>
    <dgm:pt modelId="{F0820E4C-1BC0-4BD9-A261-DA08E12F89BD}" type="pres">
      <dgm:prSet presAssocID="{6580005C-0B86-41FC-8054-BC56F576BCDD}" presName="space" presStyleCnt="0"/>
      <dgm:spPr/>
    </dgm:pt>
    <dgm:pt modelId="{BD771239-24D5-474F-8DA8-D4A9B23A3A6D}" type="pres">
      <dgm:prSet presAssocID="{981B3084-9FFF-473F-9E56-0CF069BE4CBE}" presName="linV" presStyleCnt="0"/>
      <dgm:spPr/>
    </dgm:pt>
    <dgm:pt modelId="{14175277-9923-45F7-8AE5-F4A5A0052C57}" type="pres">
      <dgm:prSet presAssocID="{981B3084-9FFF-473F-9E56-0CF069BE4CBE}" presName="spVertical1" presStyleCnt="0"/>
      <dgm:spPr/>
    </dgm:pt>
    <dgm:pt modelId="{26CB358C-37F7-4FA1-A848-93CAB020F050}" type="pres">
      <dgm:prSet presAssocID="{981B3084-9FFF-473F-9E56-0CF069BE4CBE}" presName="parTx" presStyleLbl="revTx" presStyleIdx="2" presStyleCnt="4" custScaleX="89802" custScaleY="38970" custLinFactY="-43376" custLinFactNeighborX="-54099" custLinFactNeighborY="-100000">
        <dgm:presLayoutVars>
          <dgm:chMax val="0"/>
          <dgm:chPref val="0"/>
          <dgm:bulletEnabled val="1"/>
        </dgm:presLayoutVars>
      </dgm:prSet>
      <dgm:spPr/>
    </dgm:pt>
    <dgm:pt modelId="{EE681A84-BBE3-44AD-AB7F-95C035418136}" type="pres">
      <dgm:prSet presAssocID="{981B3084-9FFF-473F-9E56-0CF069BE4CBE}" presName="spVertical2" presStyleCnt="0"/>
      <dgm:spPr/>
    </dgm:pt>
    <dgm:pt modelId="{31FDDA0D-B2B0-41E3-BBEB-D6C08204403C}" type="pres">
      <dgm:prSet presAssocID="{981B3084-9FFF-473F-9E56-0CF069BE4CBE}" presName="spVertical3" presStyleCnt="0"/>
      <dgm:spPr/>
    </dgm:pt>
    <dgm:pt modelId="{169B21F6-EC4D-4F91-8FD5-46E420A6218C}" type="pres">
      <dgm:prSet presAssocID="{7CE6EF42-A245-4376-A831-D70EEF84AAA8}" presName="space" presStyleCnt="0"/>
      <dgm:spPr/>
    </dgm:pt>
    <dgm:pt modelId="{4F598A88-DC73-4B6D-B404-D6264A9439A6}" type="pres">
      <dgm:prSet presAssocID="{54BB0FFA-3AB2-4D5A-A74D-DAF5170BD1FC}" presName="linV" presStyleCnt="0"/>
      <dgm:spPr/>
    </dgm:pt>
    <dgm:pt modelId="{E6CE952F-C7BF-4F44-A8F7-49D4CA4BC801}" type="pres">
      <dgm:prSet presAssocID="{54BB0FFA-3AB2-4D5A-A74D-DAF5170BD1FC}" presName="spVertical1" presStyleCnt="0"/>
      <dgm:spPr/>
    </dgm:pt>
    <dgm:pt modelId="{11621F06-4F51-43FA-8671-1D9CF16C67D0}" type="pres">
      <dgm:prSet presAssocID="{54BB0FFA-3AB2-4D5A-A74D-DAF5170BD1FC}" presName="parTx" presStyleLbl="revTx" presStyleIdx="3" presStyleCnt="4" custScaleX="135005" custScaleY="38986" custLinFactY="-43259" custLinFactNeighborX="-48258" custLinFactNeighborY="-100000">
        <dgm:presLayoutVars>
          <dgm:chMax val="0"/>
          <dgm:chPref val="0"/>
          <dgm:bulletEnabled val="1"/>
        </dgm:presLayoutVars>
      </dgm:prSet>
      <dgm:spPr/>
    </dgm:pt>
    <dgm:pt modelId="{3E9B2A7B-F5F9-4248-8769-B885AE344A48}" type="pres">
      <dgm:prSet presAssocID="{54BB0FFA-3AB2-4D5A-A74D-DAF5170BD1FC}" presName="spVertical2" presStyleCnt="0"/>
      <dgm:spPr/>
    </dgm:pt>
    <dgm:pt modelId="{38F5D7CB-00A6-4B40-80C4-9F40A9DAD622}" type="pres">
      <dgm:prSet presAssocID="{54BB0FFA-3AB2-4D5A-A74D-DAF5170BD1FC}" presName="spVertical3" presStyleCnt="0"/>
      <dgm:spPr/>
    </dgm:pt>
    <dgm:pt modelId="{41F384A6-7592-4034-8A1C-D33E3940B390}" type="pres">
      <dgm:prSet presAssocID="{C28AD65C-8507-47BD-B3B6-687069B363C5}" presName="padding2" presStyleCnt="0"/>
      <dgm:spPr/>
    </dgm:pt>
    <dgm:pt modelId="{0B898F87-9A5A-4AE7-9D18-AFE9E349B6D0}" type="pres">
      <dgm:prSet presAssocID="{C28AD65C-8507-47BD-B3B6-687069B363C5}" presName="negArrow" presStyleCnt="0"/>
      <dgm:spPr/>
    </dgm:pt>
    <dgm:pt modelId="{F73B899E-4ABD-42B1-8880-CD42FE98D62E}" type="pres">
      <dgm:prSet presAssocID="{C28AD65C-8507-47BD-B3B6-687069B363C5}" presName="backgroundArrow" presStyleLbl="node1" presStyleIdx="0" presStyleCnt="1" custScaleY="39387" custLinFactNeighborX="2653" custLinFactNeighborY="-30209"/>
      <dgm:spPr>
        <a:solidFill>
          <a:schemeClr val="accent1">
            <a:lumMod val="20000"/>
            <a:lumOff val="80000"/>
          </a:schemeClr>
        </a:solidFill>
      </dgm:spPr>
    </dgm:pt>
  </dgm:ptLst>
  <dgm:cxnLst>
    <dgm:cxn modelId="{47E1870C-C8A5-48EE-AE53-D6A1D0C92E96}" srcId="{C28AD65C-8507-47BD-B3B6-687069B363C5}" destId="{981B3084-9FFF-473F-9E56-0CF069BE4CBE}" srcOrd="2" destOrd="0" parTransId="{1931C821-8867-4D4E-A6E1-3F7C667EC606}" sibTransId="{7CE6EF42-A245-4376-A831-D70EEF84AAA8}"/>
    <dgm:cxn modelId="{D6F2340D-DC29-4E48-AF8A-2695A4F83943}" type="presOf" srcId="{D707DF64-78AA-4B0C-AAE7-377E2B1038B6}" destId="{5C156C26-6D24-4F7A-ACAC-A94E35D9D301}" srcOrd="0" destOrd="0" presId="urn:microsoft.com/office/officeart/2005/8/layout/hProcess3"/>
    <dgm:cxn modelId="{3028012E-1445-4C93-BFE8-18913628B0EB}" type="presOf" srcId="{981B3084-9FFF-473F-9E56-0CF069BE4CBE}" destId="{26CB358C-37F7-4FA1-A848-93CAB020F050}" srcOrd="0" destOrd="0" presId="urn:microsoft.com/office/officeart/2005/8/layout/hProcess3"/>
    <dgm:cxn modelId="{C4E1152E-3CCB-42E3-BA56-1954F6605710}" type="presOf" srcId="{C28AD65C-8507-47BD-B3B6-687069B363C5}" destId="{D8AFF3D9-F197-4491-93D3-F52322C436B5}" srcOrd="0" destOrd="0" presId="urn:microsoft.com/office/officeart/2005/8/layout/hProcess3"/>
    <dgm:cxn modelId="{6ABBC649-EEF1-4F79-B853-92E5E5730781}" srcId="{C28AD65C-8507-47BD-B3B6-687069B363C5}" destId="{54BB0FFA-3AB2-4D5A-A74D-DAF5170BD1FC}" srcOrd="3" destOrd="0" parTransId="{95C4CD31-9C54-4CC5-B0E5-A838E9C24FE5}" sibTransId="{05DBE77B-B103-4285-BEB3-3779CEB9794C}"/>
    <dgm:cxn modelId="{3F098B53-9783-490D-AA42-CDEAFBCA39ED}" type="presOf" srcId="{4EC93D52-CA98-47DE-85F2-DEC0463BE26F}" destId="{BBD8A34C-E914-4789-8ADA-3CAC2D2A0EDD}" srcOrd="0" destOrd="0" presId="urn:microsoft.com/office/officeart/2005/8/layout/hProcess3"/>
    <dgm:cxn modelId="{5C5DF983-F649-43FE-B6E8-220712B8F486}" srcId="{C28AD65C-8507-47BD-B3B6-687069B363C5}" destId="{D707DF64-78AA-4B0C-AAE7-377E2B1038B6}" srcOrd="0" destOrd="0" parTransId="{11DA2160-5C78-4545-A9AC-0CFE54778DC8}" sibTransId="{F62F03A0-3CDD-4D03-A749-061B0CF844EF}"/>
    <dgm:cxn modelId="{DE27CD8D-DA89-48D5-AFC4-70ADF88BD45D}" srcId="{C28AD65C-8507-47BD-B3B6-687069B363C5}" destId="{4EC93D52-CA98-47DE-85F2-DEC0463BE26F}" srcOrd="1" destOrd="0" parTransId="{9CA4DAE0-4AD6-49AE-9229-AD3A84040AA7}" sibTransId="{6580005C-0B86-41FC-8054-BC56F576BCDD}"/>
    <dgm:cxn modelId="{E8DA06A0-5941-4ADD-A73C-5BECC519324E}" type="presOf" srcId="{54BB0FFA-3AB2-4D5A-A74D-DAF5170BD1FC}" destId="{11621F06-4F51-43FA-8671-1D9CF16C67D0}" srcOrd="0" destOrd="0" presId="urn:microsoft.com/office/officeart/2005/8/layout/hProcess3"/>
    <dgm:cxn modelId="{C9A91B0C-8B44-4D9B-AD8D-0310F38429A3}" type="presParOf" srcId="{D8AFF3D9-F197-4491-93D3-F52322C436B5}" destId="{A6136F81-747D-4F02-93AB-BDE25DF10B54}" srcOrd="0" destOrd="0" presId="urn:microsoft.com/office/officeart/2005/8/layout/hProcess3"/>
    <dgm:cxn modelId="{6C266C85-C8F8-46D8-B192-EDE315228952}" type="presParOf" srcId="{D8AFF3D9-F197-4491-93D3-F52322C436B5}" destId="{5C996A26-C933-4354-A6FA-E4DEB89141B7}" srcOrd="1" destOrd="0" presId="urn:microsoft.com/office/officeart/2005/8/layout/hProcess3"/>
    <dgm:cxn modelId="{28AFD057-08C5-45C9-8170-A550285D8633}" type="presParOf" srcId="{5C996A26-C933-4354-A6FA-E4DEB89141B7}" destId="{F5FB1491-B879-4DED-879B-11ACBB66F148}" srcOrd="0" destOrd="0" presId="urn:microsoft.com/office/officeart/2005/8/layout/hProcess3"/>
    <dgm:cxn modelId="{FADB716A-0A19-4358-AB81-CE8962CFB1A8}" type="presParOf" srcId="{5C996A26-C933-4354-A6FA-E4DEB89141B7}" destId="{134E42FD-9315-4648-BAE0-9BED5B17290D}" srcOrd="1" destOrd="0" presId="urn:microsoft.com/office/officeart/2005/8/layout/hProcess3"/>
    <dgm:cxn modelId="{BB67ECD9-D7D5-4C27-996E-FC6FC7108BF5}" type="presParOf" srcId="{134E42FD-9315-4648-BAE0-9BED5B17290D}" destId="{B4E8AA18-C70E-4A13-B9AA-FB9AA0A21FB2}" srcOrd="0" destOrd="0" presId="urn:microsoft.com/office/officeart/2005/8/layout/hProcess3"/>
    <dgm:cxn modelId="{3A8864C2-29BF-4640-9745-B61FACABC349}" type="presParOf" srcId="{134E42FD-9315-4648-BAE0-9BED5B17290D}" destId="{5C156C26-6D24-4F7A-ACAC-A94E35D9D301}" srcOrd="1" destOrd="0" presId="urn:microsoft.com/office/officeart/2005/8/layout/hProcess3"/>
    <dgm:cxn modelId="{CE271B61-24D8-426D-884A-ACE6E4DB48A0}" type="presParOf" srcId="{134E42FD-9315-4648-BAE0-9BED5B17290D}" destId="{F66B4C2F-18D6-42D5-8649-435A2A25BD21}" srcOrd="2" destOrd="0" presId="urn:microsoft.com/office/officeart/2005/8/layout/hProcess3"/>
    <dgm:cxn modelId="{6ABA51D9-CEDE-4D56-8872-C34BE2841D55}" type="presParOf" srcId="{134E42FD-9315-4648-BAE0-9BED5B17290D}" destId="{B767EAD8-6D26-49E7-873B-D3BB929B43F5}" srcOrd="3" destOrd="0" presId="urn:microsoft.com/office/officeart/2005/8/layout/hProcess3"/>
    <dgm:cxn modelId="{213938C5-66BA-4F86-9967-F40762D1516A}" type="presParOf" srcId="{5C996A26-C933-4354-A6FA-E4DEB89141B7}" destId="{12129DD2-0385-4492-B69E-2F4F3702403B}" srcOrd="2" destOrd="0" presId="urn:microsoft.com/office/officeart/2005/8/layout/hProcess3"/>
    <dgm:cxn modelId="{1FE290E0-29D7-4F57-8EE3-90F2825E1B65}" type="presParOf" srcId="{5C996A26-C933-4354-A6FA-E4DEB89141B7}" destId="{F9EF65AB-43EE-4FC8-B637-B449149B5760}" srcOrd="3" destOrd="0" presId="urn:microsoft.com/office/officeart/2005/8/layout/hProcess3"/>
    <dgm:cxn modelId="{48ED8FF8-CE5D-4CDF-94C1-D31D33EF964E}" type="presParOf" srcId="{F9EF65AB-43EE-4FC8-B637-B449149B5760}" destId="{ED3E5133-FA37-48FE-8D1A-B99288045CCF}" srcOrd="0" destOrd="0" presId="urn:microsoft.com/office/officeart/2005/8/layout/hProcess3"/>
    <dgm:cxn modelId="{D36158E1-623E-4445-BBEB-6D9C3FDBB9F0}" type="presParOf" srcId="{F9EF65AB-43EE-4FC8-B637-B449149B5760}" destId="{BBD8A34C-E914-4789-8ADA-3CAC2D2A0EDD}" srcOrd="1" destOrd="0" presId="urn:microsoft.com/office/officeart/2005/8/layout/hProcess3"/>
    <dgm:cxn modelId="{551EBE36-0AA9-4765-A278-E74AD71DFA9C}" type="presParOf" srcId="{F9EF65AB-43EE-4FC8-B637-B449149B5760}" destId="{29C696C3-99E1-47CB-8F9B-8C3FFF7BFA95}" srcOrd="2" destOrd="0" presId="urn:microsoft.com/office/officeart/2005/8/layout/hProcess3"/>
    <dgm:cxn modelId="{E921E498-AB1C-4AB5-B0E6-8D50A7B73E6D}" type="presParOf" srcId="{F9EF65AB-43EE-4FC8-B637-B449149B5760}" destId="{BA96480B-6CBC-4E30-954B-FBFAA49E9085}" srcOrd="3" destOrd="0" presId="urn:microsoft.com/office/officeart/2005/8/layout/hProcess3"/>
    <dgm:cxn modelId="{FA8D76A3-3F89-43F5-816C-0DB6B24AA459}" type="presParOf" srcId="{5C996A26-C933-4354-A6FA-E4DEB89141B7}" destId="{F0820E4C-1BC0-4BD9-A261-DA08E12F89BD}" srcOrd="4" destOrd="0" presId="urn:microsoft.com/office/officeart/2005/8/layout/hProcess3"/>
    <dgm:cxn modelId="{6961BACD-7EC4-47A4-B54C-6650AA5F53AD}" type="presParOf" srcId="{5C996A26-C933-4354-A6FA-E4DEB89141B7}" destId="{BD771239-24D5-474F-8DA8-D4A9B23A3A6D}" srcOrd="5" destOrd="0" presId="urn:microsoft.com/office/officeart/2005/8/layout/hProcess3"/>
    <dgm:cxn modelId="{DE57C570-F94A-4525-9D9C-146BE542C8BD}" type="presParOf" srcId="{BD771239-24D5-474F-8DA8-D4A9B23A3A6D}" destId="{14175277-9923-45F7-8AE5-F4A5A0052C57}" srcOrd="0" destOrd="0" presId="urn:microsoft.com/office/officeart/2005/8/layout/hProcess3"/>
    <dgm:cxn modelId="{46227B2F-83EB-4DA6-9FAB-7D21375FD6FC}" type="presParOf" srcId="{BD771239-24D5-474F-8DA8-D4A9B23A3A6D}" destId="{26CB358C-37F7-4FA1-A848-93CAB020F050}" srcOrd="1" destOrd="0" presId="urn:microsoft.com/office/officeart/2005/8/layout/hProcess3"/>
    <dgm:cxn modelId="{DEAF7E31-3B56-4CE8-A7B8-4A07DB07810A}" type="presParOf" srcId="{BD771239-24D5-474F-8DA8-D4A9B23A3A6D}" destId="{EE681A84-BBE3-44AD-AB7F-95C035418136}" srcOrd="2" destOrd="0" presId="urn:microsoft.com/office/officeart/2005/8/layout/hProcess3"/>
    <dgm:cxn modelId="{C2280DC7-7311-4279-8C18-681BC352E42D}" type="presParOf" srcId="{BD771239-24D5-474F-8DA8-D4A9B23A3A6D}" destId="{31FDDA0D-B2B0-41E3-BBEB-D6C08204403C}" srcOrd="3" destOrd="0" presId="urn:microsoft.com/office/officeart/2005/8/layout/hProcess3"/>
    <dgm:cxn modelId="{E2F35571-B71F-49E3-92A8-1BD63CC6E680}" type="presParOf" srcId="{5C996A26-C933-4354-A6FA-E4DEB89141B7}" destId="{169B21F6-EC4D-4F91-8FD5-46E420A6218C}" srcOrd="6" destOrd="0" presId="urn:microsoft.com/office/officeart/2005/8/layout/hProcess3"/>
    <dgm:cxn modelId="{C9BEFC80-EB9A-4A92-A648-1FBACC43300A}" type="presParOf" srcId="{5C996A26-C933-4354-A6FA-E4DEB89141B7}" destId="{4F598A88-DC73-4B6D-B404-D6264A9439A6}" srcOrd="7" destOrd="0" presId="urn:microsoft.com/office/officeart/2005/8/layout/hProcess3"/>
    <dgm:cxn modelId="{A9BD00A9-B274-42DD-ACDC-CE2C148BA305}" type="presParOf" srcId="{4F598A88-DC73-4B6D-B404-D6264A9439A6}" destId="{E6CE952F-C7BF-4F44-A8F7-49D4CA4BC801}" srcOrd="0" destOrd="0" presId="urn:microsoft.com/office/officeart/2005/8/layout/hProcess3"/>
    <dgm:cxn modelId="{CEF8F071-F119-4592-A44F-30332A894C73}" type="presParOf" srcId="{4F598A88-DC73-4B6D-B404-D6264A9439A6}" destId="{11621F06-4F51-43FA-8671-1D9CF16C67D0}" srcOrd="1" destOrd="0" presId="urn:microsoft.com/office/officeart/2005/8/layout/hProcess3"/>
    <dgm:cxn modelId="{D787866C-4E35-49D2-9ABC-40BC51C789A7}" type="presParOf" srcId="{4F598A88-DC73-4B6D-B404-D6264A9439A6}" destId="{3E9B2A7B-F5F9-4248-8769-B885AE344A48}" srcOrd="2" destOrd="0" presId="urn:microsoft.com/office/officeart/2005/8/layout/hProcess3"/>
    <dgm:cxn modelId="{35908964-63CE-458F-8285-BF9562266357}" type="presParOf" srcId="{4F598A88-DC73-4B6D-B404-D6264A9439A6}" destId="{38F5D7CB-00A6-4B40-80C4-9F40A9DAD622}" srcOrd="3" destOrd="0" presId="urn:microsoft.com/office/officeart/2005/8/layout/hProcess3"/>
    <dgm:cxn modelId="{DAD4B169-9AD1-42C3-AF17-FC87E42ED076}" type="presParOf" srcId="{5C996A26-C933-4354-A6FA-E4DEB89141B7}" destId="{41F384A6-7592-4034-8A1C-D33E3940B390}" srcOrd="8" destOrd="0" presId="urn:microsoft.com/office/officeart/2005/8/layout/hProcess3"/>
    <dgm:cxn modelId="{C650B36D-2784-4544-A483-A4FF5AC593A5}" type="presParOf" srcId="{5C996A26-C933-4354-A6FA-E4DEB89141B7}" destId="{0B898F87-9A5A-4AE7-9D18-AFE9E349B6D0}" srcOrd="9" destOrd="0" presId="urn:microsoft.com/office/officeart/2005/8/layout/hProcess3"/>
    <dgm:cxn modelId="{09987C6A-F0C5-431B-BFBA-095ACBDFFDAF}" type="presParOf" srcId="{5C996A26-C933-4354-A6FA-E4DEB89141B7}" destId="{F73B899E-4ABD-42B1-8880-CD42FE98D62E}" srcOrd="10"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B899E-4ABD-42B1-8880-CD42FE98D62E}">
      <dsp:nvSpPr>
        <dsp:cNvPr id="0" name=""/>
        <dsp:cNvSpPr/>
      </dsp:nvSpPr>
      <dsp:spPr>
        <a:xfrm>
          <a:off x="0" y="197693"/>
          <a:ext cx="10675860" cy="1843311"/>
        </a:xfrm>
        <a:prstGeom prst="rightArrow">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621F06-4F51-43FA-8671-1D9CF16C67D0}">
      <dsp:nvSpPr>
        <dsp:cNvPr id="0" name=""/>
        <dsp:cNvSpPr/>
      </dsp:nvSpPr>
      <dsp:spPr>
        <a:xfrm>
          <a:off x="6484385" y="599214"/>
          <a:ext cx="2301285" cy="912272"/>
        </a:xfrm>
        <a:prstGeom prst="rect">
          <a:avLst/>
        </a:prstGeom>
        <a:noFill/>
        <a:ln w="28575">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t-EE" sz="1600" b="1" kern="1200" noProof="0" dirty="0">
              <a:solidFill>
                <a:schemeClr val="tx1"/>
              </a:solidFill>
            </a:rPr>
            <a:t>Uusi tööoskusi omandatakse töökohal</a:t>
          </a:r>
        </a:p>
      </dsp:txBody>
      <dsp:txXfrm>
        <a:off x="6484385" y="599214"/>
        <a:ext cx="2301285" cy="912272"/>
      </dsp:txXfrm>
    </dsp:sp>
    <dsp:sp modelId="{26CB358C-37F7-4FA1-A848-93CAB020F050}">
      <dsp:nvSpPr>
        <dsp:cNvPr id="0" name=""/>
        <dsp:cNvSpPr/>
      </dsp:nvSpPr>
      <dsp:spPr>
        <a:xfrm>
          <a:off x="4234586" y="596476"/>
          <a:ext cx="1704592" cy="911898"/>
        </a:xfrm>
        <a:prstGeom prst="rect">
          <a:avLst/>
        </a:prstGeom>
        <a:noFill/>
        <a:ln w="28575">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Tööl</a:t>
          </a:r>
          <a:endParaRPr lang="lt-LT" sz="1600" b="1" kern="1200" dirty="0">
            <a:solidFill>
              <a:schemeClr val="tx1"/>
            </a:solidFill>
          </a:endParaRPr>
        </a:p>
      </dsp:txBody>
      <dsp:txXfrm>
        <a:off x="4234586" y="596476"/>
        <a:ext cx="1704592" cy="911898"/>
      </dsp:txXfrm>
    </dsp:sp>
    <dsp:sp modelId="{BBD8A34C-E914-4789-8ADA-3CAC2D2A0EDD}">
      <dsp:nvSpPr>
        <dsp:cNvPr id="0" name=""/>
        <dsp:cNvSpPr/>
      </dsp:nvSpPr>
      <dsp:spPr>
        <a:xfrm>
          <a:off x="2017159" y="595493"/>
          <a:ext cx="2016754" cy="924908"/>
        </a:xfrm>
        <a:prstGeom prst="rect">
          <a:avLst/>
        </a:prstGeom>
        <a:noFill/>
        <a:ln w="28575">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t-EE" sz="1600" b="1" kern="1200" noProof="0" dirty="0">
              <a:solidFill>
                <a:schemeClr val="tx1"/>
              </a:solidFill>
            </a:rPr>
            <a:t>Uusi tööoskusi omandatakse töökohal</a:t>
          </a:r>
        </a:p>
      </dsp:txBody>
      <dsp:txXfrm>
        <a:off x="2017159" y="595493"/>
        <a:ext cx="2016754" cy="924908"/>
      </dsp:txXfrm>
    </dsp:sp>
    <dsp:sp modelId="{5C156C26-6D24-4F7A-ACAC-A94E35D9D301}">
      <dsp:nvSpPr>
        <dsp:cNvPr id="0" name=""/>
        <dsp:cNvSpPr/>
      </dsp:nvSpPr>
      <dsp:spPr>
        <a:xfrm>
          <a:off x="0" y="607591"/>
          <a:ext cx="1704592" cy="928043"/>
        </a:xfrm>
        <a:prstGeom prst="rect">
          <a:avLst/>
        </a:prstGeom>
        <a:noFill/>
        <a:ln w="28575">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t-EE" sz="1600" b="1" kern="1200" noProof="0" dirty="0">
              <a:solidFill>
                <a:schemeClr val="tx1"/>
              </a:solidFill>
            </a:rPr>
            <a:t>Tööl</a:t>
          </a:r>
        </a:p>
      </dsp:txBody>
      <dsp:txXfrm>
        <a:off x="0" y="607591"/>
        <a:ext cx="1704592" cy="928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59D9C228-650C-4AA1-B9AC-FC634B302575}"/>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a:extLst>
              <a:ext uri="{FF2B5EF4-FFF2-40B4-BE49-F238E27FC236}">
                <a16:creationId xmlns:a16="http://schemas.microsoft.com/office/drawing/2014/main" id="{FDAA3161-9CE8-4C32-A859-A4092AEB2D82}"/>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4DB1F65-073B-49E6-B620-E1D9231A2016}" type="datetime1">
              <a:rPr lang="et-EE" smtClean="0"/>
              <a:t>25.10.2017</a:t>
            </a:fld>
            <a:endParaRPr lang="et-EE"/>
          </a:p>
        </p:txBody>
      </p:sp>
      <p:sp>
        <p:nvSpPr>
          <p:cNvPr id="4" name="Jaluse kohatäide 3">
            <a:extLst>
              <a:ext uri="{FF2B5EF4-FFF2-40B4-BE49-F238E27FC236}">
                <a16:creationId xmlns:a16="http://schemas.microsoft.com/office/drawing/2014/main" id="{46164731-0F53-47CB-AA9C-CE1F251ABFB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a:extLst>
              <a:ext uri="{FF2B5EF4-FFF2-40B4-BE49-F238E27FC236}">
                <a16:creationId xmlns:a16="http://schemas.microsoft.com/office/drawing/2014/main" id="{6B27CC86-FB60-434E-99E3-E28905F6373B}"/>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A05973AC-505F-4116-A3C5-1D201B20400B}" type="slidenum">
              <a:rPr lang="et-EE" smtClean="0"/>
              <a:t>‹#›</a:t>
            </a:fld>
            <a:endParaRPr lang="et-EE"/>
          </a:p>
        </p:txBody>
      </p:sp>
    </p:spTree>
    <p:extLst>
      <p:ext uri="{BB962C8B-B14F-4D97-AF65-F5344CB8AC3E}">
        <p14:creationId xmlns:p14="http://schemas.microsoft.com/office/powerpoint/2010/main" val="17393147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06F49D0-BA6D-4211-A1E1-2C06210485DB}" type="datetime1">
              <a:rPr lang="et-EE" smtClean="0"/>
              <a:t>25.10.2017</a:t>
            </a:fld>
            <a:endParaRPr lang="et-EE"/>
          </a:p>
        </p:txBody>
      </p:sp>
      <p:sp>
        <p:nvSpPr>
          <p:cNvPr id="4" name="Slaidi pildi kohatäi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72EFA3A-85C1-4707-BAF0-0B4CFEA227AF}" type="slidenum">
              <a:rPr lang="et-EE" smtClean="0"/>
              <a:t>‹#›</a:t>
            </a:fld>
            <a:endParaRPr lang="et-EE"/>
          </a:p>
        </p:txBody>
      </p:sp>
    </p:spTree>
    <p:extLst>
      <p:ext uri="{BB962C8B-B14F-4D97-AF65-F5344CB8AC3E}">
        <p14:creationId xmlns:p14="http://schemas.microsoft.com/office/powerpoint/2010/main" val="133264035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iigiteataja.ee/akt/113092013006"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dirty="0">
                <a:latin typeface="Arial" panose="020B0604020202020204" pitchFamily="34" charset="0"/>
                <a:cs typeface="Arial" panose="020B0604020202020204" pitchFamily="34" charset="0"/>
              </a:rPr>
              <a:t>Kui praktikakoha ja õpilase vahel juba on tööleping olemas või sõlmitakse see õppimise perioodiks, siis sellele kohalduvad täiel määral kõik töölepingu seaduse kohustuslikud tingimused – neid kokkuleppega välistada ei saa ning seaduses töökohapõhise õppe jaoks sõlmitava töölepingu jaoks eritingimusi ette nähtud pole.</a:t>
            </a:r>
            <a:br>
              <a:rPr lang="et-EE" sz="1200" dirty="0">
                <a:latin typeface="Arial" panose="020B0604020202020204" pitchFamily="34" charset="0"/>
                <a:cs typeface="Arial" panose="020B0604020202020204" pitchFamily="34" charset="0"/>
              </a:rPr>
            </a:br>
            <a:r>
              <a:rPr lang="et-EE" sz="1200" dirty="0">
                <a:latin typeface="Arial" panose="020B0604020202020204" pitchFamily="34" charset="0"/>
                <a:cs typeface="Arial" panose="020B0604020202020204" pitchFamily="34" charset="0"/>
              </a:rPr>
              <a:t>Töölepingu ja praktikalepingu omavahel sidumine ei ole võimalik. Kummaski lepingus saab küll teisele lepingule viidata, kuid mõlemal lepingul on erinevad osapooled (praktikaleping on kolmepoolne, töölepingu kahepoolne). </a:t>
            </a:r>
          </a:p>
          <a:p>
            <a:endParaRPr lang="et-EE" dirty="0"/>
          </a:p>
        </p:txBody>
      </p:sp>
      <p:sp>
        <p:nvSpPr>
          <p:cNvPr id="7" name="Päise kohatäide 6">
            <a:extLst>
              <a:ext uri="{FF2B5EF4-FFF2-40B4-BE49-F238E27FC236}">
                <a16:creationId xmlns:a16="http://schemas.microsoft.com/office/drawing/2014/main" id="{AA8921B8-CD90-4EEF-BD38-B0654406ED7A}"/>
              </a:ext>
            </a:extLst>
          </p:cNvPr>
          <p:cNvSpPr>
            <a:spLocks noGrp="1"/>
          </p:cNvSpPr>
          <p:nvPr>
            <p:ph type="hdr" sz="quarter" idx="10"/>
          </p:nvPr>
        </p:nvSpPr>
        <p:spPr/>
        <p:txBody>
          <a:bodyPr/>
          <a:lstStyle/>
          <a:p>
            <a:endParaRPr lang="et-EE"/>
          </a:p>
        </p:txBody>
      </p:sp>
    </p:spTree>
    <p:extLst>
      <p:ext uri="{BB962C8B-B14F-4D97-AF65-F5344CB8AC3E}">
        <p14:creationId xmlns:p14="http://schemas.microsoft.com/office/powerpoint/2010/main" val="371709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lvl="0"/>
            <a:r>
              <a:rPr lang="et-EE" dirty="0"/>
              <a:t>Töökohapõhine õpe on </a:t>
            </a:r>
            <a:r>
              <a:rPr lang="et-EE" b="1" dirty="0"/>
              <a:t>kutseõppe tasemeõppe õppevorm</a:t>
            </a:r>
            <a:r>
              <a:rPr lang="et-EE" dirty="0"/>
              <a:t>, mille puhul </a:t>
            </a:r>
            <a:r>
              <a:rPr lang="et-EE" b="1" dirty="0"/>
              <a:t>praktika ettevõttes moodustab vähemalt kaks kolmandikku õppekava mahust.</a:t>
            </a:r>
            <a:endParaRPr lang="et-EE" dirty="0"/>
          </a:p>
          <a:p>
            <a:pPr lvl="0"/>
            <a:r>
              <a:rPr lang="et-EE" b="1" dirty="0"/>
              <a:t>Töökohapõhine õpe toimub kooli õppekava alusel ettevõttes (edaspidi: praktikakoht) ja koolis </a:t>
            </a:r>
            <a:r>
              <a:rPr lang="et-EE" dirty="0"/>
              <a:t>nii kontaktõppe kui iseseisva tööna</a:t>
            </a:r>
            <a:r>
              <a:rPr lang="et-EE" b="1" dirty="0"/>
              <a:t>. </a:t>
            </a:r>
            <a:r>
              <a:rPr lang="et-EE" dirty="0"/>
              <a:t>Praktikakohas (</a:t>
            </a:r>
            <a:r>
              <a:rPr lang="et-EE" i="1" dirty="0"/>
              <a:t>ettevõttes)</a:t>
            </a:r>
            <a:r>
              <a:rPr lang="et-EE" dirty="0"/>
              <a:t> omandab õpilane õppekavas kirjeldatud õpiväljundeid tööülesandeid täites. </a:t>
            </a:r>
          </a:p>
          <a:p>
            <a:pPr lvl="0"/>
            <a:r>
              <a:rPr lang="et-EE" dirty="0"/>
              <a:t>Kooli, õpilase ja praktikakoha suhted töökohapõhise õppe rakendamisel reguleeritakse kutseõppeasutuse seaduse alusel sõlmitavas</a:t>
            </a:r>
            <a:r>
              <a:rPr lang="et-EE" b="1" dirty="0"/>
              <a:t> praktikalepingus.</a:t>
            </a:r>
            <a:endParaRPr lang="et-EE" dirty="0"/>
          </a:p>
          <a:p>
            <a:pPr lvl="0"/>
            <a:r>
              <a:rPr lang="et-EE" dirty="0"/>
              <a:t>Enne praktikalepingu sõlmimist hindavad kool ja ettevõte koos</a:t>
            </a:r>
            <a:r>
              <a:rPr lang="et-EE" u="sng" dirty="0"/>
              <a:t> </a:t>
            </a:r>
            <a:r>
              <a:rPr lang="et-EE" dirty="0"/>
              <a:t>praktikakoha valmisolekut täita õppekava eesmärke ning tagada õpilase ohutus ja tervise kaitse. Hindamise käigus selgitatakse välja ka see, millised teadmised ja oskused saab õpilane (</a:t>
            </a:r>
            <a:r>
              <a:rPr lang="et-EE" i="1" dirty="0"/>
              <a:t>õpipoiss)</a:t>
            </a:r>
            <a:r>
              <a:rPr lang="et-EE" dirty="0"/>
              <a:t> omandada praktikakohas  ja milliste omandamine tagatakse koolis või teises praktikakohas.</a:t>
            </a:r>
          </a:p>
          <a:p>
            <a:pPr lvl="0"/>
            <a:r>
              <a:rPr lang="et-EE" b="1" dirty="0"/>
              <a:t>Kool ja praktikakoht määravad õpilasele koolipoolse juhendaja ja praktikakoha poolse juhendaja.</a:t>
            </a:r>
            <a:r>
              <a:rPr lang="et-EE" u="sng" dirty="0"/>
              <a:t> </a:t>
            </a:r>
            <a:r>
              <a:rPr lang="et-EE" dirty="0"/>
              <a:t>Juhendajate määramisel võetakse arvesse erialast ja pedagoogilist pädevust</a:t>
            </a:r>
            <a:r>
              <a:rPr lang="et-EE" b="1" dirty="0"/>
              <a:t>.</a:t>
            </a:r>
            <a:r>
              <a:rPr lang="et-EE" dirty="0"/>
              <a:t> </a:t>
            </a:r>
          </a:p>
          <a:p>
            <a:pPr lvl="0"/>
            <a:r>
              <a:rPr lang="et-EE" dirty="0"/>
              <a:t>Ühel praktikakohapoolsel juhendajal võib samaaegselt olla</a:t>
            </a:r>
            <a:r>
              <a:rPr lang="et-EE" u="sng" dirty="0"/>
              <a:t> </a:t>
            </a:r>
            <a:r>
              <a:rPr lang="et-EE" b="1" dirty="0"/>
              <a:t>kuni neli juhendatavat õpilast.</a:t>
            </a:r>
            <a:endParaRPr lang="et-EE" dirty="0"/>
          </a:p>
          <a:p>
            <a:pPr lvl="0"/>
            <a:r>
              <a:rPr lang="et-EE" b="1" dirty="0"/>
              <a:t>Kool tagab juhendajate ettevalmistuse</a:t>
            </a:r>
            <a:r>
              <a:rPr lang="et-EE" dirty="0"/>
              <a:t> töökohapõhises õppes õppijate juhendamiseks, lähtuvalt töökohapõhise õppe spetsiifikast.</a:t>
            </a:r>
          </a:p>
          <a:p>
            <a:pPr lvl="0"/>
            <a:r>
              <a:rPr lang="et-EE" b="1" dirty="0"/>
              <a:t>Praktikakoht maksab õpilasele tasu</a:t>
            </a:r>
            <a:r>
              <a:rPr lang="et-EE" b="1" u="sng" dirty="0"/>
              <a:t> </a:t>
            </a:r>
            <a:r>
              <a:rPr lang="et-EE" dirty="0"/>
              <a:t>tööülesannete täitmise eest praktikakohas toimuval õppeperioodil vastavalt praktikalepingus kokku lepitule. Kokku lepitud </a:t>
            </a:r>
            <a:r>
              <a:rPr lang="et-EE" b="1" dirty="0"/>
              <a:t>tasu ei või olla väiksem töötasu alammäärast.</a:t>
            </a:r>
            <a:endParaRPr lang="et-EE" dirty="0"/>
          </a:p>
          <a:p>
            <a:pPr lvl="0"/>
            <a:r>
              <a:rPr lang="et-EE" dirty="0"/>
              <a:t>Praktikalepingus ei lepita kokku käesoleva tasu maksmist, kui õpilase ja praktikakoha vahel on juba kehtiv tööleping.</a:t>
            </a:r>
          </a:p>
          <a:p>
            <a:pPr lvl="0"/>
            <a:r>
              <a:rPr lang="et-EE" dirty="0"/>
              <a:t>Kool katab õppekulud koolis toimuva õppe ja juhendajate koolituse ning koolipoolsele juhendajale makstava juhendamistasu ulatuses. </a:t>
            </a:r>
            <a:r>
              <a:rPr lang="et-EE" b="1" dirty="0"/>
              <a:t>Vastavalt praktikalepingus kokku lepitule kannab kool kuni 50% koolituskoha maksumusest üle praktikakohale praktikakohapoolsele juhendajale juhendamistasu maksmiseks.</a:t>
            </a:r>
            <a:endParaRPr lang="et-EE" dirty="0"/>
          </a:p>
          <a:p>
            <a:r>
              <a:rPr lang="et-EE" dirty="0"/>
              <a:t> </a:t>
            </a:r>
          </a:p>
          <a:p>
            <a:r>
              <a:rPr lang="et-EE" b="1" i="1" u="sng" dirty="0">
                <a:hlinkClick r:id="rId3"/>
              </a:rPr>
              <a:t>Praktika korraldamise ning läbiviimise tingimused ja kord</a:t>
            </a:r>
            <a:endParaRPr lang="et-EE" dirty="0"/>
          </a:p>
          <a:p>
            <a:r>
              <a:rPr lang="et-EE" u="sng" dirty="0">
                <a:hlinkClick r:id="rId3"/>
              </a:rPr>
              <a:t>https://www.riigiteataja.ee/akt/113092013006</a:t>
            </a:r>
            <a:endParaRPr lang="et-EE" dirty="0"/>
          </a:p>
          <a:p>
            <a:pPr lvl="0" fontAlgn="base"/>
            <a:r>
              <a:rPr lang="et-EE" b="1" dirty="0"/>
              <a:t>Kooli, õpilase või tema seadusliku esindaja ja praktikakoha vahelised suhted praktika korraldamisel reguleeritakse enne praktika algust sõlmitava lepinguga</a:t>
            </a:r>
            <a:r>
              <a:rPr lang="et-EE" dirty="0"/>
              <a:t>, milles lepitakse kokku praktika toimumise täpsemas korralduses ning praktikalepingu poolte õigustes ja kohustustes.</a:t>
            </a:r>
          </a:p>
          <a:p>
            <a:pPr lvl="0"/>
            <a:r>
              <a:rPr lang="et-EE" b="1" dirty="0"/>
              <a:t>Praktikat juhendavad koostöös nii kooli- kui ka praktikakohapoolsed asjakohase ettevalmistusega praktikajuhendajad.</a:t>
            </a:r>
            <a:r>
              <a:rPr lang="et-EE" dirty="0"/>
              <a:t>  Praktikajuhendajate ülesandeks on juhendada ja nõustada õpilast praktika ettevalmistamisel ja läbimisel, toetada enesehindamisel ning anda õpilasele tagasisidet õpiväljundite saavutatuse kohta praktika käigus. </a:t>
            </a:r>
          </a:p>
          <a:p>
            <a:pPr lvl="0"/>
            <a:r>
              <a:rPr lang="et-EE" b="1" dirty="0"/>
              <a:t>Kool tagab praktikakohapoolsete juhendajate teavitamise, koolitamise ja nõustamise. Koolipoolne praktikajuhendaja koostab õpilase individuaalse praktikakava,</a:t>
            </a:r>
            <a:r>
              <a:rPr lang="et-EE" dirty="0"/>
              <a:t> milles püstitab koos õpilase ja praktikakohapoolse juhendajaga õppekavast tuleneva individuaalse praktikaülesande, milles kirjeldab õpilase poolt koolis läbitud õpinguid ja praktika oodatavaid õpiväljundeid.</a:t>
            </a:r>
          </a:p>
          <a:p>
            <a:pPr lvl="0"/>
            <a:r>
              <a:rPr lang="et-EE" b="1" dirty="0"/>
              <a:t>Koolipoolne praktikajuhendaja </a:t>
            </a:r>
            <a:r>
              <a:rPr lang="et-EE" dirty="0"/>
              <a:t>juhendab ja nõustab õpilast kogu praktikaperioodi vältel ning </a:t>
            </a:r>
            <a:r>
              <a:rPr lang="et-EE" b="1" dirty="0"/>
              <a:t>vajadusel teavitab ja nõustab praktikakohapoolset juhendajat praktika ettevalmistamise ja läbiviimise küsimustes, sh dokumentatsiooni koostamisel.</a:t>
            </a:r>
          </a:p>
          <a:p>
            <a:pPr lvl="0"/>
            <a:r>
              <a:rPr lang="et-EE" dirty="0"/>
              <a:t>Töökohapõhine õpe on </a:t>
            </a:r>
            <a:r>
              <a:rPr lang="et-EE" b="1" dirty="0"/>
              <a:t>kutseõppe tasemeõppe õppevorm</a:t>
            </a:r>
            <a:r>
              <a:rPr lang="et-EE" dirty="0"/>
              <a:t>, mille puhul </a:t>
            </a:r>
            <a:r>
              <a:rPr lang="et-EE" b="1" dirty="0"/>
              <a:t>praktika ettevõttes moodustab vähemalt kaks kolmandikku õppekava mahust.</a:t>
            </a:r>
            <a:endParaRPr lang="et-EE" dirty="0"/>
          </a:p>
          <a:p>
            <a:pPr lvl="0"/>
            <a:r>
              <a:rPr lang="et-EE" b="1" dirty="0"/>
              <a:t>Töökohapõhine õpe toimub kooli õppekava alusel ettevõttes (edaspidi: praktikakoht) ja koolis </a:t>
            </a:r>
            <a:r>
              <a:rPr lang="et-EE" dirty="0"/>
              <a:t>nii kontaktõppe kui iseseisva tööna</a:t>
            </a:r>
            <a:r>
              <a:rPr lang="et-EE" b="1" dirty="0"/>
              <a:t>. </a:t>
            </a:r>
            <a:r>
              <a:rPr lang="et-EE" dirty="0"/>
              <a:t>Praktikakohas (</a:t>
            </a:r>
            <a:r>
              <a:rPr lang="et-EE" i="1" dirty="0"/>
              <a:t>ettevõttes)</a:t>
            </a:r>
            <a:r>
              <a:rPr lang="et-EE" dirty="0"/>
              <a:t> omandab õpilane õppekavas kirjeldatud õpiväljundeid tööülesandeid täites. </a:t>
            </a:r>
          </a:p>
          <a:p>
            <a:pPr lvl="0"/>
            <a:r>
              <a:rPr lang="et-EE" dirty="0"/>
              <a:t>Kooli, õpilase ja praktikakoha suhted töökohapõhise õppe rakendamisel reguleeritakse kutseõppeasutuse seaduse alusel sõlmitavas</a:t>
            </a:r>
            <a:r>
              <a:rPr lang="et-EE" b="1" dirty="0"/>
              <a:t> praktikalepingus.</a:t>
            </a:r>
            <a:endParaRPr lang="et-EE" dirty="0"/>
          </a:p>
          <a:p>
            <a:pPr lvl="0"/>
            <a:r>
              <a:rPr lang="et-EE" dirty="0"/>
              <a:t>Enne praktikalepingu sõlmimist hindavad kool ja ettevõte koos</a:t>
            </a:r>
            <a:r>
              <a:rPr lang="et-EE" u="sng" dirty="0"/>
              <a:t> </a:t>
            </a:r>
            <a:r>
              <a:rPr lang="et-EE" dirty="0"/>
              <a:t>praktikakoha valmisolekut täita õppekava eesmärke ning tagada õpilase ohutus ja tervise kaitse. Hindamise käigus selgitatakse välja ka see, millised teadmised ja oskused saab õpilane (</a:t>
            </a:r>
            <a:r>
              <a:rPr lang="et-EE" i="1" dirty="0"/>
              <a:t>õpipoiss)</a:t>
            </a:r>
            <a:r>
              <a:rPr lang="et-EE" dirty="0"/>
              <a:t> omandada praktikakohas  ja milliste omandamine tagatakse koolis või teises praktikakohas.</a:t>
            </a:r>
          </a:p>
          <a:p>
            <a:pPr lvl="0"/>
            <a:r>
              <a:rPr lang="et-EE" b="1" dirty="0"/>
              <a:t>Kool ja praktikakoht määravad õpilasele koolipoolse juhendaja ja praktikakoha poolse juhendaja.</a:t>
            </a:r>
            <a:r>
              <a:rPr lang="et-EE" u="sng" dirty="0"/>
              <a:t> </a:t>
            </a:r>
            <a:r>
              <a:rPr lang="et-EE" dirty="0"/>
              <a:t>Juhendajate määramisel võetakse arvesse erialast ja pedagoogilist pädevust</a:t>
            </a:r>
            <a:r>
              <a:rPr lang="et-EE" b="1" dirty="0"/>
              <a:t>.</a:t>
            </a:r>
            <a:r>
              <a:rPr lang="et-EE" dirty="0"/>
              <a:t> </a:t>
            </a:r>
          </a:p>
          <a:p>
            <a:pPr lvl="0"/>
            <a:r>
              <a:rPr lang="et-EE" dirty="0"/>
              <a:t>Ühel praktikakohapoolsel juhendajal võib samaaegselt olla</a:t>
            </a:r>
            <a:r>
              <a:rPr lang="et-EE" u="sng" dirty="0"/>
              <a:t> </a:t>
            </a:r>
            <a:r>
              <a:rPr lang="et-EE" b="1" dirty="0"/>
              <a:t>kuni neli juhendatavat õpilast.</a:t>
            </a:r>
            <a:endParaRPr lang="et-EE" dirty="0"/>
          </a:p>
          <a:p>
            <a:pPr lvl="0"/>
            <a:r>
              <a:rPr lang="et-EE" b="1" dirty="0"/>
              <a:t>Kool tagab juhendajate ettevalmistuse</a:t>
            </a:r>
            <a:r>
              <a:rPr lang="et-EE" dirty="0"/>
              <a:t> töökohapõhises õppes õppijate juhendamiseks, lähtuvalt töökohapõhise õppe spetsiifikast.</a:t>
            </a:r>
          </a:p>
          <a:p>
            <a:pPr lvl="0"/>
            <a:r>
              <a:rPr lang="et-EE" b="1" dirty="0"/>
              <a:t>Praktikakoht maksab õpilasele tasu</a:t>
            </a:r>
            <a:r>
              <a:rPr lang="et-EE" b="1" u="sng" dirty="0"/>
              <a:t> </a:t>
            </a:r>
            <a:r>
              <a:rPr lang="et-EE" dirty="0"/>
              <a:t>tööülesannete täitmise eest praktikakohas toimuval õppeperioodil vastavalt praktikalepingus kokku lepitule. Kokku lepitud </a:t>
            </a:r>
            <a:r>
              <a:rPr lang="et-EE" b="1" dirty="0"/>
              <a:t>tasu ei või olla väiksem töötasu alammäärast.</a:t>
            </a:r>
            <a:endParaRPr lang="et-EE" dirty="0"/>
          </a:p>
          <a:p>
            <a:pPr lvl="0"/>
            <a:r>
              <a:rPr lang="et-EE" dirty="0"/>
              <a:t>Praktikalepingus ei lepita kokku käesoleva tasu maksmist, kui õpilase ja praktikakoha vahel on juba kehtiv tööleping.</a:t>
            </a:r>
          </a:p>
          <a:p>
            <a:pPr lvl="0"/>
            <a:r>
              <a:rPr lang="et-EE" dirty="0"/>
              <a:t>Kool katab õppekulud koolis toimuva õppe ja juhendajate koolituse ning koolipoolsele juhendajale makstava juhendamistasu ulatuses. </a:t>
            </a:r>
            <a:r>
              <a:rPr lang="et-EE" b="1" dirty="0"/>
              <a:t>Vastavalt praktikalepingus kokku lepitule kannab kool kuni 50% koolituskoha maksumusest üle praktikakohale praktikakohapoolsele juhendajale juhendamistasu maksmiseks.</a:t>
            </a:r>
            <a:endParaRPr lang="et-EE" dirty="0"/>
          </a:p>
          <a:p>
            <a:r>
              <a:rPr lang="et-EE" dirty="0"/>
              <a:t> </a:t>
            </a:r>
          </a:p>
          <a:p>
            <a:pPr lvl="0"/>
            <a:endParaRPr lang="et-EE" dirty="0"/>
          </a:p>
          <a:p>
            <a:endParaRPr lang="et-EE" dirty="0"/>
          </a:p>
        </p:txBody>
      </p:sp>
      <p:sp>
        <p:nvSpPr>
          <p:cNvPr id="7" name="Päise kohatäide 6">
            <a:extLst>
              <a:ext uri="{FF2B5EF4-FFF2-40B4-BE49-F238E27FC236}">
                <a16:creationId xmlns:a16="http://schemas.microsoft.com/office/drawing/2014/main" id="{39AB4FD1-5A27-497A-BC5C-FBEC46417DE7}"/>
              </a:ext>
            </a:extLst>
          </p:cNvPr>
          <p:cNvSpPr>
            <a:spLocks noGrp="1"/>
          </p:cNvSpPr>
          <p:nvPr>
            <p:ph type="hdr" sz="quarter" idx="10"/>
          </p:nvPr>
        </p:nvSpPr>
        <p:spPr/>
        <p:txBody>
          <a:bodyPr/>
          <a:lstStyle/>
          <a:p>
            <a:endParaRPr lang="et-EE"/>
          </a:p>
        </p:txBody>
      </p:sp>
    </p:spTree>
    <p:extLst>
      <p:ext uri="{BB962C8B-B14F-4D97-AF65-F5344CB8AC3E}">
        <p14:creationId xmlns:p14="http://schemas.microsoft.com/office/powerpoint/2010/main" val="413628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p>
        </p:txBody>
      </p:sp>
      <p:sp>
        <p:nvSpPr>
          <p:cNvPr id="4" name="Kuupäeva kohatäide 3"/>
          <p:cNvSpPr>
            <a:spLocks noGrp="1"/>
          </p:cNvSpPr>
          <p:nvPr>
            <p:ph type="dt" sz="half" idx="10"/>
          </p:nvPr>
        </p:nvSpPr>
        <p:spPr/>
        <p:txBody>
          <a:bodyPr/>
          <a:lstStyle/>
          <a:p>
            <a:fld id="{EFBE4665-CC69-4B11-83B3-2A72514CE7CC}" type="datetime1">
              <a:rPr lang="lt-LT" smtClean="0"/>
              <a:t>2017-10-25</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57200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36524EA5-0984-4410-BE39-610AC07887AF}" type="datetime1">
              <a:rPr lang="lt-LT" smtClean="0"/>
              <a:t>2017-10-25</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39500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0B8DF4FA-C330-4503-B252-84D1179608AD}" type="datetime1">
              <a:rPr lang="lt-LT" smtClean="0"/>
              <a:t>2017-10-25</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92206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C4DE953A-FC11-47B6-8055-6940AB216237}" type="datetime1">
              <a:rPr lang="lt-LT" smtClean="0"/>
              <a:t>2017-10-25</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3424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7883B3B8-9DA7-4C9A-8960-D45A3B42E447}" type="datetime1">
              <a:rPr lang="lt-LT" smtClean="0"/>
              <a:t>2017-10-25</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98383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172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B1CCE9E0-4935-4A9E-9226-AF1DED9233C5}" type="datetime1">
              <a:rPr lang="lt-LT" smtClean="0"/>
              <a:t>2017-10-25</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31821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78F69522-FA1E-4E29-8C78-CBA8DDBDF131}" type="datetime1">
              <a:rPr lang="lt-LT" smtClean="0"/>
              <a:t>2017-10-25</a:t>
            </a:fld>
            <a:endParaRPr lang="lt-LT"/>
          </a:p>
        </p:txBody>
      </p:sp>
      <p:sp>
        <p:nvSpPr>
          <p:cNvPr id="8" name="Jaluse kohatäide 7"/>
          <p:cNvSpPr>
            <a:spLocks noGrp="1"/>
          </p:cNvSpPr>
          <p:nvPr>
            <p:ph type="ftr" sz="quarter" idx="11"/>
          </p:nvPr>
        </p:nvSpPr>
        <p:spPr/>
        <p:txBody>
          <a:bodyPr/>
          <a:lstStyle/>
          <a:p>
            <a:endParaRPr lang="lt-LT"/>
          </a:p>
        </p:txBody>
      </p:sp>
      <p:sp>
        <p:nvSpPr>
          <p:cNvPr id="9" name="Slaidinumbri kohatäide 8"/>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89767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6A274A97-FB09-4021-8519-650F9CFED203}" type="datetime1">
              <a:rPr lang="lt-LT" smtClean="0"/>
              <a:t>2017-10-25</a:t>
            </a:fld>
            <a:endParaRPr lang="lt-LT"/>
          </a:p>
        </p:txBody>
      </p:sp>
      <p:sp>
        <p:nvSpPr>
          <p:cNvPr id="4" name="Jaluse kohatäide 3"/>
          <p:cNvSpPr>
            <a:spLocks noGrp="1"/>
          </p:cNvSpPr>
          <p:nvPr>
            <p:ph type="ftr" sz="quarter" idx="11"/>
          </p:nvPr>
        </p:nvSpPr>
        <p:spPr/>
        <p:txBody>
          <a:bodyPr/>
          <a:lstStyle/>
          <a:p>
            <a:endParaRPr lang="lt-LT"/>
          </a:p>
        </p:txBody>
      </p:sp>
      <p:sp>
        <p:nvSpPr>
          <p:cNvPr id="5" name="Slaidinumbri kohatäide 4"/>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88764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BC8F1162-5D2A-4D8D-BC52-27192DD7329F}" type="datetime1">
              <a:rPr lang="lt-LT" smtClean="0"/>
              <a:t>2017-10-25</a:t>
            </a:fld>
            <a:endParaRPr lang="lt-LT"/>
          </a:p>
        </p:txBody>
      </p:sp>
      <p:sp>
        <p:nvSpPr>
          <p:cNvPr id="3" name="Jaluse kohatäide 2"/>
          <p:cNvSpPr>
            <a:spLocks noGrp="1"/>
          </p:cNvSpPr>
          <p:nvPr>
            <p:ph type="ftr" sz="quarter" idx="11"/>
          </p:nvPr>
        </p:nvSpPr>
        <p:spPr/>
        <p:txBody>
          <a:bodyPr/>
          <a:lstStyle/>
          <a:p>
            <a:endParaRPr lang="lt-LT"/>
          </a:p>
        </p:txBody>
      </p:sp>
      <p:sp>
        <p:nvSpPr>
          <p:cNvPr id="4" name="Slaidinumbri kohatäide 3"/>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96038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209C3668-606F-4BBE-9614-C797F6951143}" type="datetime1">
              <a:rPr lang="lt-LT" smtClean="0"/>
              <a:t>2017-10-25</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02160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DF6FC24D-42EE-4B79-9842-E20378A1D556}" type="datetime1">
              <a:rPr lang="lt-LT" smtClean="0"/>
              <a:t>2017-10-25</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901930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1718A-F873-427E-8565-064BBFD0B8B9}" type="datetime1">
              <a:rPr lang="lt-LT" smtClean="0"/>
              <a:t>2017-10-25</a:t>
            </a:fld>
            <a:endParaRPr lang="lt-LT"/>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t>‹#›</a:t>
            </a:fld>
            <a:endParaRPr lang="lt-LT"/>
          </a:p>
        </p:txBody>
      </p:sp>
    </p:spTree>
    <p:extLst>
      <p:ext uri="{BB962C8B-B14F-4D97-AF65-F5344CB8AC3E}">
        <p14:creationId xmlns:p14="http://schemas.microsoft.com/office/powerpoint/2010/main" val="1074211484"/>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cid:image001.jpg@01D13347.29E36CC0" TargetMode="External"/><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riigiteataja.ee/akt/129122013002?leiaKehtiv" TargetMode="External"/><Relationship Id="rId7" Type="http://schemas.openxmlformats.org/officeDocument/2006/relationships/hyperlink" Target="https://www.riigiteataja.ee/akt/1290820130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riigiteataja.ee/akt/102072013001?leiaKehtiv" TargetMode="External"/><Relationship Id="rId5" Type="http://schemas.openxmlformats.org/officeDocument/2006/relationships/hyperlink" Target="https://www.riigiteataja.ee/akt/128082013013" TargetMode="External"/><Relationship Id="rId4" Type="http://schemas.openxmlformats.org/officeDocument/2006/relationships/hyperlink" Target="https://www.riigiteataja.ee/akt/113092013006"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421641" y="495299"/>
            <a:ext cx="8443222" cy="4210332"/>
          </a:xfrm>
        </p:spPr>
        <p:txBody>
          <a:bodyPr>
            <a:normAutofit/>
          </a:bodyPr>
          <a:lstStyle/>
          <a:p>
            <a:br>
              <a:rPr lang="en-US" sz="1600" b="1" dirty="0">
                <a:latin typeface="Arial" panose="020B0604020202020204" pitchFamily="34" charset="0"/>
                <a:cs typeface="Arial" panose="020B0604020202020204" pitchFamily="34" charset="0"/>
              </a:rPr>
            </a:br>
            <a:br>
              <a:rPr lang="en-US" sz="1600" b="1" dirty="0">
                <a:latin typeface="Arial" panose="020B0604020202020204" pitchFamily="34" charset="0"/>
                <a:cs typeface="Arial" panose="020B0604020202020204" pitchFamily="34" charset="0"/>
              </a:rPr>
            </a:br>
            <a:br>
              <a:rPr lang="lt-LT" sz="1600" b="1" dirty="0">
                <a:latin typeface="Arial" panose="020B0604020202020204" pitchFamily="34" charset="0"/>
                <a:cs typeface="Arial" panose="020B0604020202020204" pitchFamily="34" charset="0"/>
              </a:rPr>
            </a:br>
            <a:br>
              <a:rPr lang="lt-LT" sz="1600" b="1" dirty="0">
                <a:latin typeface="Arial" panose="020B0604020202020204" pitchFamily="34" charset="0"/>
                <a:cs typeface="Arial" panose="020B0604020202020204" pitchFamily="34" charset="0"/>
              </a:rPr>
            </a:br>
            <a:br>
              <a:rPr lang="lt-LT" sz="2200" b="1" dirty="0">
                <a:latin typeface="Arial" panose="020B0604020202020204" pitchFamily="34" charset="0"/>
                <a:cs typeface="Arial" panose="020B0604020202020204" pitchFamily="34" charset="0"/>
              </a:rPr>
            </a:br>
            <a:br>
              <a:rPr lang="lt-LT" sz="2200" b="1" dirty="0">
                <a:latin typeface="Arial" panose="020B0604020202020204" pitchFamily="34" charset="0"/>
                <a:cs typeface="Arial" panose="020B0604020202020204" pitchFamily="34" charset="0"/>
              </a:rPr>
            </a:br>
            <a:br>
              <a:rPr lang="lt-LT" sz="5400" b="1" dirty="0">
                <a:latin typeface="Arial" panose="020B0604020202020204" pitchFamily="34" charset="0"/>
                <a:cs typeface="Arial" panose="020B0604020202020204" pitchFamily="34" charset="0"/>
              </a:rPr>
            </a:br>
            <a:endParaRPr lang="lt-LT" sz="5400" b="1" dirty="0">
              <a:solidFill>
                <a:schemeClr val="accent1">
                  <a:lumMod val="75000"/>
                </a:schemeClr>
              </a:solidFill>
              <a:latin typeface="Arial" panose="020B0604020202020204" pitchFamily="34" charset="0"/>
              <a:cs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687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20" name="Paveikslėlis 19" descr="http://eacea.ec.europa.eu/img/logos/erasmus_plus/eu_flag_co_funded_pos_%5brgb%5d_right.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89762" y="100651"/>
            <a:ext cx="2588260" cy="762000"/>
          </a:xfrm>
          <a:prstGeom prst="rect">
            <a:avLst/>
          </a:prstGeom>
          <a:noFill/>
          <a:extLst/>
        </p:spPr>
      </p:pic>
      <p:sp>
        <p:nvSpPr>
          <p:cNvPr id="12" name="Pavadinimas 1"/>
          <p:cNvSpPr txBox="1">
            <a:spLocks/>
          </p:cNvSpPr>
          <p:nvPr/>
        </p:nvSpPr>
        <p:spPr>
          <a:xfrm>
            <a:off x="1421641" y="1988027"/>
            <a:ext cx="8443222" cy="4210332"/>
          </a:xfrm>
          <a:prstGeom prst="rect">
            <a:avLst/>
          </a:prstGeom>
        </p:spPr>
        <p:txBody>
          <a:bodyPr vert="horz" lIns="91440" tIns="45720" rIns="91440" bIns="45720" rtlCol="0" anchor="b">
            <a:normAutofit fontScale="67500" lnSpcReduction="20000"/>
          </a:bodyPr>
          <a:lstStyle>
            <a:lvl1pPr algn="ctr" defTabSz="457200" rtl="0" eaLnBrk="1" latinLnBrk="0" hangingPunct="1">
              <a:spcBef>
                <a:spcPct val="0"/>
              </a:spcBef>
              <a:buNone/>
              <a:defRPr sz="48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50000"/>
                    </a:schemeClr>
                  </a:glow>
                  <a:outerShdw blurRad="28575" dist="31750" dir="132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lt-LT" sz="1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1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1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22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22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r>
              <a:rPr lang="en-US" sz="3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t>ETTEVÕTTEPOOLSE JUHENDAJA</a:t>
            </a:r>
          </a:p>
          <a:p>
            <a:r>
              <a:rPr lang="en-US" sz="3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t>KOOLITUSKAVA</a:t>
            </a:r>
            <a:br>
              <a:rPr lang="lt-LT" sz="3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3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br>
              <a:rPr lang="lt-LT" sz="36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r>
              <a:rPr lang="en-GB" sz="54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t>KURSUSE</a:t>
            </a:r>
          </a:p>
          <a:p>
            <a:r>
              <a:rPr lang="en-GB" sz="54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t>SISSEJUHATUS</a:t>
            </a:r>
          </a:p>
          <a:p>
            <a:br>
              <a:rPr lang="lt-LT" sz="5400" b="1" dirty="0">
                <a:effectLst>
                  <a:glow rad="38100">
                    <a:schemeClr val="bg1">
                      <a:lumMod val="65000"/>
                      <a:lumOff val="35000"/>
                      <a:alpha val="50000"/>
                    </a:schemeClr>
                  </a:glow>
                </a:effectLst>
                <a:latin typeface="Arial" panose="020B0604020202020204" pitchFamily="34" charset="0"/>
                <a:cs typeface="Arial" panose="020B0604020202020204" pitchFamily="34" charset="0"/>
              </a:rPr>
            </a:br>
            <a:endParaRPr lang="lt-LT" sz="5400" b="1" dirty="0">
              <a:solidFill>
                <a:schemeClr val="accent1">
                  <a:lumMod val="75000"/>
                </a:schemeClr>
              </a:solidFill>
              <a:effectLst>
                <a:glow rad="38100">
                  <a:schemeClr val="bg1">
                    <a:lumMod val="65000"/>
                    <a:lumOff val="35000"/>
                    <a:alpha val="50000"/>
                  </a:schemeClr>
                </a:glow>
              </a:effectLst>
              <a:latin typeface="Arial" panose="020B0604020202020204" pitchFamily="34" charset="0"/>
              <a:cs typeface="Arial" panose="020B0604020202020204" pitchFamily="34" charset="0"/>
            </a:endParaRPr>
          </a:p>
        </p:txBody>
      </p:sp>
      <p:sp>
        <p:nvSpPr>
          <p:cNvPr id="13" name="Pavadinimas 1"/>
          <p:cNvSpPr txBox="1">
            <a:spLocks/>
          </p:cNvSpPr>
          <p:nvPr/>
        </p:nvSpPr>
        <p:spPr>
          <a:xfrm>
            <a:off x="946540" y="285749"/>
            <a:ext cx="8443222" cy="1181099"/>
          </a:xfrm>
          <a:prstGeom prst="rect">
            <a:avLst/>
          </a:prstGeom>
        </p:spPr>
        <p:txBody>
          <a:bodyPr vert="horz" lIns="91440" tIns="45720" rIns="91440" bIns="45720" rtlCol="0" anchor="b">
            <a:normAutofit fontScale="90000"/>
          </a:bodyPr>
          <a:lstStyle>
            <a:lvl1pPr algn="ctr" defTabSz="457200" rtl="0" eaLnBrk="1" latinLnBrk="0" hangingPunct="1">
              <a:spcBef>
                <a:spcPct val="0"/>
              </a:spcBef>
              <a:buNone/>
              <a:defRPr sz="48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50000"/>
                    </a:schemeClr>
                  </a:glow>
                  <a:outerShdw blurRad="28575" dist="31750" dir="132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lt-LT"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b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Erasmus+ KAVA VÕTMETEGEVUS 2 – Strateegilised PARTNERLUSED</a:t>
            </a:r>
            <a:b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b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Projekt “ÕPIPOISI</a:t>
            </a:r>
            <a:r>
              <a:rPr lang="en-GB"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ÕPPE</a:t>
            </a: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 ARENDAMINE: ETTEVÕTTE</a:t>
            </a:r>
            <a:r>
              <a:rPr lang="en-GB"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POOLSE JUHENDAJA</a:t>
            </a: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 KOOLITUSE JA ÕPIPOISI</a:t>
            </a:r>
            <a:r>
              <a:rPr lang="en-GB"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ÕPPE</a:t>
            </a: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 EDENDAMINE”</a:t>
            </a:r>
            <a:b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br>
            <a:r>
              <a:rPr lang="et-EE" sz="16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rPr>
              <a:t> Projekt NR 2015-1-LT01-KA202-013415</a:t>
            </a:r>
            <a:endParaRPr lang="et-EE" sz="5400" b="1" dirty="0">
              <a:solidFill>
                <a:schemeClr val="tx1"/>
              </a:solidFill>
              <a:effectLst>
                <a:glow rad="38100">
                  <a:schemeClr val="bg1">
                    <a:lumMod val="65000"/>
                    <a:lumOff val="35000"/>
                    <a:alpha val="5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256393"/>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12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0"/>
                                        <p:tgtEl>
                                          <p:spTgt spid="13"/>
                                        </p:tgtEl>
                                      </p:cBhvr>
                                    </p:animEffect>
                                    <p:anim calcmode="lin" valueType="num">
                                      <p:cBhvr>
                                        <p:cTn id="8" dur="3000" fill="hold"/>
                                        <p:tgtEl>
                                          <p:spTgt spid="13"/>
                                        </p:tgtEl>
                                        <p:attrNameLst>
                                          <p:attrName>ppt_w</p:attrName>
                                        </p:attrNameLst>
                                      </p:cBhvr>
                                      <p:tavLst>
                                        <p:tav tm="0" fmla="#ppt_w*sin(2.5*pi*$)">
                                          <p:val>
                                            <p:fltVal val="0"/>
                                          </p:val>
                                        </p:tav>
                                        <p:tav tm="100000">
                                          <p:val>
                                            <p:fltVal val="1"/>
                                          </p:val>
                                        </p:tav>
                                      </p:tavLst>
                                    </p:anim>
                                    <p:anim calcmode="lin" valueType="num">
                                      <p:cBhvr>
                                        <p:cTn id="9" dur="3000" fill="hold"/>
                                        <p:tgtEl>
                                          <p:spTgt spid="1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10" fill="hold">
                            <p:stCondLst>
                              <p:cond delay="42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3000"/>
                                        <p:tgtEl>
                                          <p:spTgt spid="12"/>
                                        </p:tgtEl>
                                      </p:cBhvr>
                                    </p:animEffect>
                                    <p:anim calcmode="lin" valueType="num">
                                      <p:cBhvr>
                                        <p:cTn id="14" dur="3000" fill="hold"/>
                                        <p:tgtEl>
                                          <p:spTgt spid="12"/>
                                        </p:tgtEl>
                                        <p:attrNameLst>
                                          <p:attrName>ppt_x</p:attrName>
                                        </p:attrNameLst>
                                      </p:cBhvr>
                                      <p:tavLst>
                                        <p:tav tm="0">
                                          <p:val>
                                            <p:strVal val="#ppt_x"/>
                                          </p:val>
                                        </p:tav>
                                        <p:tav tm="100000">
                                          <p:val>
                                            <p:strVal val="#ppt_x"/>
                                          </p:val>
                                        </p:tav>
                                      </p:tavLst>
                                    </p:anim>
                                    <p:anim calcmode="lin" valueType="num">
                                      <p:cBhvr>
                                        <p:cTn id="15" dur="3000" fill="hold"/>
                                        <p:tgtEl>
                                          <p:spTgt spid="1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0" y="757646"/>
            <a:ext cx="12192000" cy="6100354"/>
          </a:xfrm>
          <a:noFill/>
        </p:spPr>
        <p:txBody>
          <a:bodyPr>
            <a:noAutofit/>
          </a:bodyPr>
          <a:lstStyle/>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9. SAMM: ETTEVÕTTEGA TUTVUMINE. Ettevõttesisene koolitaja näitab õpipoisile tema töökohta ning tutvustab maja ja kolleege ning selgitab mitmesuguseid protseduure ja traditsioone.</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10. SAMM: TERVISHOIU</a:t>
            </a:r>
            <a:r>
              <a:rPr lang="en-GB" sz="2000" dirty="0">
                <a:latin typeface="Arial" panose="020B0604020202020204" pitchFamily="34" charset="0"/>
                <a:cs typeface="Arial" panose="020B0604020202020204" pitchFamily="34" charset="0"/>
              </a:rPr>
              <a:t>-</a:t>
            </a:r>
            <a:r>
              <a:rPr lang="et-EE" sz="2000" dirty="0">
                <a:latin typeface="Arial" panose="020B0604020202020204" pitchFamily="34" charset="0"/>
                <a:cs typeface="Arial" panose="020B0604020202020204" pitchFamily="34" charset="0"/>
              </a:rPr>
              <a:t> JA TÖÖOHUTUS</a:t>
            </a:r>
            <a:r>
              <a:rPr lang="en-GB" sz="2000" dirty="0">
                <a:latin typeface="Arial" panose="020B0604020202020204" pitchFamily="34" charset="0"/>
                <a:cs typeface="Arial" panose="020B0604020202020204" pitchFamily="34" charset="0"/>
              </a:rPr>
              <a:t>K</a:t>
            </a:r>
            <a:r>
              <a:rPr lang="et-EE" sz="2000" dirty="0">
                <a:latin typeface="Arial" panose="020B0604020202020204" pitchFamily="34" charset="0"/>
                <a:cs typeface="Arial" panose="020B0604020202020204" pitchFamily="34" charset="0"/>
              </a:rPr>
              <a:t>OOLITUS. Õpipoiss läbib tervishoiu- ja tööohutuskursuse kas kutseõppeasutuses või teeb talle vastavad nõuded selgeks ettevõttesisene  koolitaja.</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11. SAMM: KOOLITUS JA  VÄLJAÕPE. Väljaõpe koosneb teoreetilisest koolitusest kutseõppeasutuses ja koolitusest töökohal ning toimub vastavalt sisu- ja ajakavale. Koolitusele on pühendatud üksnes osa tööajast.  Suurem osa tööajast on pühendatud tööülesannete täitmisele (vastavalt ametikirjeldusele).</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12. SAMM: KOOLITUSE KVALITEEDI KINDLUSTAMINE. Kutseõppeasutuse õpetaja vastutab üldiselt kogu koolituse kvaliteedi eest. Ettevõttesisene koolitaja vastutab koolituse ja väljaõppe eest töökohal.  Kutseõppeasutus korraldab vahekontrollimisi, et olla kursi õpipoisi arenguga. </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13. SAMM: DOKUMENDID. Kõik dokumendid visandab kutseõppeasutus. Iga kutseõppeasutus võib kasutada eri versioone ja blankette, kuid need peavad olema ette </a:t>
            </a:r>
            <a:r>
              <a:rPr lang="en-GB" sz="2000" dirty="0">
                <a:latin typeface="Arial" panose="020B0604020202020204" pitchFamily="34" charset="0"/>
                <a:cs typeface="Arial" panose="020B0604020202020204" pitchFamily="34" charset="0"/>
              </a:rPr>
              <a:t>valmistatud </a:t>
            </a:r>
            <a:r>
              <a:rPr lang="et-EE" sz="2000" dirty="0">
                <a:latin typeface="Arial" panose="020B0604020202020204" pitchFamily="34" charset="0"/>
                <a:cs typeface="Arial" panose="020B0604020202020204" pitchFamily="34" charset="0"/>
              </a:rPr>
              <a:t>kooskõlas riigi seadustega. </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14. SAMM: PÄDEVUSE HINDAMINE JA KVALIFIKATSIOONIDOKUMENDI VÄLJASTAMINE. Pärast koolituskava täielikku läbimist korraldab kutseõppeasutus lõpueksami ja väljastab kvalifikatsioonitunnistuse. </a:t>
            </a:r>
          </a:p>
          <a:p>
            <a:pPr marL="0" indent="0">
              <a:lnSpc>
                <a:spcPct val="100000"/>
              </a:lnSpc>
              <a:spcBef>
                <a:spcPts val="0"/>
              </a:spcBef>
              <a:spcAft>
                <a:spcPts val="0"/>
              </a:spcAft>
              <a:buNone/>
            </a:pPr>
            <a:r>
              <a:rPr lang="et-EE" sz="2000" dirty="0">
                <a:latin typeface="Arial" panose="020B0604020202020204" pitchFamily="34" charset="0"/>
                <a:cs typeface="Arial" panose="020B0604020202020204" pitchFamily="34" charset="0"/>
              </a:rPr>
              <a:t>5. SAMM: KARJÄÄRITUGI. Ettevõte pakub senisele õpipoisile karjäärivõimalusi ja toetab teda tema edasises väljaõppes. </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85445" y="0"/>
            <a:ext cx="2305474" cy="627797"/>
          </a:xfrm>
          <a:prstGeom prst="rect">
            <a:avLst/>
          </a:prstGeom>
          <a:noFill/>
          <a:extLst/>
        </p:spPr>
      </p:pic>
      <p:sp>
        <p:nvSpPr>
          <p:cNvPr id="5" name="Stačiakampis 4"/>
          <p:cNvSpPr/>
          <p:nvPr/>
        </p:nvSpPr>
        <p:spPr>
          <a:xfrm>
            <a:off x="155732" y="78735"/>
            <a:ext cx="8446543" cy="584775"/>
          </a:xfrm>
          <a:prstGeom prst="rect">
            <a:avLst/>
          </a:prstGeom>
        </p:spPr>
        <p:txBody>
          <a:bodyPr wrap="none">
            <a:spAutoFit/>
          </a:bodyPr>
          <a:lstStyle/>
          <a:p>
            <a:r>
              <a:rPr lang="et-EE" sz="3200" b="1" dirty="0">
                <a:latin typeface="Arial" panose="020B0604020202020204" pitchFamily="34" charset="0"/>
                <a:cs typeface="Arial" panose="020B0604020202020204" pitchFamily="34" charset="0"/>
              </a:rPr>
              <a:t>2. osa:  õpipoisiaja koolituse korraldamine</a:t>
            </a:r>
          </a:p>
        </p:txBody>
      </p:sp>
    </p:spTree>
    <p:extLst>
      <p:ext uri="{BB962C8B-B14F-4D97-AF65-F5344CB8AC3E}">
        <p14:creationId xmlns:p14="http://schemas.microsoft.com/office/powerpoint/2010/main" val="3297913887"/>
      </p:ext>
    </p:extLst>
  </p:cSld>
  <p:clrMapOvr>
    <a:masterClrMapping/>
  </p:clrMapOvr>
  <mc:AlternateContent xmlns:mc="http://schemas.openxmlformats.org/markup-compatibility/2006" xmlns:p14="http://schemas.microsoft.com/office/powerpoint/2010/main">
    <mc:Choice Requires="p14">
      <p:transition p14:dur="250" advClick="0" advTm="60000">
        <p:pull/>
      </p:transition>
    </mc:Choice>
    <mc:Fallback xmlns="">
      <p:transition advClick="0" advTm="6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5000"/>
                                        <p:tgtEl>
                                          <p:spTgt spid="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par>
                          <p:cTn id="14" fill="hold">
                            <p:stCondLst>
                              <p:cond delay="6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0"/>
                                        <p:tgtEl>
                                          <p:spTgt spid="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par>
                          <p:cTn id="18" fill="hold">
                            <p:stCondLst>
                              <p:cond delay="11000"/>
                            </p:stCondLst>
                            <p:childTnLst>
                              <p:par>
                                <p:cTn id="19" presetID="22"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5000"/>
                                        <p:tgtEl>
                                          <p:spTgt spid="3">
                                            <p:txEl>
                                              <p:pRg st="2" end="2"/>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par>
                          <p:cTn id="22" fill="hold">
                            <p:stCondLst>
                              <p:cond delay="16000"/>
                            </p:stCondLst>
                            <p:childTnLst>
                              <p:par>
                                <p:cTn id="23" presetID="22" presetClass="entr" presetSubtype="1"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up)">
                                      <p:cBhvr>
                                        <p:cTn id="25" dur="5000"/>
                                        <p:tgtEl>
                                          <p:spTgt spid="3">
                                            <p:txEl>
                                              <p:pRg st="3" end="3"/>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par>
                          <p:cTn id="26" fill="hold">
                            <p:stCondLst>
                              <p:cond delay="21000"/>
                            </p:stCondLst>
                            <p:childTnLst>
                              <p:par>
                                <p:cTn id="27" presetID="22" presetClass="entr" presetSubtype="1"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up)">
                                      <p:cBhvr>
                                        <p:cTn id="29" dur="5000"/>
                                        <p:tgtEl>
                                          <p:spTgt spid="3">
                                            <p:txEl>
                                              <p:pRg st="4" end="4"/>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2" name="camera.wav"/>
                                        </p:tgtEl>
                                      </p:cMediaNode>
                                    </p:audio>
                                  </p:subTnLst>
                                </p:cTn>
                              </p:par>
                            </p:childTnLst>
                          </p:cTn>
                        </p:par>
                        <p:par>
                          <p:cTn id="30" fill="hold">
                            <p:stCondLst>
                              <p:cond delay="26000"/>
                            </p:stCondLst>
                            <p:childTnLst>
                              <p:par>
                                <p:cTn id="31" presetID="22" presetClass="entr" presetSubtype="1"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up)">
                                      <p:cBhvr>
                                        <p:cTn id="33" dur="5000"/>
                                        <p:tgtEl>
                                          <p:spTgt spid="3">
                                            <p:txEl>
                                              <p:pRg st="5" end="5"/>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par>
                          <p:cTn id="34" fill="hold">
                            <p:stCondLst>
                              <p:cond delay="31000"/>
                            </p:stCondLst>
                            <p:childTnLst>
                              <p:par>
                                <p:cTn id="35" presetID="22" presetClass="entr" presetSubtype="1"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0"/>
                                        <p:tgtEl>
                                          <p:spTgt spid="3">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10905" y="747263"/>
            <a:ext cx="10515600" cy="5012093"/>
          </a:xfrm>
        </p:spPr>
        <p:txBody>
          <a:bodyPr>
            <a:noAutofit/>
          </a:bodyPr>
          <a:lstStyle/>
          <a:p>
            <a:pPr algn="ctr"/>
            <a:r>
              <a:rPr lang="en-GB" sz="4000" b="1" dirty="0">
                <a:latin typeface="Arial" panose="020B0604020202020204" pitchFamily="34" charset="0"/>
                <a:cs typeface="Arial" panose="020B0604020202020204" pitchFamily="34" charset="0"/>
              </a:rPr>
              <a:t>ÕPIPOISIÕPPE  KASUD</a:t>
            </a:r>
            <a:r>
              <a:rPr lang="lt-LT" sz="4000" b="1" dirty="0">
                <a:latin typeface="Arial" panose="020B0604020202020204" pitchFamily="34" charset="0"/>
                <a:cs typeface="Arial" panose="020B0604020202020204" pitchFamily="34" charset="0"/>
              </a:rPr>
              <a:t> </a:t>
            </a:r>
          </a:p>
        </p:txBody>
      </p:sp>
      <p:pic>
        <p:nvPicPr>
          <p:cNvPr id="3" name="Paveikslėlis 2"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3167216621"/>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89341"/>
            <a:ext cx="9097370" cy="888834"/>
          </a:xfrm>
        </p:spPr>
        <p:txBody>
          <a:bodyPr>
            <a:normAutofit/>
          </a:bodyPr>
          <a:lstStyle/>
          <a:p>
            <a:r>
              <a:rPr lang="et-EE" sz="3600" b="1" dirty="0">
                <a:latin typeface="Arial" panose="020B0604020202020204" pitchFamily="34" charset="0"/>
                <a:cs typeface="Arial" panose="020B0604020202020204" pitchFamily="34" charset="0"/>
              </a:rPr>
              <a:t>Õpipoisi</a:t>
            </a:r>
            <a:r>
              <a:rPr lang="en-GB" sz="3600" b="1" dirty="0" err="1">
                <a:latin typeface="Arial" panose="020B0604020202020204" pitchFamily="34" charset="0"/>
                <a:cs typeface="Arial" panose="020B0604020202020204" pitchFamily="34" charset="0"/>
              </a:rPr>
              <a:t>õppe</a:t>
            </a:r>
            <a:r>
              <a:rPr lang="et-EE" sz="3600" b="1" dirty="0">
                <a:latin typeface="Arial" panose="020B0604020202020204" pitchFamily="34" charset="0"/>
                <a:cs typeface="Arial" panose="020B0604020202020204" pitchFamily="34" charset="0"/>
              </a:rPr>
              <a:t> kasud õpipoisi jaoks</a:t>
            </a:r>
          </a:p>
        </p:txBody>
      </p:sp>
      <p:sp>
        <p:nvSpPr>
          <p:cNvPr id="3" name="Turinio vietos rezervavimo ženklas 2"/>
          <p:cNvSpPr>
            <a:spLocks noGrp="1"/>
          </p:cNvSpPr>
          <p:nvPr>
            <p:ph idx="1"/>
          </p:nvPr>
        </p:nvSpPr>
        <p:spPr>
          <a:xfrm>
            <a:off x="838200" y="1078175"/>
            <a:ext cx="10515600" cy="5431807"/>
          </a:xfrm>
          <a:noFill/>
          <a:ln>
            <a:noFill/>
          </a:ln>
        </p:spPr>
        <p:txBody>
          <a:bodyPr>
            <a:normAutofit/>
          </a:bodyPr>
          <a:lstStyle/>
          <a:p>
            <a:r>
              <a:rPr lang="et-EE" sz="2400" dirty="0">
                <a:latin typeface="Arial" panose="020B0604020202020204" pitchFamily="34" charset="0"/>
                <a:cs typeface="Arial" panose="020B0604020202020204" pitchFamily="34" charset="0"/>
              </a:rPr>
              <a:t>Sa oled tööle võetud, nii et saad õppida töö ajal.</a:t>
            </a:r>
          </a:p>
          <a:p>
            <a:r>
              <a:rPr lang="et-EE" sz="2400" dirty="0">
                <a:latin typeface="Arial" panose="020B0604020202020204" pitchFamily="34" charset="0"/>
                <a:cs typeface="Arial" panose="020B0604020202020204" pitchFamily="34" charset="0"/>
              </a:rPr>
              <a:t>Sa saad kvalifikatsioonitunnistuse töötamise ajal.</a:t>
            </a:r>
          </a:p>
          <a:p>
            <a:r>
              <a:rPr lang="et-EE" sz="2400" dirty="0">
                <a:latin typeface="Arial" panose="020B0604020202020204" pitchFamily="34" charset="0"/>
                <a:cs typeface="Arial" panose="020B0604020202020204" pitchFamily="34" charset="0"/>
              </a:rPr>
              <a:t>Sa õpid töökohal. See tagab sulle spetsiifilised oskused ja teeb sinust ettevõttes raskesti asendatava.</a:t>
            </a:r>
          </a:p>
          <a:p>
            <a:r>
              <a:rPr lang="et-EE" sz="2400" dirty="0">
                <a:latin typeface="Arial" panose="020B0604020202020204" pitchFamily="34" charset="0"/>
                <a:cs typeface="Arial" panose="020B0604020202020204" pitchFamily="34" charset="0"/>
              </a:rPr>
              <a:t>Sulle kuulub ettevõttesisese koolitaja eraviisiline tähelepanu. See kindlustab, et sa õpid kiiresti ning omandad parimad töövõtted ja tehnoloogiad.</a:t>
            </a:r>
          </a:p>
          <a:p>
            <a:r>
              <a:rPr lang="et-EE" sz="2400" dirty="0">
                <a:latin typeface="Arial" panose="020B0604020202020204" pitchFamily="34" charset="0"/>
                <a:cs typeface="Arial" panose="020B0604020202020204" pitchFamily="34" charset="0"/>
              </a:rPr>
              <a:t>Sa omandad praktilised oskused tööks tänapäevaste, parimate seadmetega.  </a:t>
            </a:r>
          </a:p>
          <a:p>
            <a:r>
              <a:rPr lang="et-EE" sz="2400" dirty="0">
                <a:latin typeface="Arial" panose="020B0604020202020204" pitchFamily="34" charset="0"/>
                <a:cs typeface="Arial" panose="020B0604020202020204" pitchFamily="34" charset="0"/>
              </a:rPr>
              <a:t>Sind ei koormata üle sellise teoreetilise teabega, mida sul oma töös vaja ei lähe.</a:t>
            </a:r>
          </a:p>
          <a:p>
            <a:r>
              <a:rPr lang="et-EE" sz="2400" dirty="0">
                <a:latin typeface="Arial" panose="020B0604020202020204" pitchFamily="34" charset="0"/>
                <a:cs typeface="Arial" panose="020B0604020202020204" pitchFamily="34" charset="0"/>
              </a:rPr>
              <a:t>Sa võid õpipoisiõppe vormis omandada tegelikult mistahes ametioskusi.</a:t>
            </a:r>
            <a:endParaRPr lang="et-EE" sz="2400" dirty="0">
              <a:highlight>
                <a:srgbClr val="FFFF00"/>
              </a:highlight>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95426038"/>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30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voltage.wav"/>
                                        </p:tgtEl>
                                      </p:cMediaNode>
                                    </p:audio>
                                  </p:subTnLst>
                                </p:cTn>
                              </p:par>
                            </p:childTnLst>
                          </p:cTn>
                        </p:par>
                        <p:par>
                          <p:cTn id="13" fill="hold">
                            <p:stCondLst>
                              <p:cond delay="3500"/>
                            </p:stCondLst>
                            <p:childTnLst>
                              <p:par>
                                <p:cTn id="14" presetID="14"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3000"/>
                                        <p:tgtEl>
                                          <p:spTgt spid="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voltage.wav"/>
                                        </p:tgtEl>
                                      </p:cMediaNode>
                                    </p:audio>
                                  </p:subTnLst>
                                </p:cTn>
                              </p:par>
                            </p:childTnLst>
                          </p:cTn>
                        </p:par>
                        <p:par>
                          <p:cTn id="17" fill="hold">
                            <p:stCondLst>
                              <p:cond delay="6500"/>
                            </p:stCondLst>
                            <p:childTnLst>
                              <p:par>
                                <p:cTn id="18" presetID="14"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3000"/>
                                        <p:tgtEl>
                                          <p:spTgt spid="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voltage.wav"/>
                                        </p:tgtEl>
                                      </p:cMediaNode>
                                    </p:audio>
                                  </p:subTnLst>
                                </p:cTn>
                              </p:par>
                            </p:childTnLst>
                          </p:cTn>
                        </p:par>
                        <p:par>
                          <p:cTn id="21" fill="hold">
                            <p:stCondLst>
                              <p:cond delay="9500"/>
                            </p:stCondLst>
                            <p:childTnLst>
                              <p:par>
                                <p:cTn id="22" presetID="14" presetClass="entr" presetSubtype="1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3000"/>
                                        <p:tgtEl>
                                          <p:spTgt spid="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voltage.wav"/>
                                        </p:tgtEl>
                                      </p:cMediaNode>
                                    </p:audio>
                                  </p:subTnLst>
                                </p:cTn>
                              </p:par>
                            </p:childTnLst>
                          </p:cTn>
                        </p:par>
                        <p:par>
                          <p:cTn id="25" fill="hold">
                            <p:stCondLst>
                              <p:cond delay="12500"/>
                            </p:stCondLst>
                            <p:childTnLst>
                              <p:par>
                                <p:cTn id="26" presetID="14" presetClass="entr" presetSubtype="1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3000"/>
                                        <p:tgtEl>
                                          <p:spTgt spid="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voltage.wav"/>
                                        </p:tgtEl>
                                      </p:cMediaNode>
                                    </p:audio>
                                  </p:subTnLst>
                                </p:cTn>
                              </p:par>
                            </p:childTnLst>
                          </p:cTn>
                        </p:par>
                        <p:par>
                          <p:cTn id="29" fill="hold">
                            <p:stCondLst>
                              <p:cond delay="15500"/>
                            </p:stCondLst>
                            <p:childTnLst>
                              <p:par>
                                <p:cTn id="30" presetID="14" presetClass="entr" presetSubtype="1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3000"/>
                                        <p:tgtEl>
                                          <p:spTgt spid="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voltage.wav"/>
                                        </p:tgtEl>
                                      </p:cMediaNode>
                                    </p:audio>
                                  </p:subTnLst>
                                </p:cTn>
                              </p:par>
                            </p:childTnLst>
                          </p:cTn>
                        </p:par>
                        <p:par>
                          <p:cTn id="33" fill="hold">
                            <p:stCondLst>
                              <p:cond delay="18500"/>
                            </p:stCondLst>
                            <p:childTnLst>
                              <p:par>
                                <p:cTn id="34" presetID="14" presetClass="entr" presetSubtype="1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3000"/>
                                        <p:tgtEl>
                                          <p:spTgt spid="3">
                                            <p:txEl>
                                              <p:pRg st="6" end="6"/>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91068"/>
            <a:ext cx="9111018" cy="735345"/>
          </a:xfrm>
        </p:spPr>
        <p:txBody>
          <a:bodyPr>
            <a:noAutofit/>
          </a:bodyPr>
          <a:lstStyle/>
          <a:p>
            <a:r>
              <a:rPr lang="en-US" sz="3600" b="1" dirty="0" err="1">
                <a:latin typeface="Arial" panose="020B0604020202020204" pitchFamily="34" charset="0"/>
                <a:cs typeface="Arial" panose="020B0604020202020204" pitchFamily="34" charset="0"/>
              </a:rPr>
              <a:t>Õpipoisiõppe</a:t>
            </a:r>
            <a:r>
              <a:rPr lang="en-US" sz="3600" b="1" dirty="0">
                <a:latin typeface="Arial" panose="020B0604020202020204" pitchFamily="34" charset="0"/>
                <a:cs typeface="Arial" panose="020B0604020202020204" pitchFamily="34" charset="0"/>
              </a:rPr>
              <a:t> </a:t>
            </a:r>
            <a:r>
              <a:rPr lang="en-US" sz="3600" b="1" dirty="0" err="1">
                <a:latin typeface="Arial" panose="020B0604020202020204" pitchFamily="34" charset="0"/>
                <a:cs typeface="Arial" panose="020B0604020202020204" pitchFamily="34" charset="0"/>
              </a:rPr>
              <a:t>kasud</a:t>
            </a:r>
            <a:r>
              <a:rPr lang="en-US" sz="3600" b="1" dirty="0">
                <a:latin typeface="Arial" panose="020B0604020202020204" pitchFamily="34" charset="0"/>
                <a:cs typeface="Arial" panose="020B0604020202020204" pitchFamily="34" charset="0"/>
              </a:rPr>
              <a:t> </a:t>
            </a:r>
            <a:r>
              <a:rPr lang="en-US" sz="3600" b="1" dirty="0" err="1">
                <a:latin typeface="Arial" panose="020B0604020202020204" pitchFamily="34" charset="0"/>
                <a:cs typeface="Arial" panose="020B0604020202020204" pitchFamily="34" charset="0"/>
              </a:rPr>
              <a:t>ettevõtte</a:t>
            </a:r>
            <a:r>
              <a:rPr lang="en-US" sz="3600" b="1" dirty="0">
                <a:latin typeface="Arial" panose="020B0604020202020204" pitchFamily="34" charset="0"/>
                <a:cs typeface="Arial" panose="020B0604020202020204" pitchFamily="34" charset="0"/>
              </a:rPr>
              <a:t> </a:t>
            </a:r>
            <a:r>
              <a:rPr lang="en-US" sz="3600" b="1" dirty="0" err="1">
                <a:latin typeface="Arial" panose="020B0604020202020204" pitchFamily="34" charset="0"/>
                <a:cs typeface="Arial" panose="020B0604020202020204" pitchFamily="34" charset="0"/>
              </a:rPr>
              <a:t>jaoks</a:t>
            </a:r>
            <a:endParaRPr lang="lt-LT" sz="3600" b="1"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838200" y="926413"/>
            <a:ext cx="10515600" cy="5638160"/>
          </a:xfrm>
          <a:noFill/>
        </p:spPr>
        <p:txBody>
          <a:bodyPr>
            <a:noAutofit/>
          </a:bodyPr>
          <a:lstStyle/>
          <a:p>
            <a:r>
              <a:rPr lang="et-EE" dirty="0">
                <a:latin typeface="Arial" panose="020B0604020202020204" pitchFamily="34" charset="0"/>
                <a:cs typeface="Arial" panose="020B0604020202020204" pitchFamily="34" charset="0"/>
              </a:rPr>
              <a:t>Õpipoisiõpe on töötajate väljaõpetamiseks ja ettevõttes hoidmiseks kulutõhus lahendus.</a:t>
            </a:r>
          </a:p>
          <a:p>
            <a:r>
              <a:rPr lang="et-EE" dirty="0">
                <a:latin typeface="Arial" panose="020B0604020202020204" pitchFamily="34" charset="0"/>
                <a:cs typeface="Arial" panose="020B0604020202020204" pitchFamily="34" charset="0"/>
              </a:rPr>
              <a:t>Õpipoisiõpe annab ettevõttele pädevaid töötajaid.</a:t>
            </a:r>
          </a:p>
          <a:p>
            <a:r>
              <a:rPr lang="et-EE" dirty="0">
                <a:latin typeface="Arial" panose="020B0604020202020204" pitchFamily="34" charset="0"/>
                <a:cs typeface="Arial" panose="020B0604020202020204" pitchFamily="34" charset="0"/>
              </a:rPr>
              <a:t>Õpipoisiõpe on hea moodus leida väljapaistvaid, innukaid andeid ja värskeid ideid.</a:t>
            </a:r>
          </a:p>
          <a:p>
            <a:r>
              <a:rPr lang="et-EE" dirty="0">
                <a:latin typeface="Arial" panose="020B0604020202020204" pitchFamily="34" charset="0"/>
                <a:cs typeface="Arial" panose="020B0604020202020204" pitchFamily="34" charset="0"/>
              </a:rPr>
              <a:t>Õpipoisiõppe koolituskavad saab koostada just mingi kindla töö vajaduste järgi ja panna need paindlikult teenima just sinu ettevõtte huve.</a:t>
            </a:r>
          </a:p>
          <a:p>
            <a:r>
              <a:rPr lang="et-EE" dirty="0">
                <a:latin typeface="Arial" panose="020B0604020202020204" pitchFamily="34" charset="0"/>
                <a:cs typeface="Arial" panose="020B0604020202020204" pitchFamily="34" charset="0"/>
              </a:rPr>
              <a:t>Õpipoistes areneb välja lojaalsus neid palkavale ettevõttele ning neist saab kindel tööjõud. </a:t>
            </a:r>
          </a:p>
          <a:p>
            <a:r>
              <a:rPr lang="et-EE" dirty="0">
                <a:latin typeface="Arial" panose="020B0604020202020204" pitchFamily="34" charset="0"/>
                <a:cs typeface="Arial" panose="020B0604020202020204" pitchFamily="34" charset="0"/>
              </a:rPr>
              <a:t>Õpipoisiõpe võib töötajate rahulolu ja lojaalsust suurendades vähendada tööjõu voolavust.</a:t>
            </a:r>
          </a:p>
          <a:p>
            <a:r>
              <a:rPr lang="et-EE" dirty="0">
                <a:latin typeface="Arial" panose="020B0604020202020204" pitchFamily="34" charset="0"/>
                <a:cs typeface="Arial" panose="020B0604020202020204" pitchFamily="34" charset="0"/>
              </a:rPr>
              <a:t>Õpipoiss mõistab sinu pakutava unikaalse töökoha tingimusi.</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7767" y="-1"/>
            <a:ext cx="2273151" cy="802105"/>
          </a:xfrm>
          <a:prstGeom prst="rect">
            <a:avLst/>
          </a:prstGeom>
          <a:noFill/>
          <a:extLst/>
        </p:spPr>
      </p:pic>
    </p:spTree>
    <p:extLst>
      <p:ext uri="{BB962C8B-B14F-4D97-AF65-F5344CB8AC3E}">
        <p14:creationId xmlns:p14="http://schemas.microsoft.com/office/powerpoint/2010/main" val="1479683014"/>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30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arrow.wav"/>
                                        </p:tgtEl>
                                      </p:cMediaNode>
                                    </p:audio>
                                  </p:subTnLst>
                                </p:cTn>
                              </p:par>
                            </p:childTnLst>
                          </p:cTn>
                        </p:par>
                        <p:par>
                          <p:cTn id="13" fill="hold">
                            <p:stCondLst>
                              <p:cond delay="3500"/>
                            </p:stCondLst>
                            <p:childTnLst>
                              <p:par>
                                <p:cTn id="14" presetID="14"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3000"/>
                                        <p:tgtEl>
                                          <p:spTgt spid="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arrow.wav"/>
                                        </p:tgtEl>
                                      </p:cMediaNode>
                                    </p:audio>
                                  </p:subTnLst>
                                </p:cTn>
                              </p:par>
                            </p:childTnLst>
                          </p:cTn>
                        </p:par>
                        <p:par>
                          <p:cTn id="17" fill="hold">
                            <p:stCondLst>
                              <p:cond delay="6500"/>
                            </p:stCondLst>
                            <p:childTnLst>
                              <p:par>
                                <p:cTn id="18" presetID="14"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3000"/>
                                        <p:tgtEl>
                                          <p:spTgt spid="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arrow.wav"/>
                                        </p:tgtEl>
                                      </p:cMediaNode>
                                    </p:audio>
                                  </p:subTnLst>
                                </p:cTn>
                              </p:par>
                            </p:childTnLst>
                          </p:cTn>
                        </p:par>
                        <p:par>
                          <p:cTn id="21" fill="hold">
                            <p:stCondLst>
                              <p:cond delay="9500"/>
                            </p:stCondLst>
                            <p:childTnLst>
                              <p:par>
                                <p:cTn id="22" presetID="14" presetClass="entr" presetSubtype="1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3000"/>
                                        <p:tgtEl>
                                          <p:spTgt spid="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arrow.wav"/>
                                        </p:tgtEl>
                                      </p:cMediaNode>
                                    </p:audio>
                                  </p:subTnLst>
                                </p:cTn>
                              </p:par>
                            </p:childTnLst>
                          </p:cTn>
                        </p:par>
                        <p:par>
                          <p:cTn id="25" fill="hold">
                            <p:stCondLst>
                              <p:cond delay="12500"/>
                            </p:stCondLst>
                            <p:childTnLst>
                              <p:par>
                                <p:cTn id="26" presetID="14" presetClass="entr" presetSubtype="1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3000"/>
                                        <p:tgtEl>
                                          <p:spTgt spid="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arrow.wav"/>
                                        </p:tgtEl>
                                      </p:cMediaNode>
                                    </p:audio>
                                  </p:subTnLst>
                                </p:cTn>
                              </p:par>
                            </p:childTnLst>
                          </p:cTn>
                        </p:par>
                        <p:par>
                          <p:cTn id="29" fill="hold">
                            <p:stCondLst>
                              <p:cond delay="15500"/>
                            </p:stCondLst>
                            <p:childTnLst>
                              <p:par>
                                <p:cTn id="30" presetID="14" presetClass="entr" presetSubtype="1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3000"/>
                                        <p:tgtEl>
                                          <p:spTgt spid="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arrow.wav"/>
                                        </p:tgtEl>
                                      </p:cMediaNode>
                                    </p:audio>
                                  </p:subTnLst>
                                </p:cTn>
                              </p:par>
                            </p:childTnLst>
                          </p:cTn>
                        </p:par>
                        <p:par>
                          <p:cTn id="33" fill="hold">
                            <p:stCondLst>
                              <p:cond delay="18500"/>
                            </p:stCondLst>
                            <p:childTnLst>
                              <p:par>
                                <p:cTn id="34" presetID="14" presetClass="entr" presetSubtype="1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3000"/>
                                        <p:tgtEl>
                                          <p:spTgt spid="3">
                                            <p:txEl>
                                              <p:pRg st="6" end="6"/>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308" y="54591"/>
            <a:ext cx="9389660" cy="968991"/>
          </a:xfrm>
        </p:spPr>
        <p:txBody>
          <a:bodyPr>
            <a:noAutofit/>
          </a:bodyPr>
          <a:lstStyle/>
          <a:p>
            <a:r>
              <a:rPr lang="et-EE" sz="3600" b="1" dirty="0">
                <a:latin typeface="Arial" panose="020B0604020202020204" pitchFamily="34" charset="0"/>
                <a:cs typeface="Arial" panose="020B0604020202020204" pitchFamily="34" charset="0"/>
              </a:rPr>
              <a:t>Õpipoisiõppe kasud ettevõtte</a:t>
            </a:r>
            <a:r>
              <a:rPr lang="en-GB" sz="3600" b="1" dirty="0">
                <a:latin typeface="Arial" panose="020B0604020202020204" pitchFamily="34" charset="0"/>
                <a:cs typeface="Arial" panose="020B0604020202020204" pitchFamily="34" charset="0"/>
              </a:rPr>
              <a:t>pool</a:t>
            </a:r>
            <a:r>
              <a:rPr lang="et-EE" sz="3600" b="1" dirty="0" err="1">
                <a:latin typeface="Arial" panose="020B0604020202020204" pitchFamily="34" charset="0"/>
                <a:cs typeface="Arial" panose="020B0604020202020204" pitchFamily="34" charset="0"/>
              </a:rPr>
              <a:t>se</a:t>
            </a:r>
            <a:r>
              <a:rPr lang="et-EE" sz="3600" b="1" dirty="0">
                <a:latin typeface="Arial" panose="020B0604020202020204" pitchFamily="34" charset="0"/>
                <a:cs typeface="Arial" panose="020B0604020202020204" pitchFamily="34" charset="0"/>
              </a:rPr>
              <a:t> </a:t>
            </a:r>
            <a:r>
              <a:rPr lang="en-GB" sz="3600" b="1" dirty="0" err="1">
                <a:latin typeface="Arial" panose="020B0604020202020204" pitchFamily="34" charset="0"/>
                <a:cs typeface="Arial" panose="020B0604020202020204" pitchFamily="34" charset="0"/>
              </a:rPr>
              <a:t>juhenda</a:t>
            </a:r>
            <a:r>
              <a:rPr lang="et-EE" sz="3600" b="1" dirty="0">
                <a:latin typeface="Arial" panose="020B0604020202020204" pitchFamily="34" charset="0"/>
                <a:cs typeface="Arial" panose="020B0604020202020204" pitchFamily="34" charset="0"/>
              </a:rPr>
              <a:t>ja jaoks</a:t>
            </a:r>
          </a:p>
        </p:txBody>
      </p:sp>
      <p:sp>
        <p:nvSpPr>
          <p:cNvPr id="4" name="Turinio vietos rezervavimo ženklas 3"/>
          <p:cNvSpPr>
            <a:spLocks noGrp="1"/>
          </p:cNvSpPr>
          <p:nvPr>
            <p:ph idx="1"/>
          </p:nvPr>
        </p:nvSpPr>
        <p:spPr>
          <a:xfrm>
            <a:off x="715371" y="1201003"/>
            <a:ext cx="10515600" cy="5131558"/>
          </a:xfrm>
          <a:noFill/>
        </p:spPr>
        <p:txBody>
          <a:bodyPr>
            <a:normAutofit/>
          </a:bodyPr>
          <a:lstStyle/>
          <a:p>
            <a:r>
              <a:rPr lang="et-EE" dirty="0">
                <a:latin typeface="Arial" panose="020B0604020202020204" pitchFamily="34" charset="0"/>
                <a:cs typeface="Arial" panose="020B0604020202020204" pitchFamily="34" charset="0"/>
              </a:rPr>
              <a:t>Sa edendad oma karjääri asjatundjana.</a:t>
            </a:r>
          </a:p>
          <a:p>
            <a:r>
              <a:rPr lang="et-EE" dirty="0">
                <a:latin typeface="Arial" panose="020B0604020202020204" pitchFamily="34" charset="0"/>
                <a:cs typeface="Arial" panose="020B0604020202020204" pitchFamily="34" charset="0"/>
              </a:rPr>
              <a:t>Sa saad lisatasu (enamasti).</a:t>
            </a:r>
          </a:p>
          <a:p>
            <a:r>
              <a:rPr lang="et-EE" dirty="0">
                <a:latin typeface="Arial" panose="020B0604020202020204" pitchFamily="34" charset="0"/>
                <a:cs typeface="Arial" panose="020B0604020202020204" pitchFamily="34" charset="0"/>
              </a:rPr>
              <a:t>Sa suurendad oma töö</a:t>
            </a:r>
            <a:r>
              <a:rPr lang="en-GB" dirty="0">
                <a:latin typeface="Arial" panose="020B0604020202020204" pitchFamily="34" charset="0"/>
                <a:cs typeface="Arial" panose="020B0604020202020204" pitchFamily="34" charset="0"/>
              </a:rPr>
              <a:t> </a:t>
            </a:r>
            <a:r>
              <a:rPr lang="et-EE" dirty="0">
                <a:latin typeface="Arial" panose="020B0604020202020204" pitchFamily="34" charset="0"/>
                <a:cs typeface="Arial" panose="020B0604020202020204" pitchFamily="34" charset="0"/>
              </a:rPr>
              <a:t>leidmis</a:t>
            </a:r>
            <a:r>
              <a:rPr lang="en-GB" dirty="0">
                <a:latin typeface="Arial" panose="020B0604020202020204" pitchFamily="34" charset="0"/>
                <a:cs typeface="Arial" panose="020B0604020202020204" pitchFamily="34" charset="0"/>
              </a:rPr>
              <a:t>e </a:t>
            </a:r>
            <a:r>
              <a:rPr lang="et-EE" dirty="0">
                <a:latin typeface="Arial" panose="020B0604020202020204" pitchFamily="34" charset="0"/>
                <a:cs typeface="Arial" panose="020B0604020202020204" pitchFamily="34" charset="0"/>
              </a:rPr>
              <a:t>võimalusi.</a:t>
            </a:r>
          </a:p>
          <a:p>
            <a:r>
              <a:rPr lang="et-EE" dirty="0">
                <a:latin typeface="Arial" panose="020B0604020202020204" pitchFamily="34" charset="0"/>
                <a:cs typeface="Arial" panose="020B0604020202020204" pitchFamily="34" charset="0"/>
              </a:rPr>
              <a:t>Sa tunned ennast kasulikuna, andes oma parimaid oskusi teistele edasi.</a:t>
            </a:r>
          </a:p>
          <a:p>
            <a:r>
              <a:rPr lang="et-EE" dirty="0">
                <a:latin typeface="Arial" panose="020B0604020202020204" pitchFamily="34" charset="0"/>
                <a:cs typeface="Arial" panose="020B0604020202020204" pitchFamily="34" charset="0"/>
              </a:rPr>
              <a:t>Sinu ümber on noored, energilised inimesed.</a:t>
            </a:r>
          </a:p>
          <a:p>
            <a:r>
              <a:rPr lang="et-EE" dirty="0">
                <a:latin typeface="Arial" panose="020B0604020202020204" pitchFamily="34" charset="0"/>
                <a:cs typeface="Arial" panose="020B0604020202020204" pitchFamily="34" charset="0"/>
              </a:rPr>
              <a:t>Sa saad end teostada, luues oma organisatsioonis teadmusbaasi. Sa vahetad tehnoloogilist infot ja uuendad pidevalt oma teadmisi.</a:t>
            </a:r>
          </a:p>
          <a:p>
            <a:r>
              <a:rPr lang="et-EE" dirty="0">
                <a:latin typeface="Arial" panose="020B0604020202020204" pitchFamily="34" charset="0"/>
                <a:cs typeface="Arial" panose="020B0604020202020204" pitchFamily="34" charset="0"/>
              </a:rPr>
              <a:t>Sa osaled </a:t>
            </a:r>
            <a:r>
              <a:rPr lang="en-GB" dirty="0" err="1">
                <a:latin typeface="Arial" panose="020B0604020202020204" pitchFamily="34" charset="0"/>
                <a:cs typeface="Arial" panose="020B0604020202020204" pitchFamily="34" charset="0"/>
              </a:rPr>
              <a:t>juhend</a:t>
            </a:r>
            <a:r>
              <a:rPr lang="et-EE" dirty="0">
                <a:latin typeface="Arial" panose="020B0604020202020204" pitchFamily="34" charset="0"/>
                <a:cs typeface="Arial" panose="020B0604020202020204" pitchFamily="34" charset="0"/>
              </a:rPr>
              <a:t>ajakoolitustel, mis võimaldavad sul professionaali ja isiksusena areneda.</a:t>
            </a:r>
          </a:p>
        </p:txBody>
      </p:sp>
      <p:pic>
        <p:nvPicPr>
          <p:cNvPr id="5" name="Paveikslėlis 4"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3740" y="0"/>
            <a:ext cx="2588260" cy="762000"/>
          </a:xfrm>
          <a:prstGeom prst="rect">
            <a:avLst/>
          </a:prstGeom>
          <a:noFill/>
          <a:extLst/>
        </p:spPr>
      </p:pic>
    </p:spTree>
    <p:extLst>
      <p:ext uri="{BB962C8B-B14F-4D97-AF65-F5344CB8AC3E}">
        <p14:creationId xmlns:p14="http://schemas.microsoft.com/office/powerpoint/2010/main" val="3048677741"/>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3000"/>
                                        <p:tgtEl>
                                          <p:spTgt spid="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shreg.wav"/>
                                        </p:tgtEl>
                                      </p:cMediaNode>
                                    </p:audio>
                                  </p:subTnLst>
                                </p:cTn>
                              </p:par>
                            </p:childTnLst>
                          </p:cTn>
                        </p:par>
                        <p:par>
                          <p:cTn id="13" fill="hold">
                            <p:stCondLst>
                              <p:cond delay="3500"/>
                            </p:stCondLst>
                            <p:childTnLst>
                              <p:par>
                                <p:cTn id="14" presetID="14" presetClass="entr" presetSubtype="10"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6" dur="3000"/>
                                        <p:tgtEl>
                                          <p:spTgt spid="4">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shreg.wav"/>
                                        </p:tgtEl>
                                      </p:cMediaNode>
                                    </p:audio>
                                  </p:subTnLst>
                                </p:cTn>
                              </p:par>
                            </p:childTnLst>
                          </p:cTn>
                        </p:par>
                        <p:par>
                          <p:cTn id="17" fill="hold">
                            <p:stCondLst>
                              <p:cond delay="6500"/>
                            </p:stCondLst>
                            <p:childTnLst>
                              <p:par>
                                <p:cTn id="18" presetID="14" presetClass="entr" presetSubtype="1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randombar(horizontal)">
                                      <p:cBhvr>
                                        <p:cTn id="20" dur="3000"/>
                                        <p:tgtEl>
                                          <p:spTgt spid="4">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shreg.wav"/>
                                        </p:tgtEl>
                                      </p:cMediaNode>
                                    </p:audio>
                                  </p:subTnLst>
                                </p:cTn>
                              </p:par>
                            </p:childTnLst>
                          </p:cTn>
                        </p:par>
                        <p:par>
                          <p:cTn id="21" fill="hold">
                            <p:stCondLst>
                              <p:cond delay="9500"/>
                            </p:stCondLst>
                            <p:childTnLst>
                              <p:par>
                                <p:cTn id="22" presetID="14" presetClass="entr" presetSubtype="10" fill="hold" grpId="0"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4" dur="3000"/>
                                        <p:tgtEl>
                                          <p:spTgt spid="4">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cashreg.wav"/>
                                        </p:tgtEl>
                                      </p:cMediaNode>
                                    </p:audio>
                                  </p:subTnLst>
                                </p:cTn>
                              </p:par>
                            </p:childTnLst>
                          </p:cTn>
                        </p:par>
                        <p:par>
                          <p:cTn id="25" fill="hold">
                            <p:stCondLst>
                              <p:cond delay="12500"/>
                            </p:stCondLst>
                            <p:childTnLst>
                              <p:par>
                                <p:cTn id="26" presetID="14" presetClass="entr" presetSubtype="10" fill="hold" grpId="0" nodeType="after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8" dur="3000"/>
                                        <p:tgtEl>
                                          <p:spTgt spid="4">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shreg.wav"/>
                                        </p:tgtEl>
                                      </p:cMediaNode>
                                    </p:audio>
                                  </p:subTnLst>
                                </p:cTn>
                              </p:par>
                            </p:childTnLst>
                          </p:cTn>
                        </p:par>
                        <p:par>
                          <p:cTn id="29" fill="hold">
                            <p:stCondLst>
                              <p:cond delay="15500"/>
                            </p:stCondLst>
                            <p:childTnLst>
                              <p:par>
                                <p:cTn id="30" presetID="14" presetClass="entr" presetSubtype="10" fill="hold" grpId="0"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3000"/>
                                        <p:tgtEl>
                                          <p:spTgt spid="4">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shreg.wav"/>
                                        </p:tgtEl>
                                      </p:cMediaNode>
                                    </p:audio>
                                  </p:subTnLst>
                                </p:cTn>
                              </p:par>
                            </p:childTnLst>
                          </p:cTn>
                        </p:par>
                        <p:par>
                          <p:cTn id="33" fill="hold">
                            <p:stCondLst>
                              <p:cond delay="18500"/>
                            </p:stCondLst>
                            <p:childTnLst>
                              <p:par>
                                <p:cTn id="34" presetID="14" presetClass="entr" presetSubtype="10" fill="hold" grpId="0" nodeType="after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6" dur="3000"/>
                                        <p:tgtEl>
                                          <p:spTgt spid="4">
                                            <p:txEl>
                                              <p:pRg st="6" end="6"/>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012093"/>
          </a:xfrm>
        </p:spPr>
        <p:txBody>
          <a:bodyPr>
            <a:noAutofit/>
          </a:bodyPr>
          <a:lstStyle/>
          <a:p>
            <a:pPr algn="ctr"/>
            <a:r>
              <a:rPr lang="en-GB" sz="4000" b="1" dirty="0">
                <a:latin typeface="Arial" panose="020B0604020202020204" pitchFamily="34" charset="0"/>
                <a:cs typeface="Arial" panose="020B0604020202020204" pitchFamily="34" charset="0"/>
              </a:rPr>
              <a:t>ETTEVÕTTEPOOLSE JUHENDAJA ROLL</a:t>
            </a:r>
            <a:endParaRPr lang="lt-LT" sz="4000" b="1" dirty="0">
              <a:latin typeface="Arial" panose="020B0604020202020204" pitchFamily="34" charset="0"/>
              <a:cs typeface="Arial" panose="020B0604020202020204" pitchFamily="34" charset="0"/>
            </a:endParaRPr>
          </a:p>
        </p:txBody>
      </p:sp>
      <p:pic>
        <p:nvPicPr>
          <p:cNvPr id="3" name="Paveikslėlis 2"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0934" y="-19886"/>
            <a:ext cx="2241066" cy="770021"/>
          </a:xfrm>
          <a:prstGeom prst="rect">
            <a:avLst/>
          </a:prstGeom>
          <a:noFill/>
          <a:extLst/>
        </p:spPr>
      </p:pic>
    </p:spTree>
    <p:extLst>
      <p:ext uri="{BB962C8B-B14F-4D97-AF65-F5344CB8AC3E}">
        <p14:creationId xmlns:p14="http://schemas.microsoft.com/office/powerpoint/2010/main" val="22036903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201351"/>
            <a:ext cx="8865358" cy="890470"/>
          </a:xfrm>
        </p:spPr>
        <p:txBody>
          <a:bodyPr>
            <a:noAutofit/>
          </a:bodyPr>
          <a:lstStyle/>
          <a:p>
            <a:r>
              <a:rPr lang="en-GB" sz="3600" b="1" dirty="0" err="1">
                <a:latin typeface="Arial" panose="020B0604020202020204" pitchFamily="34" charset="0"/>
                <a:cs typeface="Arial" panose="020B0604020202020204" pitchFamily="34" charset="0"/>
              </a:rPr>
              <a:t>Mida</a:t>
            </a:r>
            <a:r>
              <a:rPr lang="en-GB" sz="3600" b="1" dirty="0">
                <a:latin typeface="Arial" panose="020B0604020202020204" pitchFamily="34" charset="0"/>
                <a:cs typeface="Arial" panose="020B0604020202020204" pitchFamily="34" charset="0"/>
              </a:rPr>
              <a:t> </a:t>
            </a:r>
            <a:r>
              <a:rPr lang="en-GB" sz="3600" b="1" dirty="0" err="1">
                <a:latin typeface="Arial" panose="020B0604020202020204" pitchFamily="34" charset="0"/>
                <a:cs typeface="Arial" panose="020B0604020202020204" pitchFamily="34" charset="0"/>
              </a:rPr>
              <a:t>tähendab</a:t>
            </a:r>
            <a:r>
              <a:rPr lang="en-GB" sz="3600" b="1" dirty="0">
                <a:latin typeface="Arial" panose="020B0604020202020204" pitchFamily="34" charset="0"/>
                <a:cs typeface="Arial" panose="020B0604020202020204" pitchFamily="34" charset="0"/>
              </a:rPr>
              <a:t> olla </a:t>
            </a:r>
            <a:r>
              <a:rPr lang="en-GB" sz="3600" b="1" dirty="0" err="1">
                <a:latin typeface="Arial" panose="020B0604020202020204" pitchFamily="34" charset="0"/>
                <a:cs typeface="Arial" panose="020B0604020202020204" pitchFamily="34" charset="0"/>
              </a:rPr>
              <a:t>ettevõttepoolne</a:t>
            </a:r>
            <a:r>
              <a:rPr lang="en-GB" sz="3600" b="1" dirty="0">
                <a:latin typeface="Arial" panose="020B0604020202020204" pitchFamily="34" charset="0"/>
                <a:cs typeface="Arial" panose="020B0604020202020204" pitchFamily="34" charset="0"/>
              </a:rPr>
              <a:t> </a:t>
            </a:r>
            <a:r>
              <a:rPr lang="en-GB" sz="3600" b="1" dirty="0" err="1">
                <a:latin typeface="Arial" panose="020B0604020202020204" pitchFamily="34" charset="0"/>
                <a:cs typeface="Arial" panose="020B0604020202020204" pitchFamily="34" charset="0"/>
              </a:rPr>
              <a:t>juhendaja</a:t>
            </a:r>
            <a:r>
              <a:rPr lang="lt-LT" sz="3600" b="1" dirty="0">
                <a:latin typeface="Arial" panose="020B0604020202020204" pitchFamily="34" charset="0"/>
                <a:cs typeface="Arial" panose="020B0604020202020204" pitchFamily="34" charset="0"/>
              </a:rPr>
              <a:t>?</a:t>
            </a:r>
          </a:p>
        </p:txBody>
      </p:sp>
      <p:sp>
        <p:nvSpPr>
          <p:cNvPr id="3" name="Turinio vietos rezervavimo ženklas 2"/>
          <p:cNvSpPr>
            <a:spLocks noGrp="1"/>
          </p:cNvSpPr>
          <p:nvPr>
            <p:ph idx="1"/>
          </p:nvPr>
        </p:nvSpPr>
        <p:spPr>
          <a:xfrm>
            <a:off x="838200" y="1528550"/>
            <a:ext cx="10515600" cy="4894073"/>
          </a:xfrm>
          <a:noFill/>
        </p:spPr>
        <p:txBody>
          <a:bodyPr>
            <a:normAutofit/>
          </a:bodyPr>
          <a:lstStyle/>
          <a:p>
            <a:pPr marL="0" indent="0">
              <a:buNone/>
            </a:pPr>
            <a:r>
              <a:rPr lang="et-EE" dirty="0">
                <a:latin typeface="Arial" panose="020B0604020202020204" pitchFamily="34" charset="0"/>
                <a:cs typeface="Arial" panose="020B0604020202020204" pitchFamily="34" charset="0"/>
              </a:rPr>
              <a:t>Ettevõttepoolse juhendaja rollis pakud sa juhendamist ja väljaõpet töökohal, kontrollid ja juhendad teisi. </a:t>
            </a: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Juhendamine hõlmab selliseid koolitustegevusi nagu tööülesannete sooritamise õpetamine ja ettenäitamine. </a:t>
            </a: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Ent see on tegelikult ka laiem termin, mille alla kuulub oma meeskonna motiveerimine, ettevõtte ja tööstuse kohta laialdase teabe jagamine ning tagasiside pakkumine ja saavutuste tunnustamine.</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3740" y="0"/>
            <a:ext cx="2588260" cy="762000"/>
          </a:xfrm>
          <a:prstGeom prst="rect">
            <a:avLst/>
          </a:prstGeom>
          <a:noFill/>
          <a:extLst/>
        </p:spPr>
      </p:pic>
    </p:spTree>
    <p:extLst>
      <p:ext uri="{BB962C8B-B14F-4D97-AF65-F5344CB8AC3E}">
        <p14:creationId xmlns:p14="http://schemas.microsoft.com/office/powerpoint/2010/main" val="1714903809"/>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mph" presetSubtype="0" fill="hold" grpId="0" nodeType="afterEffect">
                                  <p:stCondLst>
                                    <p:cond delay="100"/>
                                  </p:stCondLst>
                                  <p:childTnLst>
                                    <p:anim calcmode="discrete" valueType="str">
                                      <p:cBhvr override="childStyle">
                                        <p:cTn id="12" dur="5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mph" presetSubtype="0" fill="hold" grpId="0" nodeType="clickEffect">
                                  <p:stCondLst>
                                    <p:cond delay="0"/>
                                  </p:stCondLst>
                                  <p:childTnLst>
                                    <p:anim calcmode="discrete" valueType="str">
                                      <p:cBhvr override="childStyle">
                                        <p:cTn id="16" dur="5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7" fill="hold">
                      <p:stCondLst>
                        <p:cond delay="indefinite"/>
                      </p:stCondLst>
                      <p:childTnLst>
                        <p:par>
                          <p:cTn id="18" fill="hold">
                            <p:stCondLst>
                              <p:cond delay="0"/>
                            </p:stCondLst>
                            <p:childTnLst>
                              <p:par>
                                <p:cTn id="19" presetID="10" presetClass="emph" presetSubtype="0" fill="hold" grpId="0" nodeType="clickEffect">
                                  <p:stCondLst>
                                    <p:cond delay="0"/>
                                  </p:stCondLst>
                                  <p:childTnLst>
                                    <p:anim calcmode="discrete" valueType="str">
                                      <p:cBhvr override="childStyle">
                                        <p:cTn id="20" dur="5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1419367"/>
            <a:ext cx="10515600" cy="5186150"/>
          </a:xfrm>
          <a:noFill/>
        </p:spPr>
        <p:txBody>
          <a:bodyPr>
            <a:normAutofit/>
          </a:bodyPr>
          <a:lstStyle/>
          <a:p>
            <a:pPr marL="0" indent="0" algn="ctr">
              <a:buNone/>
            </a:pPr>
            <a:endParaRPr lang="en-GB"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Õpipoisid peavad ise olema õpihimulised. Ettevõttepoolne juhendaja õpetab oma isikliku eeskujuga ja jälgib õpipoiste edenemist.</a:t>
            </a:r>
          </a:p>
          <a:p>
            <a:pPr marL="0" indent="0">
              <a:buNone/>
            </a:pPr>
            <a:r>
              <a:rPr lang="et-EE" dirty="0">
                <a:latin typeface="Arial" panose="020B0604020202020204" pitchFamily="34" charset="0"/>
                <a:cs typeface="Arial" panose="020B0604020202020204" pitchFamily="34" charset="0"/>
              </a:rPr>
              <a:t> </a:t>
            </a:r>
          </a:p>
          <a:p>
            <a:pPr marL="0" indent="0">
              <a:buNone/>
            </a:pPr>
            <a:r>
              <a:rPr lang="et-EE" dirty="0">
                <a:latin typeface="Arial" panose="020B0604020202020204" pitchFamily="34" charset="0"/>
                <a:cs typeface="Arial" panose="020B0604020202020204" pitchFamily="34" charset="0"/>
              </a:rPr>
              <a:t>Ettevõttepoolne juhendaja vastutab õppeprotsessi olulise osa eest, seetõttu soovitavad haridusasutused tal teha läbi ettevõttepoolse juhendaja koolituse (mõnedes riikides on ettevõttepoolse juhendaja koolitus isegi kohustuslik).</a:t>
            </a:r>
          </a:p>
        </p:txBody>
      </p:sp>
      <p:sp>
        <p:nvSpPr>
          <p:cNvPr id="4" name="Pavadinimas 1"/>
          <p:cNvSpPr txBox="1">
            <a:spLocks/>
          </p:cNvSpPr>
          <p:nvPr/>
        </p:nvSpPr>
        <p:spPr>
          <a:xfrm>
            <a:off x="838200" y="201351"/>
            <a:ext cx="8483221" cy="9860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sz="3600" b="1" dirty="0">
                <a:latin typeface="Arial" panose="020B0604020202020204" pitchFamily="34" charset="0"/>
                <a:cs typeface="Arial" panose="020B0604020202020204" pitchFamily="34" charset="0"/>
              </a:rPr>
              <a:t>Mida tähendab olla ettevõttepoolne juhendaja?</a:t>
            </a:r>
          </a:p>
        </p:txBody>
      </p:sp>
      <p:pic>
        <p:nvPicPr>
          <p:cNvPr id="5" name="Paveikslėlis 4"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3740" y="0"/>
            <a:ext cx="2588260" cy="762000"/>
          </a:xfrm>
          <a:prstGeom prst="rect">
            <a:avLst/>
          </a:prstGeom>
          <a:noFill/>
          <a:extLst/>
        </p:spPr>
      </p:pic>
    </p:spTree>
    <p:extLst>
      <p:ext uri="{BB962C8B-B14F-4D97-AF65-F5344CB8AC3E}">
        <p14:creationId xmlns:p14="http://schemas.microsoft.com/office/powerpoint/2010/main" val="2365576636"/>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0"/>
                                        <p:tgtEl>
                                          <p:spTgt spid="3">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suction.wav"/>
                                        </p:tgtEl>
                                      </p:cMediaNode>
                                    </p:audio>
                                  </p:subTnLst>
                                </p:cTn>
                              </p:par>
                            </p:childTnLst>
                          </p:cTn>
                        </p:par>
                        <p:par>
                          <p:cTn id="16" fill="hold">
                            <p:stCondLst>
                              <p:cond delay="6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0"/>
                                        <p:tgtEl>
                                          <p:spTgt spid="3">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suction.wav"/>
                                        </p:tgtEl>
                                      </p:cMediaNode>
                                    </p:audio>
                                  </p:subTnLst>
                                </p:cTn>
                              </p:par>
                            </p:childTnLst>
                          </p:cTn>
                        </p:par>
                        <p:par>
                          <p:cTn id="22" fill="hold">
                            <p:stCondLst>
                              <p:cond delay="11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0"/>
                                        <p:tgtEl>
                                          <p:spTgt spid="3">
                                            <p:txEl>
                                              <p:pRg st="3" end="3"/>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47909" y="770020"/>
            <a:ext cx="10288890" cy="6087980"/>
          </a:xfrm>
        </p:spPr>
        <p:txBody>
          <a:bodyPr>
            <a:noAutofit/>
          </a:bodyPr>
          <a:lstStyle/>
          <a:p>
            <a:pPr marL="0" indent="0">
              <a:spcBef>
                <a:spcPts val="0"/>
              </a:spcBef>
              <a:spcAft>
                <a:spcPts val="0"/>
              </a:spcAft>
              <a:buNone/>
            </a:pPr>
            <a:r>
              <a:rPr lang="et-EE" sz="2000" dirty="0">
                <a:solidFill>
                  <a:schemeClr val="tx1"/>
                </a:solidFill>
                <a:latin typeface="Arial" panose="020B0604020202020204" pitchFamily="34" charset="0"/>
                <a:cs typeface="Arial" panose="020B0604020202020204" pitchFamily="34" charset="0"/>
              </a:rPr>
              <a:t>Ettevõttepoolse juhendajana pead sa endale teadvustama neid asju:</a:t>
            </a:r>
          </a:p>
          <a:p>
            <a:pPr marL="0" indent="0">
              <a:spcBef>
                <a:spcPts val="0"/>
              </a:spcBef>
              <a:spcAft>
                <a:spcPts val="0"/>
              </a:spcAft>
              <a:buNone/>
            </a:pPr>
            <a:endParaRPr lang="et-EE" sz="2000" dirty="0">
              <a:solidFill>
                <a:schemeClr val="tx1"/>
              </a:solidFill>
              <a:latin typeface="Arial" panose="020B0604020202020204" pitchFamily="34" charset="0"/>
              <a:cs typeface="Arial" panose="020B0604020202020204" pitchFamily="34" charset="0"/>
            </a:endParaRP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valdan õpipoisiõppe protsessi.</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mõistan, et vastutan koolituse kvaliteedi eest töökohal. </a:t>
            </a:r>
          </a:p>
          <a:p>
            <a:pPr marL="514350" indent="-514350">
              <a:spcBef>
                <a:spcPts val="0"/>
              </a:spcBef>
              <a:spcAft>
                <a:spcPts val="0"/>
              </a:spcAft>
              <a:buFont typeface="Arial" panose="020B0604020202020204" pitchFamily="34" charset="0"/>
              <a:buAutoNum type="arabicPeriod"/>
            </a:pPr>
            <a:r>
              <a:rPr lang="et-EE" sz="2000" dirty="0">
                <a:solidFill>
                  <a:schemeClr val="tx1"/>
                </a:solidFill>
                <a:latin typeface="Arial" panose="020B0604020202020204" pitchFamily="34" charset="0"/>
                <a:cs typeface="Arial" panose="020B0604020202020204" pitchFamily="34" charset="0"/>
              </a:rPr>
              <a:t>Ma suudan määratleda, milliseid tööülesannete liike minu ettevõttel mitmesugustele õpipoistele pakkuda on.</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tean, millal ja miks on vaja suhelda kutseõppeasutuse õpetajaga.</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mõistan, mida tähendab õppekava koostamine koos kutseõppeasutuse õpetajaga.</a:t>
            </a:r>
          </a:p>
          <a:p>
            <a:pPr marL="514350" indent="-514350">
              <a:spcBef>
                <a:spcPts val="0"/>
              </a:spcBef>
              <a:spcAft>
                <a:spcPts val="0"/>
              </a:spcAft>
              <a:buFont typeface="Arial" panose="020B0604020202020204" pitchFamily="34" charset="0"/>
              <a:buAutoNum type="arabicPeriod"/>
            </a:pPr>
            <a:r>
              <a:rPr lang="et-EE" sz="2000" dirty="0">
                <a:solidFill>
                  <a:schemeClr val="tx1"/>
                </a:solidFill>
                <a:latin typeface="Arial" panose="020B0604020202020204" pitchFamily="34" charset="0"/>
                <a:cs typeface="Arial" panose="020B0604020202020204" pitchFamily="34" charset="0"/>
              </a:rPr>
              <a:t>Ma suudan kindlustada, et õppekavas on arvestatud selliste tööülesandeid ja töökohta puudutavate juhistega nagu tervishoiu- ja tööohutusnõuded või sektoris tunnustatud standardid. </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tean, kuidas kavandada oma tööülesannete  sooritamise ettenäitamisi ja harjutusi.</a:t>
            </a:r>
          </a:p>
          <a:p>
            <a:pPr marL="514350" indent="-514350">
              <a:spcBef>
                <a:spcPts val="0"/>
              </a:spcBef>
              <a:spcAft>
                <a:spcPts val="0"/>
              </a:spcAft>
              <a:buFont typeface="Arial" panose="020B0604020202020204" pitchFamily="34" charset="0"/>
              <a:buAutoNum type="arabicPeriod"/>
            </a:pPr>
            <a:r>
              <a:rPr lang="et-EE" sz="2000" dirty="0">
                <a:solidFill>
                  <a:schemeClr val="tx1"/>
                </a:solidFill>
                <a:latin typeface="Arial" panose="020B0604020202020204" pitchFamily="34" charset="0"/>
                <a:cs typeface="Arial" panose="020B0604020202020204" pitchFamily="34" charset="0"/>
              </a:rPr>
              <a:t>Ma tean, kuidas tutvustada õpipoisile tema töökohta.</a:t>
            </a:r>
          </a:p>
          <a:p>
            <a:pPr marL="514350" indent="-514350">
              <a:spcBef>
                <a:spcPts val="0"/>
              </a:spcBef>
              <a:spcAft>
                <a:spcPts val="0"/>
              </a:spcAft>
              <a:buFont typeface="Arial" panose="020B0604020202020204" pitchFamily="34" charset="0"/>
              <a:buAutoNum type="arabicPeriod"/>
            </a:pPr>
            <a:r>
              <a:rPr lang="et-EE" sz="2000" dirty="0">
                <a:solidFill>
                  <a:schemeClr val="tx1"/>
                </a:solidFill>
                <a:latin typeface="Arial" panose="020B0604020202020204" pitchFamily="34" charset="0"/>
                <a:cs typeface="Arial" panose="020B0604020202020204" pitchFamily="34" charset="0"/>
              </a:rPr>
              <a:t>Ma tean, kuidas õpipoisiga suhelda, teda juhendada ja talle tagasisidet anda. </a:t>
            </a:r>
          </a:p>
          <a:p>
            <a:pPr marL="514350" indent="-514350">
              <a:spcBef>
                <a:spcPts val="0"/>
              </a:spcBef>
              <a:spcAft>
                <a:spcPts val="0"/>
              </a:spcAft>
              <a:buFont typeface="Arial" panose="020B0604020202020204" pitchFamily="34" charset="0"/>
              <a:buAutoNum type="arabicPeriod"/>
            </a:pPr>
            <a:r>
              <a:rPr lang="et-EE" sz="2000" dirty="0">
                <a:solidFill>
                  <a:schemeClr val="tx1"/>
                </a:solidFill>
                <a:latin typeface="Arial" panose="020B0604020202020204" pitchFamily="34" charset="0"/>
                <a:cs typeface="Arial" panose="020B0604020202020204" pitchFamily="34" charset="0"/>
              </a:rPr>
              <a:t>Ma tean, kuidas õpipoisi õppeprotsessi hinnata.</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suudan arvestada koolitusdokumentidega.</a:t>
            </a:r>
          </a:p>
          <a:p>
            <a:pPr marL="514350" indent="-514350">
              <a:spcBef>
                <a:spcPts val="0"/>
              </a:spcBef>
              <a:spcAft>
                <a:spcPts val="0"/>
              </a:spcAft>
              <a:buAutoNum type="arabicPeriod"/>
            </a:pPr>
            <a:r>
              <a:rPr lang="et-EE" sz="2000" dirty="0">
                <a:solidFill>
                  <a:schemeClr val="tx1"/>
                </a:solidFill>
                <a:latin typeface="Arial" panose="020B0604020202020204" pitchFamily="34" charset="0"/>
                <a:cs typeface="Arial" panose="020B0604020202020204" pitchFamily="34" charset="0"/>
              </a:rPr>
              <a:t>Ma suudan jagada koolitusprotsessi infot juhtkonna, kolleegide, personalijuhtide ja kutseõppeasutusega.</a:t>
            </a:r>
          </a:p>
        </p:txBody>
      </p:sp>
      <p:sp>
        <p:nvSpPr>
          <p:cNvPr id="2" name="TextBox 1"/>
          <p:cNvSpPr txBox="1"/>
          <p:nvPr/>
        </p:nvSpPr>
        <p:spPr>
          <a:xfrm>
            <a:off x="439362" y="0"/>
            <a:ext cx="11054686" cy="646331"/>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Ettevõtte</a:t>
            </a:r>
            <a:r>
              <a:rPr lang="en-GB" sz="3600" b="1" dirty="0">
                <a:latin typeface="Arial" panose="020B0604020202020204" pitchFamily="34" charset="0"/>
                <a:cs typeface="Arial" panose="020B0604020202020204" pitchFamily="34" charset="0"/>
              </a:rPr>
              <a:t>pool</a:t>
            </a:r>
            <a:r>
              <a:rPr lang="et-EE" sz="3600" b="1" dirty="0" err="1">
                <a:latin typeface="Arial" panose="020B0604020202020204" pitchFamily="34" charset="0"/>
                <a:cs typeface="Arial" panose="020B0604020202020204" pitchFamily="34" charset="0"/>
              </a:rPr>
              <a:t>se</a:t>
            </a:r>
            <a:r>
              <a:rPr lang="et-EE" sz="3600" b="1" dirty="0">
                <a:latin typeface="Arial" panose="020B0604020202020204" pitchFamily="34" charset="0"/>
                <a:cs typeface="Arial" panose="020B0604020202020204" pitchFamily="34" charset="0"/>
              </a:rPr>
              <a:t> </a:t>
            </a:r>
            <a:r>
              <a:rPr lang="en-GB" sz="3600" b="1" dirty="0" err="1">
                <a:latin typeface="Arial" panose="020B0604020202020204" pitchFamily="34" charset="0"/>
                <a:cs typeface="Arial" panose="020B0604020202020204" pitchFamily="34" charset="0"/>
              </a:rPr>
              <a:t>juhend</a:t>
            </a:r>
            <a:r>
              <a:rPr lang="et-EE" sz="3600" b="1" dirty="0">
                <a:latin typeface="Arial" panose="020B0604020202020204" pitchFamily="34" charset="0"/>
                <a:cs typeface="Arial" panose="020B0604020202020204" pitchFamily="34" charset="0"/>
              </a:rPr>
              <a:t>aja teadmised ja oskused </a:t>
            </a:r>
          </a:p>
        </p:txBody>
      </p:sp>
    </p:spTree>
    <p:extLst>
      <p:ext uri="{BB962C8B-B14F-4D97-AF65-F5344CB8AC3E}">
        <p14:creationId xmlns:p14="http://schemas.microsoft.com/office/powerpoint/2010/main" val="2844511083"/>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4" presetClass="emph" presetSubtype="0" fill="hold" grpId="0" nodeType="afterEffect">
                                  <p:stCondLst>
                                    <p:cond delay="0"/>
                                  </p:stCondLst>
                                  <p:iterate type="lt">
                                    <p:tmPct val="10000"/>
                                  </p:iterate>
                                  <p:childTnLst>
                                    <p:animMotion origin="layout" path="M 3.75E-6 1.11111E-6 L 3.75E-6 -0.07222 " pathEditMode="relative" rAng="0" ptsTypes="AA">
                                      <p:cBhvr>
                                        <p:cTn id="12" dur="50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13" dur="250" fill="hold">
                                          <p:stCondLst>
                                            <p:cond delay="0"/>
                                          </p:stCondLst>
                                        </p:cTn>
                                        <p:tgtEl>
                                          <p:spTgt spid="3">
                                            <p:txEl>
                                              <p:pRg st="0" end="0"/>
                                            </p:txEl>
                                          </p:spTgt>
                                        </p:tgtEl>
                                        <p:attrNameLst>
                                          <p:attrName>r</p:attrName>
                                        </p:attrNameLst>
                                      </p:cBhvr>
                                    </p:animRot>
                                    <p:animRot by="-1500000">
                                      <p:cBhvr>
                                        <p:cTn id="14" dur="250" fill="hold">
                                          <p:stCondLst>
                                            <p:cond delay="250"/>
                                          </p:stCondLst>
                                        </p:cTn>
                                        <p:tgtEl>
                                          <p:spTgt spid="3">
                                            <p:txEl>
                                              <p:pRg st="0" end="0"/>
                                            </p:txEl>
                                          </p:spTgt>
                                        </p:tgtEl>
                                        <p:attrNameLst>
                                          <p:attrName>r</p:attrName>
                                        </p:attrNameLst>
                                      </p:cBhvr>
                                    </p:animRot>
                                    <p:animRot by="-1500000">
                                      <p:cBhvr>
                                        <p:cTn id="15" dur="250" fill="hold">
                                          <p:stCondLst>
                                            <p:cond delay="500"/>
                                          </p:stCondLst>
                                        </p:cTn>
                                        <p:tgtEl>
                                          <p:spTgt spid="3">
                                            <p:txEl>
                                              <p:pRg st="0" end="0"/>
                                            </p:txEl>
                                          </p:spTgt>
                                        </p:tgtEl>
                                        <p:attrNameLst>
                                          <p:attrName>r</p:attrName>
                                        </p:attrNameLst>
                                      </p:cBhvr>
                                    </p:animRot>
                                    <p:animRot by="1500000">
                                      <p:cBhvr>
                                        <p:cTn id="16" dur="250" fill="hold">
                                          <p:stCondLst>
                                            <p:cond delay="750"/>
                                          </p:stCondLst>
                                        </p:cTn>
                                        <p:tgtEl>
                                          <p:spTgt spid="3">
                                            <p:txEl>
                                              <p:pRg st="0" end="0"/>
                                            </p:txEl>
                                          </p:spTgt>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childTnLst>
                          </p:cTn>
                        </p:par>
                        <p:par>
                          <p:cTn id="17" fill="hold">
                            <p:stCondLst>
                              <p:cond delay="7700"/>
                            </p:stCondLst>
                            <p:childTnLst>
                              <p:par>
                                <p:cTn id="18" presetID="34" presetClass="emph" presetSubtype="0" fill="hold" grpId="0" nodeType="afterEffect">
                                  <p:stCondLst>
                                    <p:cond delay="0"/>
                                  </p:stCondLst>
                                  <p:iterate type="lt">
                                    <p:tmPct val="10000"/>
                                  </p:iterate>
                                  <p:childTnLst>
                                    <p:animMotion origin="layout" path="M -2.08333E-7 2.77556E-17 L -2.08333E-7 -0.07222 " pathEditMode="relative" rAng="0" ptsTypes="AA">
                                      <p:cBhvr>
                                        <p:cTn id="19" dur="500" accel="50000" decel="50000" autoRev="1" fill="hold">
                                          <p:stCondLst>
                                            <p:cond delay="0"/>
                                          </p:stCondLst>
                                        </p:cTn>
                                        <p:tgtEl>
                                          <p:spTgt spid="3">
                                            <p:txEl>
                                              <p:pRg st="2" end="2"/>
                                            </p:txEl>
                                          </p:spTgt>
                                        </p:tgtEl>
                                        <p:attrNameLst>
                                          <p:attrName>ppt_x</p:attrName>
                                          <p:attrName>ppt_y</p:attrName>
                                        </p:attrNameLst>
                                      </p:cBhvr>
                                      <p:rCtr x="0" y="-3611"/>
                                    </p:animMotion>
                                    <p:animRot by="1500000">
                                      <p:cBhvr>
                                        <p:cTn id="20" dur="250" fill="hold">
                                          <p:stCondLst>
                                            <p:cond delay="0"/>
                                          </p:stCondLst>
                                        </p:cTn>
                                        <p:tgtEl>
                                          <p:spTgt spid="3">
                                            <p:txEl>
                                              <p:pRg st="2" end="2"/>
                                            </p:txEl>
                                          </p:spTgt>
                                        </p:tgtEl>
                                        <p:attrNameLst>
                                          <p:attrName>r</p:attrName>
                                        </p:attrNameLst>
                                      </p:cBhvr>
                                    </p:animRot>
                                    <p:animRot by="-1500000">
                                      <p:cBhvr>
                                        <p:cTn id="21" dur="250" fill="hold">
                                          <p:stCondLst>
                                            <p:cond delay="250"/>
                                          </p:stCondLst>
                                        </p:cTn>
                                        <p:tgtEl>
                                          <p:spTgt spid="3">
                                            <p:txEl>
                                              <p:pRg st="2" end="2"/>
                                            </p:txEl>
                                          </p:spTgt>
                                        </p:tgtEl>
                                        <p:attrNameLst>
                                          <p:attrName>r</p:attrName>
                                        </p:attrNameLst>
                                      </p:cBhvr>
                                    </p:animRot>
                                    <p:animRot by="-1500000">
                                      <p:cBhvr>
                                        <p:cTn id="22" dur="250" fill="hold">
                                          <p:stCondLst>
                                            <p:cond delay="500"/>
                                          </p:stCondLst>
                                        </p:cTn>
                                        <p:tgtEl>
                                          <p:spTgt spid="3">
                                            <p:txEl>
                                              <p:pRg st="2" end="2"/>
                                            </p:txEl>
                                          </p:spTgt>
                                        </p:tgtEl>
                                        <p:attrNameLst>
                                          <p:attrName>r</p:attrName>
                                        </p:attrNameLst>
                                      </p:cBhvr>
                                    </p:animRot>
                                    <p:animRot by="1500000">
                                      <p:cBhvr>
                                        <p:cTn id="23" dur="250" fill="hold">
                                          <p:stCondLst>
                                            <p:cond delay="750"/>
                                          </p:stCondLst>
                                        </p:cTn>
                                        <p:tgtEl>
                                          <p:spTgt spid="3">
                                            <p:txEl>
                                              <p:pRg st="2" end="2"/>
                                            </p:txEl>
                                          </p:spTgt>
                                        </p:tgtEl>
                                        <p:attrNameLst>
                                          <p:attrName>r</p:attrName>
                                        </p:attrNameLst>
                                      </p:cBhvr>
                                    </p:animRot>
                                  </p:childTnLst>
                                  <p:subTnLst>
                                    <p:audio>
                                      <p:cMediaNode>
                                        <p:cTn display="0" masterRel="sameClick">
                                          <p:stCondLst>
                                            <p:cond evt="begin" delay="0">
                                              <p:tn val="18"/>
                                            </p:cond>
                                          </p:stCondLst>
                                          <p:endCondLst>
                                            <p:cond evt="onStopAudio" delay="0">
                                              <p:tgtEl>
                                                <p:sldTgt/>
                                              </p:tgtEl>
                                            </p:cond>
                                          </p:endCondLst>
                                        </p:cTn>
                                        <p:tgtEl>
                                          <p:sndTgt r:embed="rId2" name="arrow.wav"/>
                                        </p:tgtEl>
                                      </p:cMediaNode>
                                    </p:audio>
                                  </p:subTnLst>
                                </p:cTn>
                              </p:par>
                            </p:childTnLst>
                          </p:cTn>
                        </p:par>
                        <p:par>
                          <p:cTn id="24" fill="hold">
                            <p:stCondLst>
                              <p:cond delay="11600"/>
                            </p:stCondLst>
                            <p:childTnLst>
                              <p:par>
                                <p:cTn id="25" presetID="34" presetClass="emph" presetSubtype="0" fill="hold" grpId="0" nodeType="afterEffect">
                                  <p:stCondLst>
                                    <p:cond delay="0"/>
                                  </p:stCondLst>
                                  <p:iterate type="lt">
                                    <p:tmPct val="10000"/>
                                  </p:iterate>
                                  <p:childTnLst>
                                    <p:animMotion origin="layout" path="M -3.125E-6 3.7037E-6 L -3.125E-6 -0.07223 " pathEditMode="relative" rAng="0" ptsTypes="AA">
                                      <p:cBhvr>
                                        <p:cTn id="26" dur="500" accel="50000" decel="50000" autoRev="1" fill="hold">
                                          <p:stCondLst>
                                            <p:cond delay="0"/>
                                          </p:stCondLst>
                                        </p:cTn>
                                        <p:tgtEl>
                                          <p:spTgt spid="3">
                                            <p:txEl>
                                              <p:pRg st="3" end="3"/>
                                            </p:txEl>
                                          </p:spTgt>
                                        </p:tgtEl>
                                        <p:attrNameLst>
                                          <p:attrName>ppt_x</p:attrName>
                                          <p:attrName>ppt_y</p:attrName>
                                        </p:attrNameLst>
                                      </p:cBhvr>
                                      <p:rCtr x="0" y="-3611"/>
                                    </p:animMotion>
                                    <p:animRot by="1500000">
                                      <p:cBhvr>
                                        <p:cTn id="27" dur="250" fill="hold">
                                          <p:stCondLst>
                                            <p:cond delay="0"/>
                                          </p:stCondLst>
                                        </p:cTn>
                                        <p:tgtEl>
                                          <p:spTgt spid="3">
                                            <p:txEl>
                                              <p:pRg st="3" end="3"/>
                                            </p:txEl>
                                          </p:spTgt>
                                        </p:tgtEl>
                                        <p:attrNameLst>
                                          <p:attrName>r</p:attrName>
                                        </p:attrNameLst>
                                      </p:cBhvr>
                                    </p:animRot>
                                    <p:animRot by="-1500000">
                                      <p:cBhvr>
                                        <p:cTn id="28" dur="250" fill="hold">
                                          <p:stCondLst>
                                            <p:cond delay="250"/>
                                          </p:stCondLst>
                                        </p:cTn>
                                        <p:tgtEl>
                                          <p:spTgt spid="3">
                                            <p:txEl>
                                              <p:pRg st="3" end="3"/>
                                            </p:txEl>
                                          </p:spTgt>
                                        </p:tgtEl>
                                        <p:attrNameLst>
                                          <p:attrName>r</p:attrName>
                                        </p:attrNameLst>
                                      </p:cBhvr>
                                    </p:animRot>
                                    <p:animRot by="-1500000">
                                      <p:cBhvr>
                                        <p:cTn id="29" dur="250" fill="hold">
                                          <p:stCondLst>
                                            <p:cond delay="500"/>
                                          </p:stCondLst>
                                        </p:cTn>
                                        <p:tgtEl>
                                          <p:spTgt spid="3">
                                            <p:txEl>
                                              <p:pRg st="3" end="3"/>
                                            </p:txEl>
                                          </p:spTgt>
                                        </p:tgtEl>
                                        <p:attrNameLst>
                                          <p:attrName>r</p:attrName>
                                        </p:attrNameLst>
                                      </p:cBhvr>
                                    </p:animRot>
                                    <p:animRot by="1500000">
                                      <p:cBhvr>
                                        <p:cTn id="30" dur="250" fill="hold">
                                          <p:stCondLst>
                                            <p:cond delay="750"/>
                                          </p:stCondLst>
                                        </p:cTn>
                                        <p:tgtEl>
                                          <p:spTgt spid="3">
                                            <p:txEl>
                                              <p:pRg st="3" end="3"/>
                                            </p:txEl>
                                          </p:spTgt>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2" name="arrow.wav"/>
                                        </p:tgtEl>
                                      </p:cMediaNode>
                                    </p:audio>
                                  </p:subTnLst>
                                </p:cTn>
                              </p:par>
                            </p:childTnLst>
                          </p:cTn>
                        </p:par>
                        <p:par>
                          <p:cTn id="31" fill="hold">
                            <p:stCondLst>
                              <p:cond delay="17700"/>
                            </p:stCondLst>
                            <p:childTnLst>
                              <p:par>
                                <p:cTn id="32" presetID="34" presetClass="emph" presetSubtype="0" fill="hold" grpId="0" nodeType="afterEffect">
                                  <p:stCondLst>
                                    <p:cond delay="0"/>
                                  </p:stCondLst>
                                  <p:iterate type="lt">
                                    <p:tmPct val="10000"/>
                                  </p:iterate>
                                  <p:childTnLst>
                                    <p:animMotion origin="layout" path="M -4.79167E-6 -1.48148E-6 L -4.79167E-6 -0.07222 " pathEditMode="relative" rAng="0" ptsTypes="AA">
                                      <p:cBhvr>
                                        <p:cTn id="33" dur="500" accel="50000" decel="50000" autoRev="1" fill="hold">
                                          <p:stCondLst>
                                            <p:cond delay="0"/>
                                          </p:stCondLst>
                                        </p:cTn>
                                        <p:tgtEl>
                                          <p:spTgt spid="3">
                                            <p:txEl>
                                              <p:pRg st="4" end="4"/>
                                            </p:txEl>
                                          </p:spTgt>
                                        </p:tgtEl>
                                        <p:attrNameLst>
                                          <p:attrName>ppt_x</p:attrName>
                                          <p:attrName>ppt_y</p:attrName>
                                        </p:attrNameLst>
                                      </p:cBhvr>
                                      <p:rCtr x="0" y="-3611"/>
                                    </p:animMotion>
                                    <p:animRot by="1500000">
                                      <p:cBhvr>
                                        <p:cTn id="34" dur="250" fill="hold">
                                          <p:stCondLst>
                                            <p:cond delay="0"/>
                                          </p:stCondLst>
                                        </p:cTn>
                                        <p:tgtEl>
                                          <p:spTgt spid="3">
                                            <p:txEl>
                                              <p:pRg st="4" end="4"/>
                                            </p:txEl>
                                          </p:spTgt>
                                        </p:tgtEl>
                                        <p:attrNameLst>
                                          <p:attrName>r</p:attrName>
                                        </p:attrNameLst>
                                      </p:cBhvr>
                                    </p:animRot>
                                    <p:animRot by="-1500000">
                                      <p:cBhvr>
                                        <p:cTn id="35" dur="250" fill="hold">
                                          <p:stCondLst>
                                            <p:cond delay="250"/>
                                          </p:stCondLst>
                                        </p:cTn>
                                        <p:tgtEl>
                                          <p:spTgt spid="3">
                                            <p:txEl>
                                              <p:pRg st="4" end="4"/>
                                            </p:txEl>
                                          </p:spTgt>
                                        </p:tgtEl>
                                        <p:attrNameLst>
                                          <p:attrName>r</p:attrName>
                                        </p:attrNameLst>
                                      </p:cBhvr>
                                    </p:animRot>
                                    <p:animRot by="-1500000">
                                      <p:cBhvr>
                                        <p:cTn id="36" dur="250" fill="hold">
                                          <p:stCondLst>
                                            <p:cond delay="500"/>
                                          </p:stCondLst>
                                        </p:cTn>
                                        <p:tgtEl>
                                          <p:spTgt spid="3">
                                            <p:txEl>
                                              <p:pRg st="4" end="4"/>
                                            </p:txEl>
                                          </p:spTgt>
                                        </p:tgtEl>
                                        <p:attrNameLst>
                                          <p:attrName>r</p:attrName>
                                        </p:attrNameLst>
                                      </p:cBhvr>
                                    </p:animRot>
                                    <p:animRot by="1500000">
                                      <p:cBhvr>
                                        <p:cTn id="37" dur="250" fill="hold">
                                          <p:stCondLst>
                                            <p:cond delay="750"/>
                                          </p:stCondLst>
                                        </p:cTn>
                                        <p:tgtEl>
                                          <p:spTgt spid="3">
                                            <p:txEl>
                                              <p:pRg st="4" end="4"/>
                                            </p:txEl>
                                          </p:spTgt>
                                        </p:tgtEl>
                                        <p:attrNameLst>
                                          <p:attrName>r</p:attrName>
                                        </p:attrNameLst>
                                      </p:cBhvr>
                                    </p:animRot>
                                  </p:childTnLst>
                                  <p:subTnLst>
                                    <p:audio>
                                      <p:cMediaNode>
                                        <p:cTn display="0" masterRel="sameClick">
                                          <p:stCondLst>
                                            <p:cond evt="begin" delay="0">
                                              <p:tn val="32"/>
                                            </p:cond>
                                          </p:stCondLst>
                                          <p:endCondLst>
                                            <p:cond evt="onStopAudio" delay="0">
                                              <p:tgtEl>
                                                <p:sldTgt/>
                                              </p:tgtEl>
                                            </p:cond>
                                          </p:endCondLst>
                                        </p:cTn>
                                        <p:tgtEl>
                                          <p:sndTgt r:embed="rId2" name="arrow.wav"/>
                                        </p:tgtEl>
                                      </p:cMediaNode>
                                    </p:audio>
                                  </p:subTnLst>
                                </p:cTn>
                              </p:par>
                            </p:childTnLst>
                          </p:cTn>
                        </p:par>
                        <p:par>
                          <p:cTn id="38" fill="hold">
                            <p:stCondLst>
                              <p:cond delay="28100"/>
                            </p:stCondLst>
                            <p:childTnLst>
                              <p:par>
                                <p:cTn id="39" presetID="34" presetClass="emph" presetSubtype="0" fill="hold" grpId="0" nodeType="afterEffect">
                                  <p:stCondLst>
                                    <p:cond delay="0"/>
                                  </p:stCondLst>
                                  <p:iterate type="lt">
                                    <p:tmPct val="10000"/>
                                  </p:iterate>
                                  <p:childTnLst>
                                    <p:animMotion origin="layout" path="M 3.54167E-6 4.81481E-6 L 3.54167E-6 -0.07223 " pathEditMode="relative" rAng="0" ptsTypes="AA">
                                      <p:cBhvr>
                                        <p:cTn id="40" dur="500" accel="50000" decel="50000" autoRev="1" fill="hold">
                                          <p:stCondLst>
                                            <p:cond delay="0"/>
                                          </p:stCondLst>
                                        </p:cTn>
                                        <p:tgtEl>
                                          <p:spTgt spid="3">
                                            <p:txEl>
                                              <p:pRg st="5" end="5"/>
                                            </p:txEl>
                                          </p:spTgt>
                                        </p:tgtEl>
                                        <p:attrNameLst>
                                          <p:attrName>ppt_x</p:attrName>
                                          <p:attrName>ppt_y</p:attrName>
                                        </p:attrNameLst>
                                      </p:cBhvr>
                                      <p:rCtr x="0" y="-3611"/>
                                    </p:animMotion>
                                    <p:animRot by="1500000">
                                      <p:cBhvr>
                                        <p:cTn id="41" dur="250" fill="hold">
                                          <p:stCondLst>
                                            <p:cond delay="0"/>
                                          </p:stCondLst>
                                        </p:cTn>
                                        <p:tgtEl>
                                          <p:spTgt spid="3">
                                            <p:txEl>
                                              <p:pRg st="5" end="5"/>
                                            </p:txEl>
                                          </p:spTgt>
                                        </p:tgtEl>
                                        <p:attrNameLst>
                                          <p:attrName>r</p:attrName>
                                        </p:attrNameLst>
                                      </p:cBhvr>
                                    </p:animRot>
                                    <p:animRot by="-1500000">
                                      <p:cBhvr>
                                        <p:cTn id="42" dur="250" fill="hold">
                                          <p:stCondLst>
                                            <p:cond delay="250"/>
                                          </p:stCondLst>
                                        </p:cTn>
                                        <p:tgtEl>
                                          <p:spTgt spid="3">
                                            <p:txEl>
                                              <p:pRg st="5" end="5"/>
                                            </p:txEl>
                                          </p:spTgt>
                                        </p:tgtEl>
                                        <p:attrNameLst>
                                          <p:attrName>r</p:attrName>
                                        </p:attrNameLst>
                                      </p:cBhvr>
                                    </p:animRot>
                                    <p:animRot by="-1500000">
                                      <p:cBhvr>
                                        <p:cTn id="43" dur="250" fill="hold">
                                          <p:stCondLst>
                                            <p:cond delay="500"/>
                                          </p:stCondLst>
                                        </p:cTn>
                                        <p:tgtEl>
                                          <p:spTgt spid="3">
                                            <p:txEl>
                                              <p:pRg st="5" end="5"/>
                                            </p:txEl>
                                          </p:spTgt>
                                        </p:tgtEl>
                                        <p:attrNameLst>
                                          <p:attrName>r</p:attrName>
                                        </p:attrNameLst>
                                      </p:cBhvr>
                                    </p:animRot>
                                    <p:animRot by="1500000">
                                      <p:cBhvr>
                                        <p:cTn id="44" dur="250" fill="hold">
                                          <p:stCondLst>
                                            <p:cond delay="750"/>
                                          </p:stCondLst>
                                        </p:cTn>
                                        <p:tgtEl>
                                          <p:spTgt spid="3">
                                            <p:txEl>
                                              <p:pRg st="5" end="5"/>
                                            </p:txEl>
                                          </p:spTgt>
                                        </p:tgtEl>
                                        <p:attrNameLst>
                                          <p:attrName>r</p:attrName>
                                        </p:attrNameLst>
                                      </p:cBhvr>
                                    </p:animRot>
                                  </p:childTnLst>
                                  <p:subTnLst>
                                    <p:audio>
                                      <p:cMediaNode>
                                        <p:cTn display="0" masterRel="sameClick">
                                          <p:stCondLst>
                                            <p:cond evt="begin" delay="0">
                                              <p:tn val="39"/>
                                            </p:cond>
                                          </p:stCondLst>
                                          <p:endCondLst>
                                            <p:cond evt="onStopAudio" delay="0">
                                              <p:tgtEl>
                                                <p:sldTgt/>
                                              </p:tgtEl>
                                            </p:cond>
                                          </p:endCondLst>
                                        </p:cTn>
                                        <p:tgtEl>
                                          <p:sndTgt r:embed="rId2" name="arrow.wav"/>
                                        </p:tgtEl>
                                      </p:cMediaNode>
                                    </p:audio>
                                  </p:subTnLst>
                                </p:cTn>
                              </p:par>
                            </p:childTnLst>
                          </p:cTn>
                        </p:par>
                        <p:par>
                          <p:cTn id="45" fill="hold">
                            <p:stCondLst>
                              <p:cond delay="34800"/>
                            </p:stCondLst>
                            <p:childTnLst>
                              <p:par>
                                <p:cTn id="46" presetID="34" presetClass="emph" presetSubtype="0" fill="hold" grpId="0" nodeType="afterEffect">
                                  <p:stCondLst>
                                    <p:cond delay="0"/>
                                  </p:stCondLst>
                                  <p:iterate type="lt">
                                    <p:tmPct val="10000"/>
                                  </p:iterate>
                                  <p:childTnLst>
                                    <p:animMotion origin="layout" path="M 2.91667E-6 1.11111E-6 L 2.91667E-6 -0.07222 " pathEditMode="relative" rAng="0" ptsTypes="AA">
                                      <p:cBhvr>
                                        <p:cTn id="47" dur="500" accel="50000" decel="50000" autoRev="1" fill="hold">
                                          <p:stCondLst>
                                            <p:cond delay="0"/>
                                          </p:stCondLst>
                                        </p:cTn>
                                        <p:tgtEl>
                                          <p:spTgt spid="3">
                                            <p:txEl>
                                              <p:pRg st="6" end="6"/>
                                            </p:txEl>
                                          </p:spTgt>
                                        </p:tgtEl>
                                        <p:attrNameLst>
                                          <p:attrName>ppt_x</p:attrName>
                                          <p:attrName>ppt_y</p:attrName>
                                        </p:attrNameLst>
                                      </p:cBhvr>
                                      <p:rCtr x="0" y="-3611"/>
                                    </p:animMotion>
                                    <p:animRot by="1500000">
                                      <p:cBhvr>
                                        <p:cTn id="48" dur="250" fill="hold">
                                          <p:stCondLst>
                                            <p:cond delay="0"/>
                                          </p:stCondLst>
                                        </p:cTn>
                                        <p:tgtEl>
                                          <p:spTgt spid="3">
                                            <p:txEl>
                                              <p:pRg st="6" end="6"/>
                                            </p:txEl>
                                          </p:spTgt>
                                        </p:tgtEl>
                                        <p:attrNameLst>
                                          <p:attrName>r</p:attrName>
                                        </p:attrNameLst>
                                      </p:cBhvr>
                                    </p:animRot>
                                    <p:animRot by="-1500000">
                                      <p:cBhvr>
                                        <p:cTn id="49" dur="250" fill="hold">
                                          <p:stCondLst>
                                            <p:cond delay="250"/>
                                          </p:stCondLst>
                                        </p:cTn>
                                        <p:tgtEl>
                                          <p:spTgt spid="3">
                                            <p:txEl>
                                              <p:pRg st="6" end="6"/>
                                            </p:txEl>
                                          </p:spTgt>
                                        </p:tgtEl>
                                        <p:attrNameLst>
                                          <p:attrName>r</p:attrName>
                                        </p:attrNameLst>
                                      </p:cBhvr>
                                    </p:animRot>
                                    <p:animRot by="-1500000">
                                      <p:cBhvr>
                                        <p:cTn id="50" dur="250" fill="hold">
                                          <p:stCondLst>
                                            <p:cond delay="500"/>
                                          </p:stCondLst>
                                        </p:cTn>
                                        <p:tgtEl>
                                          <p:spTgt spid="3">
                                            <p:txEl>
                                              <p:pRg st="6" end="6"/>
                                            </p:txEl>
                                          </p:spTgt>
                                        </p:tgtEl>
                                        <p:attrNameLst>
                                          <p:attrName>r</p:attrName>
                                        </p:attrNameLst>
                                      </p:cBhvr>
                                    </p:animRot>
                                    <p:animRot by="1500000">
                                      <p:cBhvr>
                                        <p:cTn id="51" dur="250" fill="hold">
                                          <p:stCondLst>
                                            <p:cond delay="750"/>
                                          </p:stCondLst>
                                        </p:cTn>
                                        <p:tgtEl>
                                          <p:spTgt spid="3">
                                            <p:txEl>
                                              <p:pRg st="6" end="6"/>
                                            </p:txEl>
                                          </p:spTgt>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arrow.wav"/>
                                        </p:tgtEl>
                                      </p:cMediaNode>
                                    </p:audio>
                                  </p:subTnLst>
                                </p:cTn>
                              </p:par>
                            </p:childTnLst>
                          </p:cTn>
                        </p:par>
                        <p:par>
                          <p:cTn id="52" fill="hold">
                            <p:stCondLst>
                              <p:cond delay="42700"/>
                            </p:stCondLst>
                            <p:childTnLst>
                              <p:par>
                                <p:cTn id="53" presetID="34" presetClass="emph" presetSubtype="0" fill="hold" grpId="0" nodeType="afterEffect">
                                  <p:stCondLst>
                                    <p:cond delay="0"/>
                                  </p:stCondLst>
                                  <p:iterate type="lt">
                                    <p:tmPct val="10000"/>
                                  </p:iterate>
                                  <p:childTnLst>
                                    <p:animMotion origin="layout" path="M -2.5E-6 1.11111E-6 L -2.5E-6 -0.07222 " pathEditMode="relative" rAng="0" ptsTypes="AA">
                                      <p:cBhvr>
                                        <p:cTn id="54" dur="500" accel="50000" decel="50000" autoRev="1" fill="hold">
                                          <p:stCondLst>
                                            <p:cond delay="0"/>
                                          </p:stCondLst>
                                        </p:cTn>
                                        <p:tgtEl>
                                          <p:spTgt spid="3">
                                            <p:txEl>
                                              <p:pRg st="7" end="7"/>
                                            </p:txEl>
                                          </p:spTgt>
                                        </p:tgtEl>
                                        <p:attrNameLst>
                                          <p:attrName>ppt_x</p:attrName>
                                          <p:attrName>ppt_y</p:attrName>
                                        </p:attrNameLst>
                                      </p:cBhvr>
                                      <p:rCtr x="0" y="-3611"/>
                                    </p:animMotion>
                                    <p:animRot by="1500000">
                                      <p:cBhvr>
                                        <p:cTn id="55" dur="250" fill="hold">
                                          <p:stCondLst>
                                            <p:cond delay="0"/>
                                          </p:stCondLst>
                                        </p:cTn>
                                        <p:tgtEl>
                                          <p:spTgt spid="3">
                                            <p:txEl>
                                              <p:pRg st="7" end="7"/>
                                            </p:txEl>
                                          </p:spTgt>
                                        </p:tgtEl>
                                        <p:attrNameLst>
                                          <p:attrName>r</p:attrName>
                                        </p:attrNameLst>
                                      </p:cBhvr>
                                    </p:animRot>
                                    <p:animRot by="-1500000">
                                      <p:cBhvr>
                                        <p:cTn id="56" dur="250" fill="hold">
                                          <p:stCondLst>
                                            <p:cond delay="250"/>
                                          </p:stCondLst>
                                        </p:cTn>
                                        <p:tgtEl>
                                          <p:spTgt spid="3">
                                            <p:txEl>
                                              <p:pRg st="7" end="7"/>
                                            </p:txEl>
                                          </p:spTgt>
                                        </p:tgtEl>
                                        <p:attrNameLst>
                                          <p:attrName>r</p:attrName>
                                        </p:attrNameLst>
                                      </p:cBhvr>
                                    </p:animRot>
                                    <p:animRot by="-1500000">
                                      <p:cBhvr>
                                        <p:cTn id="57" dur="250" fill="hold">
                                          <p:stCondLst>
                                            <p:cond delay="500"/>
                                          </p:stCondLst>
                                        </p:cTn>
                                        <p:tgtEl>
                                          <p:spTgt spid="3">
                                            <p:txEl>
                                              <p:pRg st="7" end="7"/>
                                            </p:txEl>
                                          </p:spTgt>
                                        </p:tgtEl>
                                        <p:attrNameLst>
                                          <p:attrName>r</p:attrName>
                                        </p:attrNameLst>
                                      </p:cBhvr>
                                    </p:animRot>
                                    <p:animRot by="1500000">
                                      <p:cBhvr>
                                        <p:cTn id="58" dur="250" fill="hold">
                                          <p:stCondLst>
                                            <p:cond delay="750"/>
                                          </p:stCondLst>
                                        </p:cTn>
                                        <p:tgtEl>
                                          <p:spTgt spid="3">
                                            <p:txEl>
                                              <p:pRg st="7" end="7"/>
                                            </p:txEl>
                                          </p:spTgt>
                                        </p:tgtEl>
                                        <p:attrNameLst>
                                          <p:attrName>r</p:attrName>
                                        </p:attrNameLst>
                                      </p:cBhvr>
                                    </p:animRot>
                                  </p:childTnLst>
                                  <p:subTnLst>
                                    <p:audio>
                                      <p:cMediaNode>
                                        <p:cTn display="0" masterRel="sameClick">
                                          <p:stCondLst>
                                            <p:cond evt="begin" delay="0">
                                              <p:tn val="53"/>
                                            </p:cond>
                                          </p:stCondLst>
                                          <p:endCondLst>
                                            <p:cond evt="onStopAudio" delay="0">
                                              <p:tgtEl>
                                                <p:sldTgt/>
                                              </p:tgtEl>
                                            </p:cond>
                                          </p:endCondLst>
                                        </p:cTn>
                                        <p:tgtEl>
                                          <p:sndTgt r:embed="rId2" name="arrow.wav"/>
                                        </p:tgtEl>
                                      </p:cMediaNode>
                                    </p:audio>
                                  </p:subTnLst>
                                </p:cTn>
                              </p:par>
                            </p:childTnLst>
                          </p:cTn>
                        </p:par>
                        <p:par>
                          <p:cTn id="59" fill="hold">
                            <p:stCondLst>
                              <p:cond delay="59500"/>
                            </p:stCondLst>
                            <p:childTnLst>
                              <p:par>
                                <p:cTn id="60" presetID="34" presetClass="emph" presetSubtype="0" fill="hold" grpId="0" nodeType="afterEffect">
                                  <p:stCondLst>
                                    <p:cond delay="0"/>
                                  </p:stCondLst>
                                  <p:iterate type="lt">
                                    <p:tmPct val="10000"/>
                                  </p:iterate>
                                  <p:childTnLst>
                                    <p:animMotion origin="layout" path="M 8.33333E-7 1.11111E-6 L 8.33333E-7 -0.07222 " pathEditMode="relative" rAng="0" ptsTypes="AA">
                                      <p:cBhvr>
                                        <p:cTn id="61" dur="500" accel="50000" decel="50000" autoRev="1" fill="hold">
                                          <p:stCondLst>
                                            <p:cond delay="0"/>
                                          </p:stCondLst>
                                        </p:cTn>
                                        <p:tgtEl>
                                          <p:spTgt spid="3">
                                            <p:txEl>
                                              <p:pRg st="8" end="8"/>
                                            </p:txEl>
                                          </p:spTgt>
                                        </p:tgtEl>
                                        <p:attrNameLst>
                                          <p:attrName>ppt_x</p:attrName>
                                          <p:attrName>ppt_y</p:attrName>
                                        </p:attrNameLst>
                                      </p:cBhvr>
                                      <p:rCtr x="0" y="-3611"/>
                                    </p:animMotion>
                                    <p:animRot by="1500000">
                                      <p:cBhvr>
                                        <p:cTn id="62" dur="250" fill="hold">
                                          <p:stCondLst>
                                            <p:cond delay="0"/>
                                          </p:stCondLst>
                                        </p:cTn>
                                        <p:tgtEl>
                                          <p:spTgt spid="3">
                                            <p:txEl>
                                              <p:pRg st="8" end="8"/>
                                            </p:txEl>
                                          </p:spTgt>
                                        </p:tgtEl>
                                        <p:attrNameLst>
                                          <p:attrName>r</p:attrName>
                                        </p:attrNameLst>
                                      </p:cBhvr>
                                    </p:animRot>
                                    <p:animRot by="-1500000">
                                      <p:cBhvr>
                                        <p:cTn id="63" dur="250" fill="hold">
                                          <p:stCondLst>
                                            <p:cond delay="250"/>
                                          </p:stCondLst>
                                        </p:cTn>
                                        <p:tgtEl>
                                          <p:spTgt spid="3">
                                            <p:txEl>
                                              <p:pRg st="8" end="8"/>
                                            </p:txEl>
                                          </p:spTgt>
                                        </p:tgtEl>
                                        <p:attrNameLst>
                                          <p:attrName>r</p:attrName>
                                        </p:attrNameLst>
                                      </p:cBhvr>
                                    </p:animRot>
                                    <p:animRot by="-1500000">
                                      <p:cBhvr>
                                        <p:cTn id="64" dur="250" fill="hold">
                                          <p:stCondLst>
                                            <p:cond delay="500"/>
                                          </p:stCondLst>
                                        </p:cTn>
                                        <p:tgtEl>
                                          <p:spTgt spid="3">
                                            <p:txEl>
                                              <p:pRg st="8" end="8"/>
                                            </p:txEl>
                                          </p:spTgt>
                                        </p:tgtEl>
                                        <p:attrNameLst>
                                          <p:attrName>r</p:attrName>
                                        </p:attrNameLst>
                                      </p:cBhvr>
                                    </p:animRot>
                                    <p:animRot by="1500000">
                                      <p:cBhvr>
                                        <p:cTn id="65" dur="250" fill="hold">
                                          <p:stCondLst>
                                            <p:cond delay="750"/>
                                          </p:stCondLst>
                                        </p:cTn>
                                        <p:tgtEl>
                                          <p:spTgt spid="3">
                                            <p:txEl>
                                              <p:pRg st="8" end="8"/>
                                            </p:txEl>
                                          </p:spTgt>
                                        </p:tgtEl>
                                        <p:attrNameLst>
                                          <p:attrName>r</p:attrName>
                                        </p:attrNameLst>
                                      </p:cBhvr>
                                    </p:animRot>
                                  </p:childTnLst>
                                  <p:subTnLst>
                                    <p:audio>
                                      <p:cMediaNode>
                                        <p:cTn display="0" masterRel="sameClick">
                                          <p:stCondLst>
                                            <p:cond evt="begin" delay="0">
                                              <p:tn val="60"/>
                                            </p:cond>
                                          </p:stCondLst>
                                          <p:endCondLst>
                                            <p:cond evt="onStopAudio" delay="0">
                                              <p:tgtEl>
                                                <p:sldTgt/>
                                              </p:tgtEl>
                                            </p:cond>
                                          </p:endCondLst>
                                        </p:cTn>
                                        <p:tgtEl>
                                          <p:sndTgt r:embed="rId2" name="arrow.wav"/>
                                        </p:tgtEl>
                                      </p:cMediaNode>
                                    </p:audio>
                                  </p:subTnLst>
                                </p:cTn>
                              </p:par>
                            </p:childTnLst>
                          </p:cTn>
                        </p:par>
                        <p:par>
                          <p:cTn id="66" fill="hold">
                            <p:stCondLst>
                              <p:cond delay="67800"/>
                            </p:stCondLst>
                            <p:childTnLst>
                              <p:par>
                                <p:cTn id="67" presetID="34" presetClass="emph" presetSubtype="0" fill="hold" grpId="0" nodeType="afterEffect">
                                  <p:stCondLst>
                                    <p:cond delay="0"/>
                                  </p:stCondLst>
                                  <p:iterate type="lt">
                                    <p:tmPct val="10000"/>
                                  </p:iterate>
                                  <p:childTnLst>
                                    <p:animMotion origin="layout" path="M 3.125E-6 -2.59259E-6 L 3.125E-6 -0.07222 " pathEditMode="relative" rAng="0" ptsTypes="AA">
                                      <p:cBhvr>
                                        <p:cTn id="68" dur="500" accel="50000" decel="50000" autoRev="1" fill="hold">
                                          <p:stCondLst>
                                            <p:cond delay="0"/>
                                          </p:stCondLst>
                                        </p:cTn>
                                        <p:tgtEl>
                                          <p:spTgt spid="3">
                                            <p:txEl>
                                              <p:pRg st="9" end="9"/>
                                            </p:txEl>
                                          </p:spTgt>
                                        </p:tgtEl>
                                        <p:attrNameLst>
                                          <p:attrName>ppt_x</p:attrName>
                                          <p:attrName>ppt_y</p:attrName>
                                        </p:attrNameLst>
                                      </p:cBhvr>
                                      <p:rCtr x="0" y="-3611"/>
                                    </p:animMotion>
                                    <p:animRot by="1500000">
                                      <p:cBhvr>
                                        <p:cTn id="69" dur="250" fill="hold">
                                          <p:stCondLst>
                                            <p:cond delay="0"/>
                                          </p:stCondLst>
                                        </p:cTn>
                                        <p:tgtEl>
                                          <p:spTgt spid="3">
                                            <p:txEl>
                                              <p:pRg st="9" end="9"/>
                                            </p:txEl>
                                          </p:spTgt>
                                        </p:tgtEl>
                                        <p:attrNameLst>
                                          <p:attrName>r</p:attrName>
                                        </p:attrNameLst>
                                      </p:cBhvr>
                                    </p:animRot>
                                    <p:animRot by="-1500000">
                                      <p:cBhvr>
                                        <p:cTn id="70" dur="250" fill="hold">
                                          <p:stCondLst>
                                            <p:cond delay="250"/>
                                          </p:stCondLst>
                                        </p:cTn>
                                        <p:tgtEl>
                                          <p:spTgt spid="3">
                                            <p:txEl>
                                              <p:pRg st="9" end="9"/>
                                            </p:txEl>
                                          </p:spTgt>
                                        </p:tgtEl>
                                        <p:attrNameLst>
                                          <p:attrName>r</p:attrName>
                                        </p:attrNameLst>
                                      </p:cBhvr>
                                    </p:animRot>
                                    <p:animRot by="-1500000">
                                      <p:cBhvr>
                                        <p:cTn id="71" dur="250" fill="hold">
                                          <p:stCondLst>
                                            <p:cond delay="500"/>
                                          </p:stCondLst>
                                        </p:cTn>
                                        <p:tgtEl>
                                          <p:spTgt spid="3">
                                            <p:txEl>
                                              <p:pRg st="9" end="9"/>
                                            </p:txEl>
                                          </p:spTgt>
                                        </p:tgtEl>
                                        <p:attrNameLst>
                                          <p:attrName>r</p:attrName>
                                        </p:attrNameLst>
                                      </p:cBhvr>
                                    </p:animRot>
                                    <p:animRot by="1500000">
                                      <p:cBhvr>
                                        <p:cTn id="72" dur="250" fill="hold">
                                          <p:stCondLst>
                                            <p:cond delay="750"/>
                                          </p:stCondLst>
                                        </p:cTn>
                                        <p:tgtEl>
                                          <p:spTgt spid="3">
                                            <p:txEl>
                                              <p:pRg st="9" end="9"/>
                                            </p:txEl>
                                          </p:spTgt>
                                        </p:tgtEl>
                                        <p:attrNameLst>
                                          <p:attrName>r</p:attrName>
                                        </p:attrNameLst>
                                      </p:cBhvr>
                                    </p:animRot>
                                  </p:childTnLst>
                                  <p:subTnLst>
                                    <p:audio>
                                      <p:cMediaNode>
                                        <p:cTn display="0" masterRel="sameClick">
                                          <p:stCondLst>
                                            <p:cond evt="begin" delay="0">
                                              <p:tn val="67"/>
                                            </p:cond>
                                          </p:stCondLst>
                                          <p:endCondLst>
                                            <p:cond evt="onStopAudio" delay="0">
                                              <p:tgtEl>
                                                <p:sldTgt/>
                                              </p:tgtEl>
                                            </p:cond>
                                          </p:endCondLst>
                                        </p:cTn>
                                        <p:tgtEl>
                                          <p:sndTgt r:embed="rId2" name="arrow.wav"/>
                                        </p:tgtEl>
                                      </p:cMediaNode>
                                    </p:audio>
                                  </p:subTnLst>
                                </p:cTn>
                              </p:par>
                            </p:childTnLst>
                          </p:cTn>
                        </p:par>
                        <p:par>
                          <p:cTn id="73" fill="hold">
                            <p:stCondLst>
                              <p:cond delay="73300"/>
                            </p:stCondLst>
                            <p:childTnLst>
                              <p:par>
                                <p:cTn id="74" presetID="34" presetClass="emph" presetSubtype="0" fill="hold" grpId="0" nodeType="afterEffect">
                                  <p:stCondLst>
                                    <p:cond delay="0"/>
                                  </p:stCondLst>
                                  <p:iterate type="lt">
                                    <p:tmPct val="10000"/>
                                  </p:iterate>
                                  <p:childTnLst>
                                    <p:animMotion origin="layout" path="M -1.45833E-6 1.11111E-6 L -1.45833E-6 -0.07222 " pathEditMode="relative" rAng="0" ptsTypes="AA">
                                      <p:cBhvr>
                                        <p:cTn id="75" dur="500" accel="50000" decel="50000" autoRev="1" fill="hold">
                                          <p:stCondLst>
                                            <p:cond delay="0"/>
                                          </p:stCondLst>
                                        </p:cTn>
                                        <p:tgtEl>
                                          <p:spTgt spid="3">
                                            <p:txEl>
                                              <p:pRg st="10" end="10"/>
                                            </p:txEl>
                                          </p:spTgt>
                                        </p:tgtEl>
                                        <p:attrNameLst>
                                          <p:attrName>ppt_x</p:attrName>
                                          <p:attrName>ppt_y</p:attrName>
                                        </p:attrNameLst>
                                      </p:cBhvr>
                                      <p:rCtr x="0" y="-3611"/>
                                    </p:animMotion>
                                    <p:animRot by="1500000">
                                      <p:cBhvr>
                                        <p:cTn id="76" dur="250" fill="hold">
                                          <p:stCondLst>
                                            <p:cond delay="0"/>
                                          </p:stCondLst>
                                        </p:cTn>
                                        <p:tgtEl>
                                          <p:spTgt spid="3">
                                            <p:txEl>
                                              <p:pRg st="10" end="10"/>
                                            </p:txEl>
                                          </p:spTgt>
                                        </p:tgtEl>
                                        <p:attrNameLst>
                                          <p:attrName>r</p:attrName>
                                        </p:attrNameLst>
                                      </p:cBhvr>
                                    </p:animRot>
                                    <p:animRot by="-1500000">
                                      <p:cBhvr>
                                        <p:cTn id="77" dur="250" fill="hold">
                                          <p:stCondLst>
                                            <p:cond delay="250"/>
                                          </p:stCondLst>
                                        </p:cTn>
                                        <p:tgtEl>
                                          <p:spTgt spid="3">
                                            <p:txEl>
                                              <p:pRg st="10" end="10"/>
                                            </p:txEl>
                                          </p:spTgt>
                                        </p:tgtEl>
                                        <p:attrNameLst>
                                          <p:attrName>r</p:attrName>
                                        </p:attrNameLst>
                                      </p:cBhvr>
                                    </p:animRot>
                                    <p:animRot by="-1500000">
                                      <p:cBhvr>
                                        <p:cTn id="78" dur="250" fill="hold">
                                          <p:stCondLst>
                                            <p:cond delay="500"/>
                                          </p:stCondLst>
                                        </p:cTn>
                                        <p:tgtEl>
                                          <p:spTgt spid="3">
                                            <p:txEl>
                                              <p:pRg st="10" end="10"/>
                                            </p:txEl>
                                          </p:spTgt>
                                        </p:tgtEl>
                                        <p:attrNameLst>
                                          <p:attrName>r</p:attrName>
                                        </p:attrNameLst>
                                      </p:cBhvr>
                                    </p:animRot>
                                    <p:animRot by="1500000">
                                      <p:cBhvr>
                                        <p:cTn id="79" dur="250" fill="hold">
                                          <p:stCondLst>
                                            <p:cond delay="750"/>
                                          </p:stCondLst>
                                        </p:cTn>
                                        <p:tgtEl>
                                          <p:spTgt spid="3">
                                            <p:txEl>
                                              <p:pRg st="10" end="10"/>
                                            </p:txEl>
                                          </p:spTgt>
                                        </p:tgtEl>
                                        <p:attrNameLst>
                                          <p:attrName>r</p:attrName>
                                        </p:attrNameLst>
                                      </p:cBhvr>
                                    </p:animRot>
                                  </p:childTnLst>
                                  <p:subTnLst>
                                    <p:audio>
                                      <p:cMediaNode>
                                        <p:cTn display="0" masterRel="sameClick">
                                          <p:stCondLst>
                                            <p:cond evt="begin" delay="0">
                                              <p:tn val="74"/>
                                            </p:cond>
                                          </p:stCondLst>
                                          <p:endCondLst>
                                            <p:cond evt="onStopAudio" delay="0">
                                              <p:tgtEl>
                                                <p:sldTgt/>
                                              </p:tgtEl>
                                            </p:cond>
                                          </p:endCondLst>
                                        </p:cTn>
                                        <p:tgtEl>
                                          <p:sndTgt r:embed="rId2" name="arrow.wav"/>
                                        </p:tgtEl>
                                      </p:cMediaNode>
                                    </p:audio>
                                  </p:subTnLst>
                                </p:cTn>
                              </p:par>
                            </p:childTnLst>
                          </p:cTn>
                        </p:par>
                        <p:par>
                          <p:cTn id="80" fill="hold">
                            <p:stCondLst>
                              <p:cond delay="80900"/>
                            </p:stCondLst>
                            <p:childTnLst>
                              <p:par>
                                <p:cTn id="81" presetID="34" presetClass="emph" presetSubtype="0" fill="hold" grpId="0" nodeType="afterEffect">
                                  <p:stCondLst>
                                    <p:cond delay="0"/>
                                  </p:stCondLst>
                                  <p:iterate type="lt">
                                    <p:tmPct val="10000"/>
                                  </p:iterate>
                                  <p:childTnLst>
                                    <p:animMotion origin="layout" path="M 5.55112E-17 4.81481E-6 L 5.55112E-17 -0.07223 " pathEditMode="relative" rAng="0" ptsTypes="AA">
                                      <p:cBhvr>
                                        <p:cTn id="82" dur="500" accel="50000" decel="50000" autoRev="1" fill="hold">
                                          <p:stCondLst>
                                            <p:cond delay="0"/>
                                          </p:stCondLst>
                                        </p:cTn>
                                        <p:tgtEl>
                                          <p:spTgt spid="3">
                                            <p:txEl>
                                              <p:pRg st="11" end="11"/>
                                            </p:txEl>
                                          </p:spTgt>
                                        </p:tgtEl>
                                        <p:attrNameLst>
                                          <p:attrName>ppt_x</p:attrName>
                                          <p:attrName>ppt_y</p:attrName>
                                        </p:attrNameLst>
                                      </p:cBhvr>
                                      <p:rCtr x="0" y="-3611"/>
                                    </p:animMotion>
                                    <p:animRot by="1500000">
                                      <p:cBhvr>
                                        <p:cTn id="83" dur="250" fill="hold">
                                          <p:stCondLst>
                                            <p:cond delay="0"/>
                                          </p:stCondLst>
                                        </p:cTn>
                                        <p:tgtEl>
                                          <p:spTgt spid="3">
                                            <p:txEl>
                                              <p:pRg st="11" end="11"/>
                                            </p:txEl>
                                          </p:spTgt>
                                        </p:tgtEl>
                                        <p:attrNameLst>
                                          <p:attrName>r</p:attrName>
                                        </p:attrNameLst>
                                      </p:cBhvr>
                                    </p:animRot>
                                    <p:animRot by="-1500000">
                                      <p:cBhvr>
                                        <p:cTn id="84" dur="250" fill="hold">
                                          <p:stCondLst>
                                            <p:cond delay="250"/>
                                          </p:stCondLst>
                                        </p:cTn>
                                        <p:tgtEl>
                                          <p:spTgt spid="3">
                                            <p:txEl>
                                              <p:pRg st="11" end="11"/>
                                            </p:txEl>
                                          </p:spTgt>
                                        </p:tgtEl>
                                        <p:attrNameLst>
                                          <p:attrName>r</p:attrName>
                                        </p:attrNameLst>
                                      </p:cBhvr>
                                    </p:animRot>
                                    <p:animRot by="-1500000">
                                      <p:cBhvr>
                                        <p:cTn id="85" dur="250" fill="hold">
                                          <p:stCondLst>
                                            <p:cond delay="500"/>
                                          </p:stCondLst>
                                        </p:cTn>
                                        <p:tgtEl>
                                          <p:spTgt spid="3">
                                            <p:txEl>
                                              <p:pRg st="11" end="11"/>
                                            </p:txEl>
                                          </p:spTgt>
                                        </p:tgtEl>
                                        <p:attrNameLst>
                                          <p:attrName>r</p:attrName>
                                        </p:attrNameLst>
                                      </p:cBhvr>
                                    </p:animRot>
                                    <p:animRot by="1500000">
                                      <p:cBhvr>
                                        <p:cTn id="86" dur="250" fill="hold">
                                          <p:stCondLst>
                                            <p:cond delay="750"/>
                                          </p:stCondLst>
                                        </p:cTn>
                                        <p:tgtEl>
                                          <p:spTgt spid="3">
                                            <p:txEl>
                                              <p:pRg st="11" end="11"/>
                                            </p:txEl>
                                          </p:spTgt>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arrow.wav"/>
                                        </p:tgtEl>
                                      </p:cMediaNode>
                                    </p:audio>
                                  </p:subTnLst>
                                </p:cTn>
                              </p:par>
                            </p:childTnLst>
                          </p:cTn>
                        </p:par>
                        <p:par>
                          <p:cTn id="87" fill="hold">
                            <p:stCondLst>
                              <p:cond delay="86000"/>
                            </p:stCondLst>
                            <p:childTnLst>
                              <p:par>
                                <p:cTn id="88" presetID="34" presetClass="emph" presetSubtype="0" fill="hold" grpId="0" nodeType="afterEffect">
                                  <p:stCondLst>
                                    <p:cond delay="0"/>
                                  </p:stCondLst>
                                  <p:iterate type="lt">
                                    <p:tmPct val="10000"/>
                                  </p:iterate>
                                  <p:childTnLst>
                                    <p:animMotion origin="layout" path="M 1.04167E-6 1.11022E-16 L 1.04167E-6 -0.07222 " pathEditMode="relative" rAng="0" ptsTypes="AA">
                                      <p:cBhvr>
                                        <p:cTn id="89" dur="500" accel="50000" decel="50000" autoRev="1" fill="hold">
                                          <p:stCondLst>
                                            <p:cond delay="0"/>
                                          </p:stCondLst>
                                        </p:cTn>
                                        <p:tgtEl>
                                          <p:spTgt spid="3">
                                            <p:txEl>
                                              <p:pRg st="12" end="12"/>
                                            </p:txEl>
                                          </p:spTgt>
                                        </p:tgtEl>
                                        <p:attrNameLst>
                                          <p:attrName>ppt_x</p:attrName>
                                          <p:attrName>ppt_y</p:attrName>
                                        </p:attrNameLst>
                                      </p:cBhvr>
                                      <p:rCtr x="0" y="-3611"/>
                                    </p:animMotion>
                                    <p:animRot by="1500000">
                                      <p:cBhvr>
                                        <p:cTn id="90" dur="250" fill="hold">
                                          <p:stCondLst>
                                            <p:cond delay="0"/>
                                          </p:stCondLst>
                                        </p:cTn>
                                        <p:tgtEl>
                                          <p:spTgt spid="3">
                                            <p:txEl>
                                              <p:pRg st="12" end="12"/>
                                            </p:txEl>
                                          </p:spTgt>
                                        </p:tgtEl>
                                        <p:attrNameLst>
                                          <p:attrName>r</p:attrName>
                                        </p:attrNameLst>
                                      </p:cBhvr>
                                    </p:animRot>
                                    <p:animRot by="-1500000">
                                      <p:cBhvr>
                                        <p:cTn id="91" dur="250" fill="hold">
                                          <p:stCondLst>
                                            <p:cond delay="250"/>
                                          </p:stCondLst>
                                        </p:cTn>
                                        <p:tgtEl>
                                          <p:spTgt spid="3">
                                            <p:txEl>
                                              <p:pRg st="12" end="12"/>
                                            </p:txEl>
                                          </p:spTgt>
                                        </p:tgtEl>
                                        <p:attrNameLst>
                                          <p:attrName>r</p:attrName>
                                        </p:attrNameLst>
                                      </p:cBhvr>
                                    </p:animRot>
                                    <p:animRot by="-1500000">
                                      <p:cBhvr>
                                        <p:cTn id="92" dur="250" fill="hold">
                                          <p:stCondLst>
                                            <p:cond delay="500"/>
                                          </p:stCondLst>
                                        </p:cTn>
                                        <p:tgtEl>
                                          <p:spTgt spid="3">
                                            <p:txEl>
                                              <p:pRg st="12" end="12"/>
                                            </p:txEl>
                                          </p:spTgt>
                                        </p:tgtEl>
                                        <p:attrNameLst>
                                          <p:attrName>r</p:attrName>
                                        </p:attrNameLst>
                                      </p:cBhvr>
                                    </p:animRot>
                                    <p:animRot by="1500000">
                                      <p:cBhvr>
                                        <p:cTn id="93" dur="250" fill="hold">
                                          <p:stCondLst>
                                            <p:cond delay="750"/>
                                          </p:stCondLst>
                                        </p:cTn>
                                        <p:tgtEl>
                                          <p:spTgt spid="3">
                                            <p:txEl>
                                              <p:pRg st="12" end="12"/>
                                            </p:txEl>
                                          </p:spTgt>
                                        </p:tgtEl>
                                        <p:attrNameLst>
                                          <p:attrName>r</p:attrName>
                                        </p:attrNameLst>
                                      </p:cBhvr>
                                    </p:animRot>
                                  </p:childTnLst>
                                  <p:subTnLst>
                                    <p:audio>
                                      <p:cMediaNode>
                                        <p:cTn display="0" masterRel="sameClick">
                                          <p:stCondLst>
                                            <p:cond evt="begin" delay="0">
                                              <p:tn val="88"/>
                                            </p:cond>
                                          </p:stCondLst>
                                          <p:endCondLst>
                                            <p:cond evt="onStopAudio" delay="0">
                                              <p:tgtEl>
                                                <p:sldTgt/>
                                              </p:tgtEl>
                                            </p:cond>
                                          </p:endCondLst>
                                        </p:cTn>
                                        <p:tgtEl>
                                          <p:sndTgt r:embed="rId2" name="arrow.wav"/>
                                        </p:tgtEl>
                                      </p:cMediaNode>
                                    </p:audio>
                                  </p:subTnLst>
                                </p:cTn>
                              </p:par>
                            </p:childTnLst>
                          </p:cTn>
                        </p:par>
                        <p:par>
                          <p:cTn id="94" fill="hold">
                            <p:stCondLst>
                              <p:cond delay="90800"/>
                            </p:stCondLst>
                            <p:childTnLst>
                              <p:par>
                                <p:cTn id="95" presetID="34" presetClass="emph" presetSubtype="0" fill="hold" grpId="0" nodeType="afterEffect">
                                  <p:stCondLst>
                                    <p:cond delay="0"/>
                                  </p:stCondLst>
                                  <p:iterate type="lt">
                                    <p:tmPct val="10000"/>
                                  </p:iterate>
                                  <p:childTnLst>
                                    <p:animMotion origin="layout" path="M 5E-6 4.81481E-6 L 5E-6 -0.07223 " pathEditMode="relative" rAng="0" ptsTypes="AA">
                                      <p:cBhvr>
                                        <p:cTn id="96" dur="500" accel="50000" decel="50000" autoRev="1" fill="hold">
                                          <p:stCondLst>
                                            <p:cond delay="0"/>
                                          </p:stCondLst>
                                        </p:cTn>
                                        <p:tgtEl>
                                          <p:spTgt spid="3">
                                            <p:txEl>
                                              <p:pRg st="13" end="13"/>
                                            </p:txEl>
                                          </p:spTgt>
                                        </p:tgtEl>
                                        <p:attrNameLst>
                                          <p:attrName>ppt_x</p:attrName>
                                          <p:attrName>ppt_y</p:attrName>
                                        </p:attrNameLst>
                                      </p:cBhvr>
                                      <p:rCtr x="0" y="-3611"/>
                                    </p:animMotion>
                                    <p:animRot by="1500000">
                                      <p:cBhvr>
                                        <p:cTn id="97" dur="250" fill="hold">
                                          <p:stCondLst>
                                            <p:cond delay="0"/>
                                          </p:stCondLst>
                                        </p:cTn>
                                        <p:tgtEl>
                                          <p:spTgt spid="3">
                                            <p:txEl>
                                              <p:pRg st="13" end="13"/>
                                            </p:txEl>
                                          </p:spTgt>
                                        </p:tgtEl>
                                        <p:attrNameLst>
                                          <p:attrName>r</p:attrName>
                                        </p:attrNameLst>
                                      </p:cBhvr>
                                    </p:animRot>
                                    <p:animRot by="-1500000">
                                      <p:cBhvr>
                                        <p:cTn id="98" dur="250" fill="hold">
                                          <p:stCondLst>
                                            <p:cond delay="250"/>
                                          </p:stCondLst>
                                        </p:cTn>
                                        <p:tgtEl>
                                          <p:spTgt spid="3">
                                            <p:txEl>
                                              <p:pRg st="13" end="13"/>
                                            </p:txEl>
                                          </p:spTgt>
                                        </p:tgtEl>
                                        <p:attrNameLst>
                                          <p:attrName>r</p:attrName>
                                        </p:attrNameLst>
                                      </p:cBhvr>
                                    </p:animRot>
                                    <p:animRot by="-1500000">
                                      <p:cBhvr>
                                        <p:cTn id="99" dur="250" fill="hold">
                                          <p:stCondLst>
                                            <p:cond delay="500"/>
                                          </p:stCondLst>
                                        </p:cTn>
                                        <p:tgtEl>
                                          <p:spTgt spid="3">
                                            <p:txEl>
                                              <p:pRg st="13" end="13"/>
                                            </p:txEl>
                                          </p:spTgt>
                                        </p:tgtEl>
                                        <p:attrNameLst>
                                          <p:attrName>r</p:attrName>
                                        </p:attrNameLst>
                                      </p:cBhvr>
                                    </p:animRot>
                                    <p:animRot by="1500000">
                                      <p:cBhvr>
                                        <p:cTn id="100" dur="250" fill="hold">
                                          <p:stCondLst>
                                            <p:cond delay="750"/>
                                          </p:stCondLst>
                                        </p:cTn>
                                        <p:tgtEl>
                                          <p:spTgt spid="3">
                                            <p:txEl>
                                              <p:pRg st="13" end="13"/>
                                            </p:txEl>
                                          </p:spTgt>
                                        </p:tgtEl>
                                        <p:attrNameLst>
                                          <p:attrName>r</p:attrName>
                                        </p:attrNameLst>
                                      </p:cBhvr>
                                    </p:animRot>
                                  </p:childTnLst>
                                  <p:subTnLst>
                                    <p:audio>
                                      <p:cMediaNode>
                                        <p:cTn display="0" masterRel="sameClick">
                                          <p:stCondLst>
                                            <p:cond evt="begin" delay="0">
                                              <p:tn val="95"/>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05096" y="0"/>
            <a:ext cx="10848703" cy="713048"/>
          </a:xfrm>
        </p:spPr>
        <p:txBody>
          <a:bodyPr>
            <a:noAutofit/>
          </a:bodyPr>
          <a:lstStyle/>
          <a:p>
            <a:br>
              <a:rPr lang="en-US" sz="3600"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Ettevõttepoolse juhendaja koolitusvajadus</a:t>
            </a:r>
            <a:br>
              <a:rPr lang="en-US" sz="3600" dirty="0">
                <a:latin typeface="Arial" panose="020B0604020202020204" pitchFamily="34" charset="0"/>
                <a:cs typeface="Arial" panose="020B0604020202020204" pitchFamily="34" charset="0"/>
              </a:rPr>
            </a:br>
            <a:endParaRPr lang="lt-LT" sz="3600" dirty="0">
              <a:latin typeface="Arial" panose="020B0604020202020204" pitchFamily="34" charset="0"/>
              <a:cs typeface="Arial" panose="020B0604020202020204" pitchFamily="34" charset="0"/>
            </a:endParaRPr>
          </a:p>
        </p:txBody>
      </p:sp>
      <p:sp>
        <p:nvSpPr>
          <p:cNvPr id="4" name="Turinio vietos rezervavimo ženklas 2"/>
          <p:cNvSpPr>
            <a:spLocks noGrp="1"/>
          </p:cNvSpPr>
          <p:nvPr>
            <p:ph idx="1"/>
          </p:nvPr>
        </p:nvSpPr>
        <p:spPr>
          <a:xfrm>
            <a:off x="838200" y="713048"/>
            <a:ext cx="10515600" cy="5639626"/>
          </a:xfrm>
          <a:noFill/>
        </p:spPr>
        <p:txBody>
          <a:bodyPr>
            <a:normAutofit fontScale="92500" lnSpcReduction="20000"/>
          </a:bodyPr>
          <a:lstStyle/>
          <a:p>
            <a:pPr marL="0" indent="0">
              <a:lnSpc>
                <a:spcPct val="120000"/>
              </a:lnSpc>
              <a:spcBef>
                <a:spcPts val="0"/>
              </a:spcBef>
              <a:buNone/>
            </a:pPr>
            <a:r>
              <a:rPr lang="et-EE" dirty="0">
                <a:latin typeface="Arial" panose="020B0604020202020204" pitchFamily="34" charset="0"/>
                <a:cs typeface="Arial" panose="020B0604020202020204" pitchFamily="34" charset="0"/>
              </a:rPr>
              <a:t>Hariduse andja vastutab kogu õpipoisiõppe protsessi korralduse ja seire eest. Hariduse andjad vastutavad, et töökohal pakutav väljaõpe ja teooriaõpingud moodustaksid ühtse terviku. </a:t>
            </a:r>
          </a:p>
          <a:p>
            <a:pPr marL="0" indent="0">
              <a:lnSpc>
                <a:spcPct val="120000"/>
              </a:lnSpc>
              <a:spcBef>
                <a:spcPts val="0"/>
              </a:spcBef>
              <a:buNone/>
            </a:pPr>
            <a:endParaRPr lang="et-EE" dirty="0">
              <a:latin typeface="Arial" panose="020B0604020202020204" pitchFamily="34" charset="0"/>
              <a:cs typeface="Arial" panose="020B0604020202020204" pitchFamily="34" charset="0"/>
            </a:endParaRPr>
          </a:p>
          <a:p>
            <a:pPr marL="0" indent="0">
              <a:lnSpc>
                <a:spcPct val="120000"/>
              </a:lnSpc>
              <a:spcBef>
                <a:spcPts val="0"/>
              </a:spcBef>
              <a:buNone/>
            </a:pPr>
            <a:r>
              <a:rPr lang="et-EE" b="1" dirty="0">
                <a:latin typeface="Arial" panose="020B0604020202020204" pitchFamily="34" charset="0"/>
                <a:cs typeface="Arial" panose="020B0604020202020204" pitchFamily="34" charset="0"/>
              </a:rPr>
              <a:t>Suurem osa õpipoisiõppest toimub aga töökohal, kus peamine väljaõppe pakkuja on ettevõttepoolne juhendaja. </a:t>
            </a:r>
          </a:p>
          <a:p>
            <a:pPr marL="0" indent="0">
              <a:lnSpc>
                <a:spcPct val="120000"/>
              </a:lnSpc>
              <a:spcBef>
                <a:spcPts val="0"/>
              </a:spcBef>
              <a:buNone/>
            </a:pPr>
            <a:endParaRPr lang="et-EE" dirty="0">
              <a:latin typeface="Arial" panose="020B0604020202020204" pitchFamily="34" charset="0"/>
              <a:cs typeface="Arial" panose="020B0604020202020204" pitchFamily="34" charset="0"/>
            </a:endParaRPr>
          </a:p>
          <a:p>
            <a:pPr marL="0" indent="0">
              <a:lnSpc>
                <a:spcPct val="120000"/>
              </a:lnSpc>
              <a:spcBef>
                <a:spcPts val="0"/>
              </a:spcBef>
              <a:buNone/>
            </a:pPr>
            <a:r>
              <a:rPr lang="et-EE" dirty="0">
                <a:latin typeface="Arial" panose="020B0604020202020204" pitchFamily="34" charset="0"/>
                <a:cs typeface="Arial" panose="020B0604020202020204" pitchFamily="34" charset="0"/>
              </a:rPr>
              <a:t>Ettevõttepoolne juhendaja ja kutseõppeasutuse õpetaja peavad tegema koostööd, et saavutada õppekava eesmärgid. Ettevõttepoolsetel juhendajatel peavad olema vastutava juhendajana kvalifitseerumiseks vastavad oskused.  Tööandja  (ja ettevõttepoolne juhendaja) peavada kindlustama, et õpipoisil oleks võimalus täita mitmesuguseid vastavas ametis vajalikke tööülesandeid.</a:t>
            </a:r>
          </a:p>
        </p:txBody>
      </p:sp>
      <p:pic>
        <p:nvPicPr>
          <p:cNvPr id="5" name="Paveikslėlis 4"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0160" y="0"/>
            <a:ext cx="2201839" cy="713048"/>
          </a:xfrm>
          <a:prstGeom prst="rect">
            <a:avLst/>
          </a:prstGeom>
          <a:noFill/>
          <a:extLst/>
        </p:spPr>
      </p:pic>
    </p:spTree>
    <p:extLst>
      <p:ext uri="{BB962C8B-B14F-4D97-AF65-F5344CB8AC3E}">
        <p14:creationId xmlns:p14="http://schemas.microsoft.com/office/powerpoint/2010/main" val="3348399150"/>
      </p:ext>
    </p:extLst>
  </p:cSld>
  <p:clrMapOvr>
    <a:masterClrMapping/>
  </p:clrMapOvr>
  <mc:AlternateContent xmlns:mc="http://schemas.openxmlformats.org/markup-compatibility/2006" xmlns:p14="http://schemas.microsoft.com/office/powerpoint/2010/main">
    <mc:Choice Requires="p14">
      <p:transition p14:dur="250" advClick="0" advTm="30000">
        <p:pull/>
      </p:transition>
    </mc:Choice>
    <mc:Fallback xmlns="">
      <p:transition advClick="0" advTm="3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left)">
                                      <p:cBhvr>
                                        <p:cTn id="13" dur="5000"/>
                                        <p:tgtEl>
                                          <p:spTgt spid="4">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laser.wav"/>
                                        </p:tgtEl>
                                      </p:cMediaNode>
                                    </p:audio>
                                  </p:subTnLst>
                                </p:cTn>
                              </p:par>
                            </p:childTnLst>
                          </p:cTn>
                        </p:par>
                        <p:par>
                          <p:cTn id="14" fill="hold">
                            <p:stCondLst>
                              <p:cond delay="6000"/>
                            </p:stCondLst>
                            <p:childTnLst>
                              <p:par>
                                <p:cTn id="15" presetID="2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0"/>
                                        <p:tgtEl>
                                          <p:spTgt spid="4">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laser.wav"/>
                                        </p:tgtEl>
                                      </p:cMediaNode>
                                    </p:audio>
                                  </p:subTnLst>
                                </p:cTn>
                              </p:par>
                            </p:childTnLst>
                          </p:cTn>
                        </p:par>
                        <p:par>
                          <p:cTn id="18" fill="hold">
                            <p:stCondLst>
                              <p:cond delay="11000"/>
                            </p:stCondLst>
                            <p:childTnLst>
                              <p:par>
                                <p:cTn id="19" presetID="22" presetClass="entr" presetSubtype="8" fill="hold" grpId="0" nodeType="after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0"/>
                                        <p:tgtEl>
                                          <p:spTgt spid="4">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5642" y="4628157"/>
            <a:ext cx="1772778" cy="11818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9009" y="2911476"/>
            <a:ext cx="3844254" cy="7583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07705" y="5053342"/>
            <a:ext cx="4083956" cy="628301"/>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19" name="Paveikslėlis 18" descr="cid:DE2DAF21-E90B-4870-9DA8-E55D753764C0@creatum.ee"/>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810052379"/>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1000" fill="hold"/>
                                        <p:tgtEl>
                                          <p:spTgt spid="2056"/>
                                        </p:tgtEl>
                                      </p:cBhvr>
                                      <p:by x="150000" y="150000"/>
                                    </p:animScale>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7" fill="hold">
                            <p:stCondLst>
                              <p:cond delay="1000"/>
                            </p:stCondLst>
                            <p:childTnLst>
                              <p:par>
                                <p:cTn id="8" presetID="42" presetClass="entr" presetSubtype="0" fill="hold" nodeType="after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anim calcmode="lin" valueType="num">
                                      <p:cBhvr>
                                        <p:cTn id="11" dur="1000" fill="hold"/>
                                        <p:tgtEl>
                                          <p:spTgt spid="19"/>
                                        </p:tgtEl>
                                        <p:attrNameLst>
                                          <p:attrName>ppt_x</p:attrName>
                                        </p:attrNameLst>
                                      </p:cBhvr>
                                      <p:tavLst>
                                        <p:tav tm="0">
                                          <p:val>
                                            <p:strVal val="#ppt_x"/>
                                          </p:val>
                                        </p:tav>
                                        <p:tav tm="100000">
                                          <p:val>
                                            <p:strVal val="#ppt_x"/>
                                          </p:val>
                                        </p:tav>
                                      </p:tavLst>
                                    </p:anim>
                                    <p:anim calcmode="lin" valueType="num">
                                      <p:cBhvr>
                                        <p:cTn id="12" dur="1000" fill="hold"/>
                                        <p:tgtEl>
                                          <p:spTgt spid="1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2" name="push.wav"/>
                                        </p:tgtEl>
                                      </p:cMediaNode>
                                    </p:audio>
                                  </p:sub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wipe(down)">
                                      <p:cBhvr>
                                        <p:cTn id="16" dur="500"/>
                                        <p:tgtEl>
                                          <p:spTgt spid="2054"/>
                                        </p:tgtEl>
                                      </p:cBhvr>
                                    </p:animEffect>
                                  </p:childTnLst>
                                  <p:subTnLst>
                                    <p:audio>
                                      <p:cMediaNode>
                                        <p:cTn display="0" masterRel="sameClick">
                                          <p:stCondLst>
                                            <p:cond evt="begin" delay="0">
                                              <p:tn val="14"/>
                                            </p:cond>
                                          </p:stCondLst>
                                          <p:endCondLst>
                                            <p:cond evt="onStopAudio" delay="0">
                                              <p:tgtEl>
                                                <p:sldTgt/>
                                              </p:tgtEl>
                                            </p:cond>
                                          </p:endCondLst>
                                        </p:cTn>
                                        <p:tgtEl>
                                          <p:sndTgt r:embed="rId2" name="push.wav"/>
                                        </p:tgtEl>
                                      </p:cMediaNode>
                                    </p:audio>
                                  </p:subTnLst>
                                </p:cTn>
                              </p:par>
                            </p:childTnLst>
                          </p:cTn>
                        </p:par>
                        <p:par>
                          <p:cTn id="17" fill="hold">
                            <p:stCondLst>
                              <p:cond delay="2500"/>
                            </p:stCondLst>
                            <p:childTnLst>
                              <p:par>
                                <p:cTn id="18" presetID="26" presetClass="entr" presetSubtype="0" fill="hold" nodeType="afterEffect">
                                  <p:stCondLst>
                                    <p:cond delay="0"/>
                                  </p:stCondLst>
                                  <p:childTnLst>
                                    <p:set>
                                      <p:cBhvr>
                                        <p:cTn id="19" dur="1" fill="hold">
                                          <p:stCondLst>
                                            <p:cond delay="0"/>
                                          </p:stCondLst>
                                        </p:cTn>
                                        <p:tgtEl>
                                          <p:spTgt spid="2051"/>
                                        </p:tgtEl>
                                        <p:attrNameLst>
                                          <p:attrName>style.visibility</p:attrName>
                                        </p:attrNameLst>
                                      </p:cBhvr>
                                      <p:to>
                                        <p:strVal val="visible"/>
                                      </p:to>
                                    </p:set>
                                    <p:animEffect transition="in" filter="wipe(down)">
                                      <p:cBhvr>
                                        <p:cTn id="20" dur="580">
                                          <p:stCondLst>
                                            <p:cond delay="0"/>
                                          </p:stCondLst>
                                        </p:cTn>
                                        <p:tgtEl>
                                          <p:spTgt spid="2051"/>
                                        </p:tgtEl>
                                      </p:cBhvr>
                                    </p:animEffect>
                                    <p:anim calcmode="lin" valueType="num">
                                      <p:cBhvr>
                                        <p:cTn id="21"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26" dur="26">
                                          <p:stCondLst>
                                            <p:cond delay="650"/>
                                          </p:stCondLst>
                                        </p:cTn>
                                        <p:tgtEl>
                                          <p:spTgt spid="2051"/>
                                        </p:tgtEl>
                                      </p:cBhvr>
                                      <p:to x="100000" y="60000"/>
                                    </p:animScale>
                                    <p:animScale>
                                      <p:cBhvr>
                                        <p:cTn id="27" dur="166" decel="50000">
                                          <p:stCondLst>
                                            <p:cond delay="676"/>
                                          </p:stCondLst>
                                        </p:cTn>
                                        <p:tgtEl>
                                          <p:spTgt spid="2051"/>
                                        </p:tgtEl>
                                      </p:cBhvr>
                                      <p:to x="100000" y="100000"/>
                                    </p:animScale>
                                    <p:animScale>
                                      <p:cBhvr>
                                        <p:cTn id="28" dur="26">
                                          <p:stCondLst>
                                            <p:cond delay="1312"/>
                                          </p:stCondLst>
                                        </p:cTn>
                                        <p:tgtEl>
                                          <p:spTgt spid="2051"/>
                                        </p:tgtEl>
                                      </p:cBhvr>
                                      <p:to x="100000" y="80000"/>
                                    </p:animScale>
                                    <p:animScale>
                                      <p:cBhvr>
                                        <p:cTn id="29" dur="166" decel="50000">
                                          <p:stCondLst>
                                            <p:cond delay="1338"/>
                                          </p:stCondLst>
                                        </p:cTn>
                                        <p:tgtEl>
                                          <p:spTgt spid="2051"/>
                                        </p:tgtEl>
                                      </p:cBhvr>
                                      <p:to x="100000" y="100000"/>
                                    </p:animScale>
                                    <p:animScale>
                                      <p:cBhvr>
                                        <p:cTn id="30" dur="26">
                                          <p:stCondLst>
                                            <p:cond delay="1642"/>
                                          </p:stCondLst>
                                        </p:cTn>
                                        <p:tgtEl>
                                          <p:spTgt spid="2051"/>
                                        </p:tgtEl>
                                      </p:cBhvr>
                                      <p:to x="100000" y="90000"/>
                                    </p:animScale>
                                    <p:animScale>
                                      <p:cBhvr>
                                        <p:cTn id="31" dur="166" decel="50000">
                                          <p:stCondLst>
                                            <p:cond delay="1668"/>
                                          </p:stCondLst>
                                        </p:cTn>
                                        <p:tgtEl>
                                          <p:spTgt spid="2051"/>
                                        </p:tgtEl>
                                      </p:cBhvr>
                                      <p:to x="100000" y="100000"/>
                                    </p:animScale>
                                    <p:animScale>
                                      <p:cBhvr>
                                        <p:cTn id="32" dur="26">
                                          <p:stCondLst>
                                            <p:cond delay="1808"/>
                                          </p:stCondLst>
                                        </p:cTn>
                                        <p:tgtEl>
                                          <p:spTgt spid="2051"/>
                                        </p:tgtEl>
                                      </p:cBhvr>
                                      <p:to x="100000" y="95000"/>
                                    </p:animScale>
                                    <p:animScale>
                                      <p:cBhvr>
                                        <p:cTn id="33" dur="166" decel="50000">
                                          <p:stCondLst>
                                            <p:cond delay="1834"/>
                                          </p:stCondLst>
                                        </p:cTn>
                                        <p:tgtEl>
                                          <p:spTgt spid="2051"/>
                                        </p:tgtEl>
                                      </p:cBhvr>
                                      <p:to x="100000" y="100000"/>
                                    </p:animScale>
                                  </p:childTnLst>
                                  <p:subTnLst>
                                    <p:audio>
                                      <p:cMediaNode>
                                        <p:cTn display="0" masterRel="sameClick">
                                          <p:stCondLst>
                                            <p:cond evt="begin" delay="0">
                                              <p:tn val="18"/>
                                            </p:cond>
                                          </p:stCondLst>
                                          <p:endCondLst>
                                            <p:cond evt="onStopAudio" delay="0">
                                              <p:tgtEl>
                                                <p:sldTgt/>
                                              </p:tgtEl>
                                            </p:cond>
                                          </p:endCondLst>
                                        </p:cTn>
                                        <p:tgtEl>
                                          <p:sndTgt r:embed="rId2" name="push.wav"/>
                                        </p:tgtEl>
                                      </p:cMediaNode>
                                    </p:audio>
                                  </p:subTnLst>
                                </p:cTn>
                              </p:par>
                            </p:childTnLst>
                          </p:cTn>
                        </p:par>
                        <p:par>
                          <p:cTn id="34" fill="hold">
                            <p:stCondLst>
                              <p:cond delay="4500"/>
                            </p:stCondLst>
                            <p:childTnLst>
                              <p:par>
                                <p:cTn id="35" presetID="2" presetClass="entr" presetSubtype="1" fill="hold" nodeType="afterEffect">
                                  <p:stCondLst>
                                    <p:cond delay="0"/>
                                  </p:stCondLst>
                                  <p:childTnLst>
                                    <p:set>
                                      <p:cBhvr>
                                        <p:cTn id="36" dur="1" fill="hold">
                                          <p:stCondLst>
                                            <p:cond delay="0"/>
                                          </p:stCondLst>
                                        </p:cTn>
                                        <p:tgtEl>
                                          <p:spTgt spid="2049"/>
                                        </p:tgtEl>
                                        <p:attrNameLst>
                                          <p:attrName>style.visibility</p:attrName>
                                        </p:attrNameLst>
                                      </p:cBhvr>
                                      <p:to>
                                        <p:strVal val="visible"/>
                                      </p:to>
                                    </p:set>
                                    <p:anim calcmode="lin" valueType="num">
                                      <p:cBhvr additive="base">
                                        <p:cTn id="37" dur="500" fill="hold"/>
                                        <p:tgtEl>
                                          <p:spTgt spid="2049"/>
                                        </p:tgtEl>
                                        <p:attrNameLst>
                                          <p:attrName>ppt_x</p:attrName>
                                        </p:attrNameLst>
                                      </p:cBhvr>
                                      <p:tavLst>
                                        <p:tav tm="0">
                                          <p:val>
                                            <p:strVal val="#ppt_x"/>
                                          </p:val>
                                        </p:tav>
                                        <p:tav tm="100000">
                                          <p:val>
                                            <p:strVal val="#ppt_x"/>
                                          </p:val>
                                        </p:tav>
                                      </p:tavLst>
                                    </p:anim>
                                    <p:anim calcmode="lin" valueType="num">
                                      <p:cBhvr additive="base">
                                        <p:cTn id="38" dur="500" fill="hold"/>
                                        <p:tgtEl>
                                          <p:spTgt spid="2049"/>
                                        </p:tgtEl>
                                        <p:attrNameLst>
                                          <p:attrName>ppt_y</p:attrName>
                                        </p:attrNameLst>
                                      </p:cBhvr>
                                      <p:tavLst>
                                        <p:tav tm="0">
                                          <p:val>
                                            <p:strVal val="0-#ppt_h/2"/>
                                          </p:val>
                                        </p:tav>
                                        <p:tav tm="100000">
                                          <p:val>
                                            <p:strVal val="#ppt_y"/>
                                          </p:val>
                                        </p:tav>
                                      </p:tavLst>
                                    </p:anim>
                                  </p:childTnLst>
                                </p:cTn>
                              </p:par>
                            </p:childTnLst>
                          </p:cTn>
                        </p:par>
                        <p:par>
                          <p:cTn id="39" fill="hold">
                            <p:stCondLst>
                              <p:cond delay="5000"/>
                            </p:stCondLst>
                            <p:childTnLst>
                              <p:par>
                                <p:cTn id="40" presetID="2" presetClass="entr" presetSubtype="4" fill="hold" nodeType="afterEffect">
                                  <p:stCondLst>
                                    <p:cond delay="0"/>
                                  </p:stCondLst>
                                  <p:childTnLst>
                                    <p:set>
                                      <p:cBhvr>
                                        <p:cTn id="41" dur="1" fill="hold">
                                          <p:stCondLst>
                                            <p:cond delay="0"/>
                                          </p:stCondLst>
                                        </p:cTn>
                                        <p:tgtEl>
                                          <p:spTgt spid="2053"/>
                                        </p:tgtEl>
                                        <p:attrNameLst>
                                          <p:attrName>style.visibility</p:attrName>
                                        </p:attrNameLst>
                                      </p:cBhvr>
                                      <p:to>
                                        <p:strVal val="visible"/>
                                      </p:to>
                                    </p:set>
                                    <p:anim calcmode="lin" valueType="num">
                                      <p:cBhvr additive="base">
                                        <p:cTn id="42" dur="500" fill="hold"/>
                                        <p:tgtEl>
                                          <p:spTgt spid="2053"/>
                                        </p:tgtEl>
                                        <p:attrNameLst>
                                          <p:attrName>ppt_x</p:attrName>
                                        </p:attrNameLst>
                                      </p:cBhvr>
                                      <p:tavLst>
                                        <p:tav tm="0">
                                          <p:val>
                                            <p:strVal val="#ppt_x"/>
                                          </p:val>
                                        </p:tav>
                                        <p:tav tm="100000">
                                          <p:val>
                                            <p:strVal val="#ppt_x"/>
                                          </p:val>
                                        </p:tav>
                                      </p:tavLst>
                                    </p:anim>
                                    <p:anim calcmode="lin" valueType="num">
                                      <p:cBhvr additive="base">
                                        <p:cTn id="43" dur="500" fill="hold"/>
                                        <p:tgtEl>
                                          <p:spTgt spid="2053"/>
                                        </p:tgtEl>
                                        <p:attrNameLst>
                                          <p:attrName>ppt_y</p:attrName>
                                        </p:attrNameLst>
                                      </p:cBhvr>
                                      <p:tavLst>
                                        <p:tav tm="0">
                                          <p:val>
                                            <p:strVal val="1+#ppt_h/2"/>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2052"/>
                                        </p:tgtEl>
                                        <p:attrNameLst>
                                          <p:attrName>style.visibility</p:attrName>
                                        </p:attrNameLst>
                                      </p:cBhvr>
                                      <p:to>
                                        <p:strVal val="visible"/>
                                      </p:to>
                                    </p:set>
                                    <p:anim calcmode="lin" valueType="num">
                                      <p:cBhvr>
                                        <p:cTn id="47" dur="1000" fill="hold"/>
                                        <p:tgtEl>
                                          <p:spTgt spid="2052"/>
                                        </p:tgtEl>
                                        <p:attrNameLst>
                                          <p:attrName>ppt_w</p:attrName>
                                        </p:attrNameLst>
                                      </p:cBhvr>
                                      <p:tavLst>
                                        <p:tav tm="0">
                                          <p:val>
                                            <p:fltVal val="0"/>
                                          </p:val>
                                        </p:tav>
                                        <p:tav tm="100000">
                                          <p:val>
                                            <p:strVal val="#ppt_w"/>
                                          </p:val>
                                        </p:tav>
                                      </p:tavLst>
                                    </p:anim>
                                    <p:anim calcmode="lin" valueType="num">
                                      <p:cBhvr>
                                        <p:cTn id="48" dur="1000" fill="hold"/>
                                        <p:tgtEl>
                                          <p:spTgt spid="2052"/>
                                        </p:tgtEl>
                                        <p:attrNameLst>
                                          <p:attrName>ppt_h</p:attrName>
                                        </p:attrNameLst>
                                      </p:cBhvr>
                                      <p:tavLst>
                                        <p:tav tm="0">
                                          <p:val>
                                            <p:fltVal val="0"/>
                                          </p:val>
                                        </p:tav>
                                        <p:tav tm="100000">
                                          <p:val>
                                            <p:strVal val="#ppt_h"/>
                                          </p:val>
                                        </p:tav>
                                      </p:tavLst>
                                    </p:anim>
                                    <p:animEffect transition="in" filter="fade">
                                      <p:cBhvr>
                                        <p:cTn id="49" dur="1000"/>
                                        <p:tgtEl>
                                          <p:spTgt spid="2052"/>
                                        </p:tgtEl>
                                      </p:cBhvr>
                                    </p:animEffect>
                                  </p:childTnLst>
                                  <p:subTnLst>
                                    <p:audio>
                                      <p:cMediaNode>
                                        <p:cTn display="0" masterRel="sameClick">
                                          <p:stCondLst>
                                            <p:cond evt="begin" delay="0">
                                              <p:tn val="45"/>
                                            </p:cond>
                                          </p:stCondLst>
                                          <p:endCondLst>
                                            <p:cond evt="onStopAudio" delay="0">
                                              <p:tgtEl>
                                                <p:sldTgt/>
                                              </p:tgtEl>
                                            </p:cond>
                                          </p:endCondLst>
                                        </p:cTn>
                                        <p:tgtEl>
                                          <p:sndTgt r:embed="rId2" name="push.wav"/>
                                        </p:tgtEl>
                                      </p:cMediaNode>
                                    </p:audio>
                                  </p:subTnLst>
                                </p:cTn>
                              </p:par>
                            </p:childTnLst>
                          </p:cTn>
                        </p:par>
                        <p:par>
                          <p:cTn id="50" fill="hold">
                            <p:stCondLst>
                              <p:cond delay="6500"/>
                            </p:stCondLst>
                            <p:childTnLst>
                              <p:par>
                                <p:cTn id="51" presetID="2" presetClass="entr" presetSubtype="8" fill="hold" nodeType="afterEffect">
                                  <p:stCondLst>
                                    <p:cond delay="0"/>
                                  </p:stCondLst>
                                  <p:childTnLst>
                                    <p:set>
                                      <p:cBhvr>
                                        <p:cTn id="52" dur="1" fill="hold">
                                          <p:stCondLst>
                                            <p:cond delay="0"/>
                                          </p:stCondLst>
                                        </p:cTn>
                                        <p:tgtEl>
                                          <p:spTgt spid="2050"/>
                                        </p:tgtEl>
                                        <p:attrNameLst>
                                          <p:attrName>style.visibility</p:attrName>
                                        </p:attrNameLst>
                                      </p:cBhvr>
                                      <p:to>
                                        <p:strVal val="visible"/>
                                      </p:to>
                                    </p:set>
                                    <p:anim calcmode="lin" valueType="num">
                                      <p:cBhvr additive="base">
                                        <p:cTn id="53" dur="500" fill="hold"/>
                                        <p:tgtEl>
                                          <p:spTgt spid="2050"/>
                                        </p:tgtEl>
                                        <p:attrNameLst>
                                          <p:attrName>ppt_x</p:attrName>
                                        </p:attrNameLst>
                                      </p:cBhvr>
                                      <p:tavLst>
                                        <p:tav tm="0">
                                          <p:val>
                                            <p:strVal val="0-#ppt_w/2"/>
                                          </p:val>
                                        </p:tav>
                                        <p:tav tm="100000">
                                          <p:val>
                                            <p:strVal val="#ppt_x"/>
                                          </p:val>
                                        </p:tav>
                                      </p:tavLst>
                                    </p:anim>
                                    <p:anim calcmode="lin" valueType="num">
                                      <p:cBhvr additive="base">
                                        <p:cTn id="54"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24290" y="69190"/>
            <a:ext cx="10515600" cy="972356"/>
          </a:xfrm>
        </p:spPr>
        <p:txBody>
          <a:bodyPr>
            <a:normAutofit/>
          </a:bodyPr>
          <a:lstStyle/>
          <a:p>
            <a:r>
              <a:rPr lang="en-GB" sz="3200" b="1" dirty="0" err="1">
                <a:latin typeface="Arial" panose="020B0604020202020204" pitchFamily="34" charset="0"/>
                <a:cs typeface="Arial" panose="020B0604020202020204" pitchFamily="34" charset="0"/>
              </a:rPr>
              <a:t>Mida</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kujutab</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endast</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ettevõttepoolse</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juhendaja</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koolitus</a:t>
            </a:r>
            <a:r>
              <a:rPr lang="en-GB" sz="3200" b="1" dirty="0">
                <a:latin typeface="Arial" panose="020B0604020202020204" pitchFamily="34" charset="0"/>
                <a:cs typeface="Arial" panose="020B0604020202020204" pitchFamily="34" charset="0"/>
              </a:rPr>
              <a:t>?</a:t>
            </a:r>
            <a:endParaRPr lang="lt-LT" sz="3200" b="1"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838200" y="1041546"/>
            <a:ext cx="10515600" cy="5591265"/>
          </a:xfrm>
          <a:noFill/>
        </p:spPr>
        <p:txBody>
          <a:bodyPr>
            <a:normAutofit/>
          </a:bodyPr>
          <a:lstStyle/>
          <a:p>
            <a:pPr marL="0" indent="0">
              <a:buNone/>
            </a:pPr>
            <a:r>
              <a:rPr lang="et-EE" dirty="0">
                <a:latin typeface="Arial" panose="020B0604020202020204" pitchFamily="34" charset="0"/>
                <a:cs typeface="Arial" panose="020B0604020202020204" pitchFamily="34" charset="0"/>
              </a:rPr>
              <a:t>Juhendajakoolitus peab varustama töökohapoolseid juhendajaid selliste teadmistega:</a:t>
            </a:r>
          </a:p>
          <a:p>
            <a:r>
              <a:rPr lang="et-EE" dirty="0">
                <a:latin typeface="Arial" panose="020B0604020202020204" pitchFamily="34" charset="0"/>
                <a:cs typeface="Arial" panose="020B0604020202020204" pitchFamily="34" charset="0"/>
              </a:rPr>
              <a:t>Haridussüsteem</a:t>
            </a:r>
          </a:p>
          <a:p>
            <a:r>
              <a:rPr lang="et-EE" dirty="0">
                <a:latin typeface="Arial" panose="020B0604020202020204" pitchFamily="34" charset="0"/>
                <a:cs typeface="Arial" panose="020B0604020202020204" pitchFamily="34" charset="0"/>
              </a:rPr>
              <a:t>Koolituse kavandamine</a:t>
            </a:r>
          </a:p>
          <a:p>
            <a:r>
              <a:rPr lang="et-EE" dirty="0">
                <a:latin typeface="Arial" panose="020B0604020202020204" pitchFamily="34" charset="0"/>
                <a:cs typeface="Arial" panose="020B0604020202020204" pitchFamily="34" charset="0"/>
              </a:rPr>
              <a:t>Suhtlemine koolitusasutuse ja kutseõppeasutuse õpetajaga</a:t>
            </a:r>
          </a:p>
          <a:p>
            <a:r>
              <a:rPr lang="et-EE" dirty="0">
                <a:latin typeface="Arial" panose="020B0604020202020204" pitchFamily="34" charset="0"/>
                <a:cs typeface="Arial" panose="020B0604020202020204" pitchFamily="34" charset="0"/>
              </a:rPr>
              <a:t>Suhtlemine ettevõtte juhtide, personalijuhtide ja kolleegidega kõigis korraldusküsimustes</a:t>
            </a:r>
          </a:p>
          <a:p>
            <a:r>
              <a:rPr lang="et-EE" dirty="0">
                <a:latin typeface="Arial" panose="020B0604020202020204" pitchFamily="34" charset="0"/>
                <a:cs typeface="Arial" panose="020B0604020202020204" pitchFamily="34" charset="0"/>
              </a:rPr>
              <a:t>Tööülesannete kavandamine ja ettenäitamine tööprotsessis</a:t>
            </a:r>
          </a:p>
          <a:p>
            <a:r>
              <a:rPr lang="et-EE" dirty="0">
                <a:latin typeface="Arial" panose="020B0604020202020204" pitchFamily="34" charset="0"/>
                <a:cs typeface="Arial" panose="020B0604020202020204" pitchFamily="34" charset="0"/>
              </a:rPr>
              <a:t>Õpipoisiga suhtlemise metoodika </a:t>
            </a:r>
          </a:p>
          <a:p>
            <a:r>
              <a:rPr lang="et-EE" dirty="0">
                <a:latin typeface="Arial" panose="020B0604020202020204" pitchFamily="34" charset="0"/>
                <a:cs typeface="Arial" panose="020B0604020202020204" pitchFamily="34" charset="0"/>
              </a:rPr>
              <a:t>Õpipoisi õppeprotsessi hindamine</a:t>
            </a:r>
          </a:p>
          <a:p>
            <a:r>
              <a:rPr lang="et-EE" dirty="0">
                <a:latin typeface="Arial" panose="020B0604020202020204" pitchFamily="34" charset="0"/>
                <a:cs typeface="Arial" panose="020B0604020202020204" pitchFamily="34" charset="0"/>
              </a:rPr>
              <a:t>Dokumentatsioon</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5840" y="0"/>
            <a:ext cx="2358189" cy="845210"/>
          </a:xfrm>
          <a:prstGeom prst="rect">
            <a:avLst/>
          </a:prstGeom>
          <a:noFill/>
          <a:extLst/>
        </p:spPr>
      </p:pic>
    </p:spTree>
    <p:extLst>
      <p:ext uri="{BB962C8B-B14F-4D97-AF65-F5344CB8AC3E}">
        <p14:creationId xmlns:p14="http://schemas.microsoft.com/office/powerpoint/2010/main" val="1784222975"/>
      </p:ext>
    </p:extLst>
  </p:cSld>
  <p:clrMapOvr>
    <a:masterClrMapping/>
  </p:clrMapOvr>
  <mc:AlternateContent xmlns:mc="http://schemas.openxmlformats.org/markup-compatibility/2006" xmlns:p14="http://schemas.microsoft.com/office/powerpoint/2010/main">
    <mc:Choice Requires="p14">
      <p:transition p14:dur="250" advClick="0" advTm="10000">
        <p:pull/>
      </p:transition>
    </mc:Choice>
    <mc:Fallback xmlns="">
      <p:transition advClick="0" advTm="1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870">
                                          <p:stCondLst>
                                            <p:cond delay="0"/>
                                          </p:stCondLst>
                                        </p:cTn>
                                        <p:tgtEl>
                                          <p:spTgt spid="3">
                                            <p:txEl>
                                              <p:pRg st="0" end="0"/>
                                            </p:txEl>
                                          </p:spTgt>
                                        </p:tgtEl>
                                      </p:cBhvr>
                                    </p:animEffect>
                                    <p:anim calcmode="lin" valueType="num">
                                      <p:cBhvr>
                                        <p:cTn id="12"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39">
                                          <p:stCondLst>
                                            <p:cond delay="975"/>
                                          </p:stCondLst>
                                        </p:cTn>
                                        <p:tgtEl>
                                          <p:spTgt spid="3">
                                            <p:txEl>
                                              <p:pRg st="0" end="0"/>
                                            </p:txEl>
                                          </p:spTgt>
                                        </p:tgtEl>
                                      </p:cBhvr>
                                      <p:to x="100000" y="60000"/>
                                    </p:animScale>
                                    <p:animScale>
                                      <p:cBhvr>
                                        <p:cTn id="18" dur="249" decel="50000">
                                          <p:stCondLst>
                                            <p:cond delay="1014"/>
                                          </p:stCondLst>
                                        </p:cTn>
                                        <p:tgtEl>
                                          <p:spTgt spid="3">
                                            <p:txEl>
                                              <p:pRg st="0" end="0"/>
                                            </p:txEl>
                                          </p:spTgt>
                                        </p:tgtEl>
                                      </p:cBhvr>
                                      <p:to x="100000" y="100000"/>
                                    </p:animScale>
                                    <p:animScale>
                                      <p:cBhvr>
                                        <p:cTn id="19" dur="39">
                                          <p:stCondLst>
                                            <p:cond delay="1968"/>
                                          </p:stCondLst>
                                        </p:cTn>
                                        <p:tgtEl>
                                          <p:spTgt spid="3">
                                            <p:txEl>
                                              <p:pRg st="0" end="0"/>
                                            </p:txEl>
                                          </p:spTgt>
                                        </p:tgtEl>
                                      </p:cBhvr>
                                      <p:to x="100000" y="80000"/>
                                    </p:animScale>
                                    <p:animScale>
                                      <p:cBhvr>
                                        <p:cTn id="20" dur="249" decel="50000">
                                          <p:stCondLst>
                                            <p:cond delay="2007"/>
                                          </p:stCondLst>
                                        </p:cTn>
                                        <p:tgtEl>
                                          <p:spTgt spid="3">
                                            <p:txEl>
                                              <p:pRg st="0" end="0"/>
                                            </p:txEl>
                                          </p:spTgt>
                                        </p:tgtEl>
                                      </p:cBhvr>
                                      <p:to x="100000" y="100000"/>
                                    </p:animScale>
                                    <p:animScale>
                                      <p:cBhvr>
                                        <p:cTn id="21" dur="39">
                                          <p:stCondLst>
                                            <p:cond delay="2463"/>
                                          </p:stCondLst>
                                        </p:cTn>
                                        <p:tgtEl>
                                          <p:spTgt spid="3">
                                            <p:txEl>
                                              <p:pRg st="0" end="0"/>
                                            </p:txEl>
                                          </p:spTgt>
                                        </p:tgtEl>
                                      </p:cBhvr>
                                      <p:to x="100000" y="90000"/>
                                    </p:animScale>
                                    <p:animScale>
                                      <p:cBhvr>
                                        <p:cTn id="22" dur="249" decel="50000">
                                          <p:stCondLst>
                                            <p:cond delay="2502"/>
                                          </p:stCondLst>
                                        </p:cTn>
                                        <p:tgtEl>
                                          <p:spTgt spid="3">
                                            <p:txEl>
                                              <p:pRg st="0" end="0"/>
                                            </p:txEl>
                                          </p:spTgt>
                                        </p:tgtEl>
                                      </p:cBhvr>
                                      <p:to x="100000" y="100000"/>
                                    </p:animScale>
                                    <p:animScale>
                                      <p:cBhvr>
                                        <p:cTn id="23" dur="39">
                                          <p:stCondLst>
                                            <p:cond delay="2712"/>
                                          </p:stCondLst>
                                        </p:cTn>
                                        <p:tgtEl>
                                          <p:spTgt spid="3">
                                            <p:txEl>
                                              <p:pRg st="0" end="0"/>
                                            </p:txEl>
                                          </p:spTgt>
                                        </p:tgtEl>
                                      </p:cBhvr>
                                      <p:to x="100000" y="95000"/>
                                    </p:animScale>
                                    <p:animScale>
                                      <p:cBhvr>
                                        <p:cTn id="24" dur="249" decel="50000">
                                          <p:stCondLst>
                                            <p:cond delay="2751"/>
                                          </p:stCondLst>
                                        </p:cTn>
                                        <p:tgtEl>
                                          <p:spTgt spid="3">
                                            <p:txEl>
                                              <p:pRg st="0" end="0"/>
                                            </p:txEl>
                                          </p:spTgt>
                                        </p:tgtEl>
                                      </p:cBhvr>
                                      <p:to x="100000" y="100000"/>
                                    </p:animScale>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25" fill="hold">
                            <p:stCondLst>
                              <p:cond delay="3500"/>
                            </p:stCondLst>
                            <p:childTnLst>
                              <p:par>
                                <p:cTn id="26" presetID="26" presetClass="entr" presetSubtype="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870">
                                          <p:stCondLst>
                                            <p:cond delay="0"/>
                                          </p:stCondLst>
                                        </p:cTn>
                                        <p:tgtEl>
                                          <p:spTgt spid="3">
                                            <p:txEl>
                                              <p:pRg st="1" end="1"/>
                                            </p:txEl>
                                          </p:spTgt>
                                        </p:tgtEl>
                                      </p:cBhvr>
                                    </p:animEffect>
                                    <p:anim calcmode="lin" valueType="num">
                                      <p:cBhvr>
                                        <p:cTn id="29" dur="273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996"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996" tmFilter="0, 0; 0.125,0.2665; 0.25,0.4; 0.375,0.465; 0.5,0.5;  0.625,0.535; 0.75,0.6; 0.875,0.7335; 1,1">
                                          <p:stCondLst>
                                            <p:cond delay="996"/>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498" tmFilter="0, 0; 0.125,0.2665; 0.25,0.4; 0.375,0.465; 0.5,0.5;  0.625,0.535; 0.75,0.6; 0.875,0.7335; 1,1">
                                          <p:stCondLst>
                                            <p:cond delay="1986"/>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246" tmFilter="0, 0; 0.125,0.2665; 0.25,0.4; 0.375,0.465; 0.5,0.5;  0.625,0.535; 0.75,0.6; 0.875,0.7335; 1,1">
                                          <p:stCondLst>
                                            <p:cond delay="2484"/>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39">
                                          <p:stCondLst>
                                            <p:cond delay="975"/>
                                          </p:stCondLst>
                                        </p:cTn>
                                        <p:tgtEl>
                                          <p:spTgt spid="3">
                                            <p:txEl>
                                              <p:pRg st="1" end="1"/>
                                            </p:txEl>
                                          </p:spTgt>
                                        </p:tgtEl>
                                      </p:cBhvr>
                                      <p:to x="100000" y="60000"/>
                                    </p:animScale>
                                    <p:animScale>
                                      <p:cBhvr>
                                        <p:cTn id="35" dur="249" decel="50000">
                                          <p:stCondLst>
                                            <p:cond delay="1014"/>
                                          </p:stCondLst>
                                        </p:cTn>
                                        <p:tgtEl>
                                          <p:spTgt spid="3">
                                            <p:txEl>
                                              <p:pRg st="1" end="1"/>
                                            </p:txEl>
                                          </p:spTgt>
                                        </p:tgtEl>
                                      </p:cBhvr>
                                      <p:to x="100000" y="100000"/>
                                    </p:animScale>
                                    <p:animScale>
                                      <p:cBhvr>
                                        <p:cTn id="36" dur="39">
                                          <p:stCondLst>
                                            <p:cond delay="1968"/>
                                          </p:stCondLst>
                                        </p:cTn>
                                        <p:tgtEl>
                                          <p:spTgt spid="3">
                                            <p:txEl>
                                              <p:pRg st="1" end="1"/>
                                            </p:txEl>
                                          </p:spTgt>
                                        </p:tgtEl>
                                      </p:cBhvr>
                                      <p:to x="100000" y="80000"/>
                                    </p:animScale>
                                    <p:animScale>
                                      <p:cBhvr>
                                        <p:cTn id="37" dur="249" decel="50000">
                                          <p:stCondLst>
                                            <p:cond delay="2007"/>
                                          </p:stCondLst>
                                        </p:cTn>
                                        <p:tgtEl>
                                          <p:spTgt spid="3">
                                            <p:txEl>
                                              <p:pRg st="1" end="1"/>
                                            </p:txEl>
                                          </p:spTgt>
                                        </p:tgtEl>
                                      </p:cBhvr>
                                      <p:to x="100000" y="100000"/>
                                    </p:animScale>
                                    <p:animScale>
                                      <p:cBhvr>
                                        <p:cTn id="38" dur="39">
                                          <p:stCondLst>
                                            <p:cond delay="2463"/>
                                          </p:stCondLst>
                                        </p:cTn>
                                        <p:tgtEl>
                                          <p:spTgt spid="3">
                                            <p:txEl>
                                              <p:pRg st="1" end="1"/>
                                            </p:txEl>
                                          </p:spTgt>
                                        </p:tgtEl>
                                      </p:cBhvr>
                                      <p:to x="100000" y="90000"/>
                                    </p:animScale>
                                    <p:animScale>
                                      <p:cBhvr>
                                        <p:cTn id="39" dur="249" decel="50000">
                                          <p:stCondLst>
                                            <p:cond delay="2502"/>
                                          </p:stCondLst>
                                        </p:cTn>
                                        <p:tgtEl>
                                          <p:spTgt spid="3">
                                            <p:txEl>
                                              <p:pRg st="1" end="1"/>
                                            </p:txEl>
                                          </p:spTgt>
                                        </p:tgtEl>
                                      </p:cBhvr>
                                      <p:to x="100000" y="100000"/>
                                    </p:animScale>
                                    <p:animScale>
                                      <p:cBhvr>
                                        <p:cTn id="40" dur="39">
                                          <p:stCondLst>
                                            <p:cond delay="2712"/>
                                          </p:stCondLst>
                                        </p:cTn>
                                        <p:tgtEl>
                                          <p:spTgt spid="3">
                                            <p:txEl>
                                              <p:pRg st="1" end="1"/>
                                            </p:txEl>
                                          </p:spTgt>
                                        </p:tgtEl>
                                      </p:cBhvr>
                                      <p:to x="100000" y="95000"/>
                                    </p:animScale>
                                    <p:animScale>
                                      <p:cBhvr>
                                        <p:cTn id="41" dur="249" decel="50000">
                                          <p:stCondLst>
                                            <p:cond delay="2751"/>
                                          </p:stCondLst>
                                        </p:cTn>
                                        <p:tgtEl>
                                          <p:spTgt spid="3">
                                            <p:txEl>
                                              <p:pRg st="1" end="1"/>
                                            </p:txEl>
                                          </p:spTgt>
                                        </p:tgtEl>
                                      </p:cBhvr>
                                      <p:to x="100000" y="100000"/>
                                    </p:animScale>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par>
                          <p:cTn id="42" fill="hold">
                            <p:stCondLst>
                              <p:cond delay="6500"/>
                            </p:stCondLst>
                            <p:childTnLst>
                              <p:par>
                                <p:cTn id="43" presetID="26" presetClass="entr" presetSubtype="0" fill="hold" grpId="0" nodeType="after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870">
                                          <p:stCondLst>
                                            <p:cond delay="0"/>
                                          </p:stCondLst>
                                        </p:cTn>
                                        <p:tgtEl>
                                          <p:spTgt spid="3">
                                            <p:txEl>
                                              <p:pRg st="2" end="2"/>
                                            </p:txEl>
                                          </p:spTgt>
                                        </p:tgtEl>
                                      </p:cBhvr>
                                    </p:animEffect>
                                    <p:anim calcmode="lin" valueType="num">
                                      <p:cBhvr>
                                        <p:cTn id="46" dur="2733"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99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996" tmFilter="0, 0; 0.125,0.2665; 0.25,0.4; 0.375,0.465; 0.5,0.5;  0.625,0.535; 0.75,0.6; 0.875,0.7335; 1,1">
                                          <p:stCondLst>
                                            <p:cond delay="99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498" tmFilter="0, 0; 0.125,0.2665; 0.25,0.4; 0.375,0.465; 0.5,0.5;  0.625,0.535; 0.75,0.6; 0.875,0.7335; 1,1">
                                          <p:stCondLst>
                                            <p:cond delay="1986"/>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246" tmFilter="0, 0; 0.125,0.2665; 0.25,0.4; 0.375,0.465; 0.5,0.5;  0.625,0.535; 0.75,0.6; 0.875,0.7335; 1,1">
                                          <p:stCondLst>
                                            <p:cond delay="2484"/>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39">
                                          <p:stCondLst>
                                            <p:cond delay="975"/>
                                          </p:stCondLst>
                                        </p:cTn>
                                        <p:tgtEl>
                                          <p:spTgt spid="3">
                                            <p:txEl>
                                              <p:pRg st="2" end="2"/>
                                            </p:txEl>
                                          </p:spTgt>
                                        </p:tgtEl>
                                      </p:cBhvr>
                                      <p:to x="100000" y="60000"/>
                                    </p:animScale>
                                    <p:animScale>
                                      <p:cBhvr>
                                        <p:cTn id="52" dur="249" decel="50000">
                                          <p:stCondLst>
                                            <p:cond delay="1014"/>
                                          </p:stCondLst>
                                        </p:cTn>
                                        <p:tgtEl>
                                          <p:spTgt spid="3">
                                            <p:txEl>
                                              <p:pRg st="2" end="2"/>
                                            </p:txEl>
                                          </p:spTgt>
                                        </p:tgtEl>
                                      </p:cBhvr>
                                      <p:to x="100000" y="100000"/>
                                    </p:animScale>
                                    <p:animScale>
                                      <p:cBhvr>
                                        <p:cTn id="53" dur="39">
                                          <p:stCondLst>
                                            <p:cond delay="1968"/>
                                          </p:stCondLst>
                                        </p:cTn>
                                        <p:tgtEl>
                                          <p:spTgt spid="3">
                                            <p:txEl>
                                              <p:pRg st="2" end="2"/>
                                            </p:txEl>
                                          </p:spTgt>
                                        </p:tgtEl>
                                      </p:cBhvr>
                                      <p:to x="100000" y="80000"/>
                                    </p:animScale>
                                    <p:animScale>
                                      <p:cBhvr>
                                        <p:cTn id="54" dur="249" decel="50000">
                                          <p:stCondLst>
                                            <p:cond delay="2007"/>
                                          </p:stCondLst>
                                        </p:cTn>
                                        <p:tgtEl>
                                          <p:spTgt spid="3">
                                            <p:txEl>
                                              <p:pRg st="2" end="2"/>
                                            </p:txEl>
                                          </p:spTgt>
                                        </p:tgtEl>
                                      </p:cBhvr>
                                      <p:to x="100000" y="100000"/>
                                    </p:animScale>
                                    <p:animScale>
                                      <p:cBhvr>
                                        <p:cTn id="55" dur="39">
                                          <p:stCondLst>
                                            <p:cond delay="2463"/>
                                          </p:stCondLst>
                                        </p:cTn>
                                        <p:tgtEl>
                                          <p:spTgt spid="3">
                                            <p:txEl>
                                              <p:pRg st="2" end="2"/>
                                            </p:txEl>
                                          </p:spTgt>
                                        </p:tgtEl>
                                      </p:cBhvr>
                                      <p:to x="100000" y="90000"/>
                                    </p:animScale>
                                    <p:animScale>
                                      <p:cBhvr>
                                        <p:cTn id="56" dur="249" decel="50000">
                                          <p:stCondLst>
                                            <p:cond delay="2502"/>
                                          </p:stCondLst>
                                        </p:cTn>
                                        <p:tgtEl>
                                          <p:spTgt spid="3">
                                            <p:txEl>
                                              <p:pRg st="2" end="2"/>
                                            </p:txEl>
                                          </p:spTgt>
                                        </p:tgtEl>
                                      </p:cBhvr>
                                      <p:to x="100000" y="100000"/>
                                    </p:animScale>
                                    <p:animScale>
                                      <p:cBhvr>
                                        <p:cTn id="57" dur="39">
                                          <p:stCondLst>
                                            <p:cond delay="2712"/>
                                          </p:stCondLst>
                                        </p:cTn>
                                        <p:tgtEl>
                                          <p:spTgt spid="3">
                                            <p:txEl>
                                              <p:pRg st="2" end="2"/>
                                            </p:txEl>
                                          </p:spTgt>
                                        </p:tgtEl>
                                      </p:cBhvr>
                                      <p:to x="100000" y="95000"/>
                                    </p:animScale>
                                    <p:animScale>
                                      <p:cBhvr>
                                        <p:cTn id="58" dur="249" decel="50000">
                                          <p:stCondLst>
                                            <p:cond delay="2751"/>
                                          </p:stCondLst>
                                        </p:cTn>
                                        <p:tgtEl>
                                          <p:spTgt spid="3">
                                            <p:txEl>
                                              <p:pRg st="2" end="2"/>
                                            </p:txEl>
                                          </p:spTgt>
                                        </p:tgtEl>
                                      </p:cBhvr>
                                      <p:to x="100000" y="100000"/>
                                    </p:animScale>
                                  </p:childTnLst>
                                  <p:subTnLst>
                                    <p:audio>
                                      <p:cMediaNode>
                                        <p:cTn display="0" masterRel="sameClick">
                                          <p:stCondLst>
                                            <p:cond evt="begin" delay="0">
                                              <p:tn val="43"/>
                                            </p:cond>
                                          </p:stCondLst>
                                          <p:endCondLst>
                                            <p:cond evt="onStopAudio" delay="0">
                                              <p:tgtEl>
                                                <p:sldTgt/>
                                              </p:tgtEl>
                                            </p:cond>
                                          </p:endCondLst>
                                        </p:cTn>
                                        <p:tgtEl>
                                          <p:sndTgt r:embed="rId2" name="camera.wav"/>
                                        </p:tgtEl>
                                      </p:cMediaNode>
                                    </p:audio>
                                  </p:subTnLst>
                                </p:cTn>
                              </p:par>
                            </p:childTnLst>
                          </p:cTn>
                        </p:par>
                        <p:par>
                          <p:cTn id="59" fill="hold">
                            <p:stCondLst>
                              <p:cond delay="9500"/>
                            </p:stCondLst>
                            <p:childTnLst>
                              <p:par>
                                <p:cTn id="60" presetID="26" presetClass="entr" presetSubtype="0" fill="hold" grpId="0" nodeType="after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down)">
                                      <p:cBhvr>
                                        <p:cTn id="62" dur="870">
                                          <p:stCondLst>
                                            <p:cond delay="0"/>
                                          </p:stCondLst>
                                        </p:cTn>
                                        <p:tgtEl>
                                          <p:spTgt spid="3">
                                            <p:txEl>
                                              <p:pRg st="3" end="3"/>
                                            </p:txEl>
                                          </p:spTgt>
                                        </p:tgtEl>
                                      </p:cBhvr>
                                    </p:animEffect>
                                    <p:anim calcmode="lin" valueType="num">
                                      <p:cBhvr>
                                        <p:cTn id="63" dur="2733"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4" dur="99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5" dur="996" tmFilter="0, 0; 0.125,0.2665; 0.25,0.4; 0.375,0.465; 0.5,0.5;  0.625,0.535; 0.75,0.6; 0.875,0.7335; 1,1">
                                          <p:stCondLst>
                                            <p:cond delay="99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6" dur="498" tmFilter="0, 0; 0.125,0.2665; 0.25,0.4; 0.375,0.465; 0.5,0.5;  0.625,0.535; 0.75,0.6; 0.875,0.7335; 1,1">
                                          <p:stCondLst>
                                            <p:cond delay="1986"/>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7" dur="246" tmFilter="0, 0; 0.125,0.2665; 0.25,0.4; 0.375,0.465; 0.5,0.5;  0.625,0.535; 0.75,0.6; 0.875,0.7335; 1,1">
                                          <p:stCondLst>
                                            <p:cond delay="2484"/>
                                          </p:stCondLst>
                                        </p:cTn>
                                        <p:tgtEl>
                                          <p:spTgt spid="3">
                                            <p:txEl>
                                              <p:pRg st="3" end="3"/>
                                            </p:txEl>
                                          </p:spTgt>
                                        </p:tgtEl>
                                        <p:attrNameLst>
                                          <p:attrName>ppt_y</p:attrName>
                                        </p:attrNameLst>
                                      </p:cBhvr>
                                      <p:tavLst>
                                        <p:tav tm="0" fmla="#ppt_y-sin(pi*$)/81">
                                          <p:val>
                                            <p:fltVal val="0"/>
                                          </p:val>
                                        </p:tav>
                                        <p:tav tm="100000">
                                          <p:val>
                                            <p:fltVal val="1"/>
                                          </p:val>
                                        </p:tav>
                                      </p:tavLst>
                                    </p:anim>
                                    <p:animScale>
                                      <p:cBhvr>
                                        <p:cTn id="68" dur="39">
                                          <p:stCondLst>
                                            <p:cond delay="975"/>
                                          </p:stCondLst>
                                        </p:cTn>
                                        <p:tgtEl>
                                          <p:spTgt spid="3">
                                            <p:txEl>
                                              <p:pRg st="3" end="3"/>
                                            </p:txEl>
                                          </p:spTgt>
                                        </p:tgtEl>
                                      </p:cBhvr>
                                      <p:to x="100000" y="60000"/>
                                    </p:animScale>
                                    <p:animScale>
                                      <p:cBhvr>
                                        <p:cTn id="69" dur="249" decel="50000">
                                          <p:stCondLst>
                                            <p:cond delay="1014"/>
                                          </p:stCondLst>
                                        </p:cTn>
                                        <p:tgtEl>
                                          <p:spTgt spid="3">
                                            <p:txEl>
                                              <p:pRg st="3" end="3"/>
                                            </p:txEl>
                                          </p:spTgt>
                                        </p:tgtEl>
                                      </p:cBhvr>
                                      <p:to x="100000" y="100000"/>
                                    </p:animScale>
                                    <p:animScale>
                                      <p:cBhvr>
                                        <p:cTn id="70" dur="39">
                                          <p:stCondLst>
                                            <p:cond delay="1968"/>
                                          </p:stCondLst>
                                        </p:cTn>
                                        <p:tgtEl>
                                          <p:spTgt spid="3">
                                            <p:txEl>
                                              <p:pRg st="3" end="3"/>
                                            </p:txEl>
                                          </p:spTgt>
                                        </p:tgtEl>
                                      </p:cBhvr>
                                      <p:to x="100000" y="80000"/>
                                    </p:animScale>
                                    <p:animScale>
                                      <p:cBhvr>
                                        <p:cTn id="71" dur="249" decel="50000">
                                          <p:stCondLst>
                                            <p:cond delay="2007"/>
                                          </p:stCondLst>
                                        </p:cTn>
                                        <p:tgtEl>
                                          <p:spTgt spid="3">
                                            <p:txEl>
                                              <p:pRg st="3" end="3"/>
                                            </p:txEl>
                                          </p:spTgt>
                                        </p:tgtEl>
                                      </p:cBhvr>
                                      <p:to x="100000" y="100000"/>
                                    </p:animScale>
                                    <p:animScale>
                                      <p:cBhvr>
                                        <p:cTn id="72" dur="39">
                                          <p:stCondLst>
                                            <p:cond delay="2463"/>
                                          </p:stCondLst>
                                        </p:cTn>
                                        <p:tgtEl>
                                          <p:spTgt spid="3">
                                            <p:txEl>
                                              <p:pRg st="3" end="3"/>
                                            </p:txEl>
                                          </p:spTgt>
                                        </p:tgtEl>
                                      </p:cBhvr>
                                      <p:to x="100000" y="90000"/>
                                    </p:animScale>
                                    <p:animScale>
                                      <p:cBhvr>
                                        <p:cTn id="73" dur="249" decel="50000">
                                          <p:stCondLst>
                                            <p:cond delay="2502"/>
                                          </p:stCondLst>
                                        </p:cTn>
                                        <p:tgtEl>
                                          <p:spTgt spid="3">
                                            <p:txEl>
                                              <p:pRg st="3" end="3"/>
                                            </p:txEl>
                                          </p:spTgt>
                                        </p:tgtEl>
                                      </p:cBhvr>
                                      <p:to x="100000" y="100000"/>
                                    </p:animScale>
                                    <p:animScale>
                                      <p:cBhvr>
                                        <p:cTn id="74" dur="39">
                                          <p:stCondLst>
                                            <p:cond delay="2712"/>
                                          </p:stCondLst>
                                        </p:cTn>
                                        <p:tgtEl>
                                          <p:spTgt spid="3">
                                            <p:txEl>
                                              <p:pRg st="3" end="3"/>
                                            </p:txEl>
                                          </p:spTgt>
                                        </p:tgtEl>
                                      </p:cBhvr>
                                      <p:to x="100000" y="95000"/>
                                    </p:animScale>
                                    <p:animScale>
                                      <p:cBhvr>
                                        <p:cTn id="75" dur="249" decel="50000">
                                          <p:stCondLst>
                                            <p:cond delay="2751"/>
                                          </p:stCondLst>
                                        </p:cTn>
                                        <p:tgtEl>
                                          <p:spTgt spid="3">
                                            <p:txEl>
                                              <p:pRg st="3" end="3"/>
                                            </p:txEl>
                                          </p:spTgt>
                                        </p:tgtEl>
                                      </p:cBhvr>
                                      <p:to x="100000" y="100000"/>
                                    </p:animScale>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par>
                          <p:cTn id="76" fill="hold">
                            <p:stCondLst>
                              <p:cond delay="12500"/>
                            </p:stCondLst>
                            <p:childTnLst>
                              <p:par>
                                <p:cTn id="77" presetID="26" presetClass="entr" presetSubtype="0" fill="hold" grpId="0" nodeType="after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870">
                                          <p:stCondLst>
                                            <p:cond delay="0"/>
                                          </p:stCondLst>
                                        </p:cTn>
                                        <p:tgtEl>
                                          <p:spTgt spid="3">
                                            <p:txEl>
                                              <p:pRg st="4" end="4"/>
                                            </p:txEl>
                                          </p:spTgt>
                                        </p:tgtEl>
                                      </p:cBhvr>
                                    </p:animEffect>
                                    <p:anim calcmode="lin" valueType="num">
                                      <p:cBhvr>
                                        <p:cTn id="80" dur="273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99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996" tmFilter="0, 0; 0.125,0.2665; 0.25,0.4; 0.375,0.465; 0.5,0.5;  0.625,0.535; 0.75,0.6; 0.875,0.7335; 1,1">
                                          <p:stCondLst>
                                            <p:cond delay="99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498" tmFilter="0, 0; 0.125,0.2665; 0.25,0.4; 0.375,0.465; 0.5,0.5;  0.625,0.535; 0.75,0.6; 0.875,0.7335; 1,1">
                                          <p:stCondLst>
                                            <p:cond delay="1986"/>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246" tmFilter="0, 0; 0.125,0.2665; 0.25,0.4; 0.375,0.465; 0.5,0.5;  0.625,0.535; 0.75,0.6; 0.875,0.7335; 1,1">
                                          <p:stCondLst>
                                            <p:cond delay="2484"/>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39">
                                          <p:stCondLst>
                                            <p:cond delay="975"/>
                                          </p:stCondLst>
                                        </p:cTn>
                                        <p:tgtEl>
                                          <p:spTgt spid="3">
                                            <p:txEl>
                                              <p:pRg st="4" end="4"/>
                                            </p:txEl>
                                          </p:spTgt>
                                        </p:tgtEl>
                                      </p:cBhvr>
                                      <p:to x="100000" y="60000"/>
                                    </p:animScale>
                                    <p:animScale>
                                      <p:cBhvr>
                                        <p:cTn id="86" dur="249" decel="50000">
                                          <p:stCondLst>
                                            <p:cond delay="1014"/>
                                          </p:stCondLst>
                                        </p:cTn>
                                        <p:tgtEl>
                                          <p:spTgt spid="3">
                                            <p:txEl>
                                              <p:pRg st="4" end="4"/>
                                            </p:txEl>
                                          </p:spTgt>
                                        </p:tgtEl>
                                      </p:cBhvr>
                                      <p:to x="100000" y="100000"/>
                                    </p:animScale>
                                    <p:animScale>
                                      <p:cBhvr>
                                        <p:cTn id="87" dur="39">
                                          <p:stCondLst>
                                            <p:cond delay="1968"/>
                                          </p:stCondLst>
                                        </p:cTn>
                                        <p:tgtEl>
                                          <p:spTgt spid="3">
                                            <p:txEl>
                                              <p:pRg st="4" end="4"/>
                                            </p:txEl>
                                          </p:spTgt>
                                        </p:tgtEl>
                                      </p:cBhvr>
                                      <p:to x="100000" y="80000"/>
                                    </p:animScale>
                                    <p:animScale>
                                      <p:cBhvr>
                                        <p:cTn id="88" dur="249" decel="50000">
                                          <p:stCondLst>
                                            <p:cond delay="2007"/>
                                          </p:stCondLst>
                                        </p:cTn>
                                        <p:tgtEl>
                                          <p:spTgt spid="3">
                                            <p:txEl>
                                              <p:pRg st="4" end="4"/>
                                            </p:txEl>
                                          </p:spTgt>
                                        </p:tgtEl>
                                      </p:cBhvr>
                                      <p:to x="100000" y="100000"/>
                                    </p:animScale>
                                    <p:animScale>
                                      <p:cBhvr>
                                        <p:cTn id="89" dur="39">
                                          <p:stCondLst>
                                            <p:cond delay="2463"/>
                                          </p:stCondLst>
                                        </p:cTn>
                                        <p:tgtEl>
                                          <p:spTgt spid="3">
                                            <p:txEl>
                                              <p:pRg st="4" end="4"/>
                                            </p:txEl>
                                          </p:spTgt>
                                        </p:tgtEl>
                                      </p:cBhvr>
                                      <p:to x="100000" y="90000"/>
                                    </p:animScale>
                                    <p:animScale>
                                      <p:cBhvr>
                                        <p:cTn id="90" dur="249" decel="50000">
                                          <p:stCondLst>
                                            <p:cond delay="2502"/>
                                          </p:stCondLst>
                                        </p:cTn>
                                        <p:tgtEl>
                                          <p:spTgt spid="3">
                                            <p:txEl>
                                              <p:pRg st="4" end="4"/>
                                            </p:txEl>
                                          </p:spTgt>
                                        </p:tgtEl>
                                      </p:cBhvr>
                                      <p:to x="100000" y="100000"/>
                                    </p:animScale>
                                    <p:animScale>
                                      <p:cBhvr>
                                        <p:cTn id="91" dur="39">
                                          <p:stCondLst>
                                            <p:cond delay="2712"/>
                                          </p:stCondLst>
                                        </p:cTn>
                                        <p:tgtEl>
                                          <p:spTgt spid="3">
                                            <p:txEl>
                                              <p:pRg st="4" end="4"/>
                                            </p:txEl>
                                          </p:spTgt>
                                        </p:tgtEl>
                                      </p:cBhvr>
                                      <p:to x="100000" y="95000"/>
                                    </p:animScale>
                                    <p:animScale>
                                      <p:cBhvr>
                                        <p:cTn id="92" dur="249" decel="50000">
                                          <p:stCondLst>
                                            <p:cond delay="2751"/>
                                          </p:stCondLst>
                                        </p:cTn>
                                        <p:tgtEl>
                                          <p:spTgt spid="3">
                                            <p:txEl>
                                              <p:pRg st="4" end="4"/>
                                            </p:txEl>
                                          </p:spTgt>
                                        </p:tgtEl>
                                      </p:cBhvr>
                                      <p:to x="100000" y="100000"/>
                                    </p:animScale>
                                  </p:childTnLst>
                                  <p:subTnLst>
                                    <p:audio>
                                      <p:cMediaNode>
                                        <p:cTn display="0" masterRel="sameClick">
                                          <p:stCondLst>
                                            <p:cond evt="begin" delay="0">
                                              <p:tn val="77"/>
                                            </p:cond>
                                          </p:stCondLst>
                                          <p:endCondLst>
                                            <p:cond evt="onStopAudio" delay="0">
                                              <p:tgtEl>
                                                <p:sldTgt/>
                                              </p:tgtEl>
                                            </p:cond>
                                          </p:endCondLst>
                                        </p:cTn>
                                        <p:tgtEl>
                                          <p:sndTgt r:embed="rId2" name="camera.wav"/>
                                        </p:tgtEl>
                                      </p:cMediaNode>
                                    </p:audio>
                                  </p:subTnLst>
                                </p:cTn>
                              </p:par>
                            </p:childTnLst>
                          </p:cTn>
                        </p:par>
                        <p:par>
                          <p:cTn id="93" fill="hold">
                            <p:stCondLst>
                              <p:cond delay="15500"/>
                            </p:stCondLst>
                            <p:childTnLst>
                              <p:par>
                                <p:cTn id="94" presetID="26" presetClass="entr" presetSubtype="0" fill="hold" grpId="0" nodeType="afterEffect">
                                  <p:stCondLst>
                                    <p:cond delay="0"/>
                                  </p:stCondLst>
                                  <p:childTnLst>
                                    <p:set>
                                      <p:cBhvr>
                                        <p:cTn id="95" dur="1" fill="hold">
                                          <p:stCondLst>
                                            <p:cond delay="0"/>
                                          </p:stCondLst>
                                        </p:cTn>
                                        <p:tgtEl>
                                          <p:spTgt spid="3">
                                            <p:txEl>
                                              <p:pRg st="5" end="5"/>
                                            </p:txEl>
                                          </p:spTgt>
                                        </p:tgtEl>
                                        <p:attrNameLst>
                                          <p:attrName>style.visibility</p:attrName>
                                        </p:attrNameLst>
                                      </p:cBhvr>
                                      <p:to>
                                        <p:strVal val="visible"/>
                                      </p:to>
                                    </p:set>
                                    <p:animEffect transition="in" filter="wipe(down)">
                                      <p:cBhvr>
                                        <p:cTn id="96" dur="870">
                                          <p:stCondLst>
                                            <p:cond delay="0"/>
                                          </p:stCondLst>
                                        </p:cTn>
                                        <p:tgtEl>
                                          <p:spTgt spid="3">
                                            <p:txEl>
                                              <p:pRg st="5" end="5"/>
                                            </p:txEl>
                                          </p:spTgt>
                                        </p:tgtEl>
                                      </p:cBhvr>
                                    </p:animEffect>
                                    <p:anim calcmode="lin" valueType="num">
                                      <p:cBhvr>
                                        <p:cTn id="97" dur="2733"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8" dur="99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9" dur="996" tmFilter="0, 0; 0.125,0.2665; 0.25,0.4; 0.375,0.465; 0.5,0.5;  0.625,0.535; 0.75,0.6; 0.875,0.7335; 1,1">
                                          <p:stCondLst>
                                            <p:cond delay="99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0" dur="498" tmFilter="0, 0; 0.125,0.2665; 0.25,0.4; 0.375,0.465; 0.5,0.5;  0.625,0.535; 0.75,0.6; 0.875,0.7335; 1,1">
                                          <p:stCondLst>
                                            <p:cond delay="1986"/>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1" dur="246" tmFilter="0, 0; 0.125,0.2665; 0.25,0.4; 0.375,0.465; 0.5,0.5;  0.625,0.535; 0.75,0.6; 0.875,0.7335; 1,1">
                                          <p:stCondLst>
                                            <p:cond delay="2484"/>
                                          </p:stCondLst>
                                        </p:cTn>
                                        <p:tgtEl>
                                          <p:spTgt spid="3">
                                            <p:txEl>
                                              <p:pRg st="5" end="5"/>
                                            </p:txEl>
                                          </p:spTgt>
                                        </p:tgtEl>
                                        <p:attrNameLst>
                                          <p:attrName>ppt_y</p:attrName>
                                        </p:attrNameLst>
                                      </p:cBhvr>
                                      <p:tavLst>
                                        <p:tav tm="0" fmla="#ppt_y-sin(pi*$)/81">
                                          <p:val>
                                            <p:fltVal val="0"/>
                                          </p:val>
                                        </p:tav>
                                        <p:tav tm="100000">
                                          <p:val>
                                            <p:fltVal val="1"/>
                                          </p:val>
                                        </p:tav>
                                      </p:tavLst>
                                    </p:anim>
                                    <p:animScale>
                                      <p:cBhvr>
                                        <p:cTn id="102" dur="39">
                                          <p:stCondLst>
                                            <p:cond delay="975"/>
                                          </p:stCondLst>
                                        </p:cTn>
                                        <p:tgtEl>
                                          <p:spTgt spid="3">
                                            <p:txEl>
                                              <p:pRg st="5" end="5"/>
                                            </p:txEl>
                                          </p:spTgt>
                                        </p:tgtEl>
                                      </p:cBhvr>
                                      <p:to x="100000" y="60000"/>
                                    </p:animScale>
                                    <p:animScale>
                                      <p:cBhvr>
                                        <p:cTn id="103" dur="249" decel="50000">
                                          <p:stCondLst>
                                            <p:cond delay="1014"/>
                                          </p:stCondLst>
                                        </p:cTn>
                                        <p:tgtEl>
                                          <p:spTgt spid="3">
                                            <p:txEl>
                                              <p:pRg st="5" end="5"/>
                                            </p:txEl>
                                          </p:spTgt>
                                        </p:tgtEl>
                                      </p:cBhvr>
                                      <p:to x="100000" y="100000"/>
                                    </p:animScale>
                                    <p:animScale>
                                      <p:cBhvr>
                                        <p:cTn id="104" dur="39">
                                          <p:stCondLst>
                                            <p:cond delay="1968"/>
                                          </p:stCondLst>
                                        </p:cTn>
                                        <p:tgtEl>
                                          <p:spTgt spid="3">
                                            <p:txEl>
                                              <p:pRg st="5" end="5"/>
                                            </p:txEl>
                                          </p:spTgt>
                                        </p:tgtEl>
                                      </p:cBhvr>
                                      <p:to x="100000" y="80000"/>
                                    </p:animScale>
                                    <p:animScale>
                                      <p:cBhvr>
                                        <p:cTn id="105" dur="249" decel="50000">
                                          <p:stCondLst>
                                            <p:cond delay="2007"/>
                                          </p:stCondLst>
                                        </p:cTn>
                                        <p:tgtEl>
                                          <p:spTgt spid="3">
                                            <p:txEl>
                                              <p:pRg st="5" end="5"/>
                                            </p:txEl>
                                          </p:spTgt>
                                        </p:tgtEl>
                                      </p:cBhvr>
                                      <p:to x="100000" y="100000"/>
                                    </p:animScale>
                                    <p:animScale>
                                      <p:cBhvr>
                                        <p:cTn id="106" dur="39">
                                          <p:stCondLst>
                                            <p:cond delay="2463"/>
                                          </p:stCondLst>
                                        </p:cTn>
                                        <p:tgtEl>
                                          <p:spTgt spid="3">
                                            <p:txEl>
                                              <p:pRg st="5" end="5"/>
                                            </p:txEl>
                                          </p:spTgt>
                                        </p:tgtEl>
                                      </p:cBhvr>
                                      <p:to x="100000" y="90000"/>
                                    </p:animScale>
                                    <p:animScale>
                                      <p:cBhvr>
                                        <p:cTn id="107" dur="249" decel="50000">
                                          <p:stCondLst>
                                            <p:cond delay="2502"/>
                                          </p:stCondLst>
                                        </p:cTn>
                                        <p:tgtEl>
                                          <p:spTgt spid="3">
                                            <p:txEl>
                                              <p:pRg st="5" end="5"/>
                                            </p:txEl>
                                          </p:spTgt>
                                        </p:tgtEl>
                                      </p:cBhvr>
                                      <p:to x="100000" y="100000"/>
                                    </p:animScale>
                                    <p:animScale>
                                      <p:cBhvr>
                                        <p:cTn id="108" dur="39">
                                          <p:stCondLst>
                                            <p:cond delay="2712"/>
                                          </p:stCondLst>
                                        </p:cTn>
                                        <p:tgtEl>
                                          <p:spTgt spid="3">
                                            <p:txEl>
                                              <p:pRg st="5" end="5"/>
                                            </p:txEl>
                                          </p:spTgt>
                                        </p:tgtEl>
                                      </p:cBhvr>
                                      <p:to x="100000" y="95000"/>
                                    </p:animScale>
                                    <p:animScale>
                                      <p:cBhvr>
                                        <p:cTn id="109" dur="249" decel="50000">
                                          <p:stCondLst>
                                            <p:cond delay="2751"/>
                                          </p:stCondLst>
                                        </p:cTn>
                                        <p:tgtEl>
                                          <p:spTgt spid="3">
                                            <p:txEl>
                                              <p:pRg st="5" end="5"/>
                                            </p:txEl>
                                          </p:spTgt>
                                        </p:tgtEl>
                                      </p:cBhvr>
                                      <p:to x="100000" y="100000"/>
                                    </p:animScale>
                                  </p:childTnLst>
                                  <p:subTnLst>
                                    <p:audio>
                                      <p:cMediaNode>
                                        <p:cTn display="0" masterRel="sameClick">
                                          <p:stCondLst>
                                            <p:cond evt="begin" delay="0">
                                              <p:tn val="94"/>
                                            </p:cond>
                                          </p:stCondLst>
                                          <p:endCondLst>
                                            <p:cond evt="onStopAudio" delay="0">
                                              <p:tgtEl>
                                                <p:sldTgt/>
                                              </p:tgtEl>
                                            </p:cond>
                                          </p:endCondLst>
                                        </p:cTn>
                                        <p:tgtEl>
                                          <p:sndTgt r:embed="rId2" name="camera.wav"/>
                                        </p:tgtEl>
                                      </p:cMediaNode>
                                    </p:audio>
                                  </p:subTnLst>
                                </p:cTn>
                              </p:par>
                            </p:childTnLst>
                          </p:cTn>
                        </p:par>
                        <p:par>
                          <p:cTn id="110" fill="hold">
                            <p:stCondLst>
                              <p:cond delay="18500"/>
                            </p:stCondLst>
                            <p:childTnLst>
                              <p:par>
                                <p:cTn id="111" presetID="26" presetClass="entr" presetSubtype="0" fill="hold" grpId="0" nodeType="afterEffect">
                                  <p:stCondLst>
                                    <p:cond delay="0"/>
                                  </p:stCondLst>
                                  <p:childTnLst>
                                    <p:set>
                                      <p:cBhvr>
                                        <p:cTn id="112" dur="1" fill="hold">
                                          <p:stCondLst>
                                            <p:cond delay="0"/>
                                          </p:stCondLst>
                                        </p:cTn>
                                        <p:tgtEl>
                                          <p:spTgt spid="3">
                                            <p:txEl>
                                              <p:pRg st="6" end="6"/>
                                            </p:txEl>
                                          </p:spTgt>
                                        </p:tgtEl>
                                        <p:attrNameLst>
                                          <p:attrName>style.visibility</p:attrName>
                                        </p:attrNameLst>
                                      </p:cBhvr>
                                      <p:to>
                                        <p:strVal val="visible"/>
                                      </p:to>
                                    </p:set>
                                    <p:animEffect transition="in" filter="wipe(down)">
                                      <p:cBhvr>
                                        <p:cTn id="113" dur="870">
                                          <p:stCondLst>
                                            <p:cond delay="0"/>
                                          </p:stCondLst>
                                        </p:cTn>
                                        <p:tgtEl>
                                          <p:spTgt spid="3">
                                            <p:txEl>
                                              <p:pRg st="6" end="6"/>
                                            </p:txEl>
                                          </p:spTgt>
                                        </p:tgtEl>
                                      </p:cBhvr>
                                    </p:animEffect>
                                    <p:anim calcmode="lin" valueType="num">
                                      <p:cBhvr>
                                        <p:cTn id="114" dur="2733"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5" dur="996"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6" dur="996" tmFilter="0, 0; 0.125,0.2665; 0.25,0.4; 0.375,0.465; 0.5,0.5;  0.625,0.535; 0.75,0.6; 0.875,0.7335; 1,1">
                                          <p:stCondLst>
                                            <p:cond delay="996"/>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7" dur="498" tmFilter="0, 0; 0.125,0.2665; 0.25,0.4; 0.375,0.465; 0.5,0.5;  0.625,0.535; 0.75,0.6; 0.875,0.7335; 1,1">
                                          <p:stCondLst>
                                            <p:cond delay="1986"/>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8" dur="246" tmFilter="0, 0; 0.125,0.2665; 0.25,0.4; 0.375,0.465; 0.5,0.5;  0.625,0.535; 0.75,0.6; 0.875,0.7335; 1,1">
                                          <p:stCondLst>
                                            <p:cond delay="2484"/>
                                          </p:stCondLst>
                                        </p:cTn>
                                        <p:tgtEl>
                                          <p:spTgt spid="3">
                                            <p:txEl>
                                              <p:pRg st="6" end="6"/>
                                            </p:txEl>
                                          </p:spTgt>
                                        </p:tgtEl>
                                        <p:attrNameLst>
                                          <p:attrName>ppt_y</p:attrName>
                                        </p:attrNameLst>
                                      </p:cBhvr>
                                      <p:tavLst>
                                        <p:tav tm="0" fmla="#ppt_y-sin(pi*$)/81">
                                          <p:val>
                                            <p:fltVal val="0"/>
                                          </p:val>
                                        </p:tav>
                                        <p:tav tm="100000">
                                          <p:val>
                                            <p:fltVal val="1"/>
                                          </p:val>
                                        </p:tav>
                                      </p:tavLst>
                                    </p:anim>
                                    <p:animScale>
                                      <p:cBhvr>
                                        <p:cTn id="119" dur="39">
                                          <p:stCondLst>
                                            <p:cond delay="975"/>
                                          </p:stCondLst>
                                        </p:cTn>
                                        <p:tgtEl>
                                          <p:spTgt spid="3">
                                            <p:txEl>
                                              <p:pRg st="6" end="6"/>
                                            </p:txEl>
                                          </p:spTgt>
                                        </p:tgtEl>
                                      </p:cBhvr>
                                      <p:to x="100000" y="60000"/>
                                    </p:animScale>
                                    <p:animScale>
                                      <p:cBhvr>
                                        <p:cTn id="120" dur="249" decel="50000">
                                          <p:stCondLst>
                                            <p:cond delay="1014"/>
                                          </p:stCondLst>
                                        </p:cTn>
                                        <p:tgtEl>
                                          <p:spTgt spid="3">
                                            <p:txEl>
                                              <p:pRg st="6" end="6"/>
                                            </p:txEl>
                                          </p:spTgt>
                                        </p:tgtEl>
                                      </p:cBhvr>
                                      <p:to x="100000" y="100000"/>
                                    </p:animScale>
                                    <p:animScale>
                                      <p:cBhvr>
                                        <p:cTn id="121" dur="39">
                                          <p:stCondLst>
                                            <p:cond delay="1968"/>
                                          </p:stCondLst>
                                        </p:cTn>
                                        <p:tgtEl>
                                          <p:spTgt spid="3">
                                            <p:txEl>
                                              <p:pRg st="6" end="6"/>
                                            </p:txEl>
                                          </p:spTgt>
                                        </p:tgtEl>
                                      </p:cBhvr>
                                      <p:to x="100000" y="80000"/>
                                    </p:animScale>
                                    <p:animScale>
                                      <p:cBhvr>
                                        <p:cTn id="122" dur="249" decel="50000">
                                          <p:stCondLst>
                                            <p:cond delay="2007"/>
                                          </p:stCondLst>
                                        </p:cTn>
                                        <p:tgtEl>
                                          <p:spTgt spid="3">
                                            <p:txEl>
                                              <p:pRg st="6" end="6"/>
                                            </p:txEl>
                                          </p:spTgt>
                                        </p:tgtEl>
                                      </p:cBhvr>
                                      <p:to x="100000" y="100000"/>
                                    </p:animScale>
                                    <p:animScale>
                                      <p:cBhvr>
                                        <p:cTn id="123" dur="39">
                                          <p:stCondLst>
                                            <p:cond delay="2463"/>
                                          </p:stCondLst>
                                        </p:cTn>
                                        <p:tgtEl>
                                          <p:spTgt spid="3">
                                            <p:txEl>
                                              <p:pRg st="6" end="6"/>
                                            </p:txEl>
                                          </p:spTgt>
                                        </p:tgtEl>
                                      </p:cBhvr>
                                      <p:to x="100000" y="90000"/>
                                    </p:animScale>
                                    <p:animScale>
                                      <p:cBhvr>
                                        <p:cTn id="124" dur="249" decel="50000">
                                          <p:stCondLst>
                                            <p:cond delay="2502"/>
                                          </p:stCondLst>
                                        </p:cTn>
                                        <p:tgtEl>
                                          <p:spTgt spid="3">
                                            <p:txEl>
                                              <p:pRg st="6" end="6"/>
                                            </p:txEl>
                                          </p:spTgt>
                                        </p:tgtEl>
                                      </p:cBhvr>
                                      <p:to x="100000" y="100000"/>
                                    </p:animScale>
                                    <p:animScale>
                                      <p:cBhvr>
                                        <p:cTn id="125" dur="39">
                                          <p:stCondLst>
                                            <p:cond delay="2712"/>
                                          </p:stCondLst>
                                        </p:cTn>
                                        <p:tgtEl>
                                          <p:spTgt spid="3">
                                            <p:txEl>
                                              <p:pRg st="6" end="6"/>
                                            </p:txEl>
                                          </p:spTgt>
                                        </p:tgtEl>
                                      </p:cBhvr>
                                      <p:to x="100000" y="95000"/>
                                    </p:animScale>
                                    <p:animScale>
                                      <p:cBhvr>
                                        <p:cTn id="126" dur="249" decel="50000">
                                          <p:stCondLst>
                                            <p:cond delay="2751"/>
                                          </p:stCondLst>
                                        </p:cTn>
                                        <p:tgtEl>
                                          <p:spTgt spid="3">
                                            <p:txEl>
                                              <p:pRg st="6" end="6"/>
                                            </p:txEl>
                                          </p:spTgt>
                                        </p:tgtEl>
                                      </p:cBhvr>
                                      <p:to x="100000" y="100000"/>
                                    </p:animScale>
                                  </p:childTnLst>
                                  <p:subTnLst>
                                    <p:audio>
                                      <p:cMediaNode>
                                        <p:cTn display="0" masterRel="sameClick">
                                          <p:stCondLst>
                                            <p:cond evt="begin" delay="0">
                                              <p:tn val="111"/>
                                            </p:cond>
                                          </p:stCondLst>
                                          <p:endCondLst>
                                            <p:cond evt="onStopAudio" delay="0">
                                              <p:tgtEl>
                                                <p:sldTgt/>
                                              </p:tgtEl>
                                            </p:cond>
                                          </p:endCondLst>
                                        </p:cTn>
                                        <p:tgtEl>
                                          <p:sndTgt r:embed="rId2" name="camera.wav"/>
                                        </p:tgtEl>
                                      </p:cMediaNode>
                                    </p:audio>
                                  </p:subTnLst>
                                </p:cTn>
                              </p:par>
                            </p:childTnLst>
                          </p:cTn>
                        </p:par>
                        <p:par>
                          <p:cTn id="127" fill="hold">
                            <p:stCondLst>
                              <p:cond delay="21500"/>
                            </p:stCondLst>
                            <p:childTnLst>
                              <p:par>
                                <p:cTn id="128" presetID="26" presetClass="entr" presetSubtype="0" fill="hold" grpId="0" nodeType="afterEffect">
                                  <p:stCondLst>
                                    <p:cond delay="0"/>
                                  </p:stCondLst>
                                  <p:childTnLst>
                                    <p:set>
                                      <p:cBhvr>
                                        <p:cTn id="129" dur="1" fill="hold">
                                          <p:stCondLst>
                                            <p:cond delay="0"/>
                                          </p:stCondLst>
                                        </p:cTn>
                                        <p:tgtEl>
                                          <p:spTgt spid="3">
                                            <p:txEl>
                                              <p:pRg st="7" end="7"/>
                                            </p:txEl>
                                          </p:spTgt>
                                        </p:tgtEl>
                                        <p:attrNameLst>
                                          <p:attrName>style.visibility</p:attrName>
                                        </p:attrNameLst>
                                      </p:cBhvr>
                                      <p:to>
                                        <p:strVal val="visible"/>
                                      </p:to>
                                    </p:set>
                                    <p:animEffect transition="in" filter="wipe(down)">
                                      <p:cBhvr>
                                        <p:cTn id="130" dur="870">
                                          <p:stCondLst>
                                            <p:cond delay="0"/>
                                          </p:stCondLst>
                                        </p:cTn>
                                        <p:tgtEl>
                                          <p:spTgt spid="3">
                                            <p:txEl>
                                              <p:pRg st="7" end="7"/>
                                            </p:txEl>
                                          </p:spTgt>
                                        </p:tgtEl>
                                      </p:cBhvr>
                                    </p:animEffect>
                                    <p:anim calcmode="lin" valueType="num">
                                      <p:cBhvr>
                                        <p:cTn id="131" dur="2733"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2" dur="99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3" dur="996" tmFilter="0, 0; 0.125,0.2665; 0.25,0.4; 0.375,0.465; 0.5,0.5;  0.625,0.535; 0.75,0.6; 0.875,0.7335; 1,1">
                                          <p:stCondLst>
                                            <p:cond delay="99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4" dur="498" tmFilter="0, 0; 0.125,0.2665; 0.25,0.4; 0.375,0.465; 0.5,0.5;  0.625,0.535; 0.75,0.6; 0.875,0.7335; 1,1">
                                          <p:stCondLst>
                                            <p:cond delay="1986"/>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5" dur="246" tmFilter="0, 0; 0.125,0.2665; 0.25,0.4; 0.375,0.465; 0.5,0.5;  0.625,0.535; 0.75,0.6; 0.875,0.7335; 1,1">
                                          <p:stCondLst>
                                            <p:cond delay="2484"/>
                                          </p:stCondLst>
                                        </p:cTn>
                                        <p:tgtEl>
                                          <p:spTgt spid="3">
                                            <p:txEl>
                                              <p:pRg st="7" end="7"/>
                                            </p:txEl>
                                          </p:spTgt>
                                        </p:tgtEl>
                                        <p:attrNameLst>
                                          <p:attrName>ppt_y</p:attrName>
                                        </p:attrNameLst>
                                      </p:cBhvr>
                                      <p:tavLst>
                                        <p:tav tm="0" fmla="#ppt_y-sin(pi*$)/81">
                                          <p:val>
                                            <p:fltVal val="0"/>
                                          </p:val>
                                        </p:tav>
                                        <p:tav tm="100000">
                                          <p:val>
                                            <p:fltVal val="1"/>
                                          </p:val>
                                        </p:tav>
                                      </p:tavLst>
                                    </p:anim>
                                    <p:animScale>
                                      <p:cBhvr>
                                        <p:cTn id="136" dur="39">
                                          <p:stCondLst>
                                            <p:cond delay="975"/>
                                          </p:stCondLst>
                                        </p:cTn>
                                        <p:tgtEl>
                                          <p:spTgt spid="3">
                                            <p:txEl>
                                              <p:pRg st="7" end="7"/>
                                            </p:txEl>
                                          </p:spTgt>
                                        </p:tgtEl>
                                      </p:cBhvr>
                                      <p:to x="100000" y="60000"/>
                                    </p:animScale>
                                    <p:animScale>
                                      <p:cBhvr>
                                        <p:cTn id="137" dur="249" decel="50000">
                                          <p:stCondLst>
                                            <p:cond delay="1014"/>
                                          </p:stCondLst>
                                        </p:cTn>
                                        <p:tgtEl>
                                          <p:spTgt spid="3">
                                            <p:txEl>
                                              <p:pRg st="7" end="7"/>
                                            </p:txEl>
                                          </p:spTgt>
                                        </p:tgtEl>
                                      </p:cBhvr>
                                      <p:to x="100000" y="100000"/>
                                    </p:animScale>
                                    <p:animScale>
                                      <p:cBhvr>
                                        <p:cTn id="138" dur="39">
                                          <p:stCondLst>
                                            <p:cond delay="1968"/>
                                          </p:stCondLst>
                                        </p:cTn>
                                        <p:tgtEl>
                                          <p:spTgt spid="3">
                                            <p:txEl>
                                              <p:pRg st="7" end="7"/>
                                            </p:txEl>
                                          </p:spTgt>
                                        </p:tgtEl>
                                      </p:cBhvr>
                                      <p:to x="100000" y="80000"/>
                                    </p:animScale>
                                    <p:animScale>
                                      <p:cBhvr>
                                        <p:cTn id="139" dur="249" decel="50000">
                                          <p:stCondLst>
                                            <p:cond delay="2007"/>
                                          </p:stCondLst>
                                        </p:cTn>
                                        <p:tgtEl>
                                          <p:spTgt spid="3">
                                            <p:txEl>
                                              <p:pRg st="7" end="7"/>
                                            </p:txEl>
                                          </p:spTgt>
                                        </p:tgtEl>
                                      </p:cBhvr>
                                      <p:to x="100000" y="100000"/>
                                    </p:animScale>
                                    <p:animScale>
                                      <p:cBhvr>
                                        <p:cTn id="140" dur="39">
                                          <p:stCondLst>
                                            <p:cond delay="2463"/>
                                          </p:stCondLst>
                                        </p:cTn>
                                        <p:tgtEl>
                                          <p:spTgt spid="3">
                                            <p:txEl>
                                              <p:pRg st="7" end="7"/>
                                            </p:txEl>
                                          </p:spTgt>
                                        </p:tgtEl>
                                      </p:cBhvr>
                                      <p:to x="100000" y="90000"/>
                                    </p:animScale>
                                    <p:animScale>
                                      <p:cBhvr>
                                        <p:cTn id="141" dur="249" decel="50000">
                                          <p:stCondLst>
                                            <p:cond delay="2502"/>
                                          </p:stCondLst>
                                        </p:cTn>
                                        <p:tgtEl>
                                          <p:spTgt spid="3">
                                            <p:txEl>
                                              <p:pRg st="7" end="7"/>
                                            </p:txEl>
                                          </p:spTgt>
                                        </p:tgtEl>
                                      </p:cBhvr>
                                      <p:to x="100000" y="100000"/>
                                    </p:animScale>
                                    <p:animScale>
                                      <p:cBhvr>
                                        <p:cTn id="142" dur="39">
                                          <p:stCondLst>
                                            <p:cond delay="2712"/>
                                          </p:stCondLst>
                                        </p:cTn>
                                        <p:tgtEl>
                                          <p:spTgt spid="3">
                                            <p:txEl>
                                              <p:pRg st="7" end="7"/>
                                            </p:txEl>
                                          </p:spTgt>
                                        </p:tgtEl>
                                      </p:cBhvr>
                                      <p:to x="100000" y="95000"/>
                                    </p:animScale>
                                    <p:animScale>
                                      <p:cBhvr>
                                        <p:cTn id="143" dur="249" decel="50000">
                                          <p:stCondLst>
                                            <p:cond delay="2751"/>
                                          </p:stCondLst>
                                        </p:cTn>
                                        <p:tgtEl>
                                          <p:spTgt spid="3">
                                            <p:txEl>
                                              <p:pRg st="7" end="7"/>
                                            </p:txEl>
                                          </p:spTgt>
                                        </p:tgtEl>
                                      </p:cBhvr>
                                      <p:to x="100000" y="100000"/>
                                    </p:animScale>
                                  </p:childTnLst>
                                  <p:subTnLst>
                                    <p:audio>
                                      <p:cMediaNode>
                                        <p:cTn display="0" masterRel="sameClick">
                                          <p:stCondLst>
                                            <p:cond evt="begin" delay="0">
                                              <p:tn val="128"/>
                                            </p:cond>
                                          </p:stCondLst>
                                          <p:endCondLst>
                                            <p:cond evt="onStopAudio" delay="0">
                                              <p:tgtEl>
                                                <p:sldTgt/>
                                              </p:tgtEl>
                                            </p:cond>
                                          </p:endCondLst>
                                        </p:cTn>
                                        <p:tgtEl>
                                          <p:sndTgt r:embed="rId2" name="camera.wav"/>
                                        </p:tgtEl>
                                      </p:cMediaNode>
                                    </p:audio>
                                  </p:subTnLst>
                                </p:cTn>
                              </p:par>
                            </p:childTnLst>
                          </p:cTn>
                        </p:par>
                        <p:par>
                          <p:cTn id="144" fill="hold">
                            <p:stCondLst>
                              <p:cond delay="24500"/>
                            </p:stCondLst>
                            <p:childTnLst>
                              <p:par>
                                <p:cTn id="145" presetID="26" presetClass="entr" presetSubtype="0" fill="hold" grpId="0" nodeType="afterEffect">
                                  <p:stCondLst>
                                    <p:cond delay="0"/>
                                  </p:stCondLst>
                                  <p:childTnLst>
                                    <p:set>
                                      <p:cBhvr>
                                        <p:cTn id="146" dur="1" fill="hold">
                                          <p:stCondLst>
                                            <p:cond delay="0"/>
                                          </p:stCondLst>
                                        </p:cTn>
                                        <p:tgtEl>
                                          <p:spTgt spid="3">
                                            <p:txEl>
                                              <p:pRg st="8" end="8"/>
                                            </p:txEl>
                                          </p:spTgt>
                                        </p:tgtEl>
                                        <p:attrNameLst>
                                          <p:attrName>style.visibility</p:attrName>
                                        </p:attrNameLst>
                                      </p:cBhvr>
                                      <p:to>
                                        <p:strVal val="visible"/>
                                      </p:to>
                                    </p:set>
                                    <p:animEffect transition="in" filter="wipe(down)">
                                      <p:cBhvr>
                                        <p:cTn id="147" dur="870">
                                          <p:stCondLst>
                                            <p:cond delay="0"/>
                                          </p:stCondLst>
                                        </p:cTn>
                                        <p:tgtEl>
                                          <p:spTgt spid="3">
                                            <p:txEl>
                                              <p:pRg st="8" end="8"/>
                                            </p:txEl>
                                          </p:spTgt>
                                        </p:tgtEl>
                                      </p:cBhvr>
                                    </p:animEffect>
                                    <p:anim calcmode="lin" valueType="num">
                                      <p:cBhvr>
                                        <p:cTn id="148" dur="2733"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9" dur="996"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0" dur="996" tmFilter="0, 0; 0.125,0.2665; 0.25,0.4; 0.375,0.465; 0.5,0.5;  0.625,0.535; 0.75,0.6; 0.875,0.7335; 1,1">
                                          <p:stCondLst>
                                            <p:cond delay="996"/>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1" dur="498" tmFilter="0, 0; 0.125,0.2665; 0.25,0.4; 0.375,0.465; 0.5,0.5;  0.625,0.535; 0.75,0.6; 0.875,0.7335; 1,1">
                                          <p:stCondLst>
                                            <p:cond delay="1986"/>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2" dur="246" tmFilter="0, 0; 0.125,0.2665; 0.25,0.4; 0.375,0.465; 0.5,0.5;  0.625,0.535; 0.75,0.6; 0.875,0.7335; 1,1">
                                          <p:stCondLst>
                                            <p:cond delay="2484"/>
                                          </p:stCondLst>
                                        </p:cTn>
                                        <p:tgtEl>
                                          <p:spTgt spid="3">
                                            <p:txEl>
                                              <p:pRg st="8" end="8"/>
                                            </p:txEl>
                                          </p:spTgt>
                                        </p:tgtEl>
                                        <p:attrNameLst>
                                          <p:attrName>ppt_y</p:attrName>
                                        </p:attrNameLst>
                                      </p:cBhvr>
                                      <p:tavLst>
                                        <p:tav tm="0" fmla="#ppt_y-sin(pi*$)/81">
                                          <p:val>
                                            <p:fltVal val="0"/>
                                          </p:val>
                                        </p:tav>
                                        <p:tav tm="100000">
                                          <p:val>
                                            <p:fltVal val="1"/>
                                          </p:val>
                                        </p:tav>
                                      </p:tavLst>
                                    </p:anim>
                                    <p:animScale>
                                      <p:cBhvr>
                                        <p:cTn id="153" dur="39">
                                          <p:stCondLst>
                                            <p:cond delay="975"/>
                                          </p:stCondLst>
                                        </p:cTn>
                                        <p:tgtEl>
                                          <p:spTgt spid="3">
                                            <p:txEl>
                                              <p:pRg st="8" end="8"/>
                                            </p:txEl>
                                          </p:spTgt>
                                        </p:tgtEl>
                                      </p:cBhvr>
                                      <p:to x="100000" y="60000"/>
                                    </p:animScale>
                                    <p:animScale>
                                      <p:cBhvr>
                                        <p:cTn id="154" dur="249" decel="50000">
                                          <p:stCondLst>
                                            <p:cond delay="1014"/>
                                          </p:stCondLst>
                                        </p:cTn>
                                        <p:tgtEl>
                                          <p:spTgt spid="3">
                                            <p:txEl>
                                              <p:pRg st="8" end="8"/>
                                            </p:txEl>
                                          </p:spTgt>
                                        </p:tgtEl>
                                      </p:cBhvr>
                                      <p:to x="100000" y="100000"/>
                                    </p:animScale>
                                    <p:animScale>
                                      <p:cBhvr>
                                        <p:cTn id="155" dur="39">
                                          <p:stCondLst>
                                            <p:cond delay="1968"/>
                                          </p:stCondLst>
                                        </p:cTn>
                                        <p:tgtEl>
                                          <p:spTgt spid="3">
                                            <p:txEl>
                                              <p:pRg st="8" end="8"/>
                                            </p:txEl>
                                          </p:spTgt>
                                        </p:tgtEl>
                                      </p:cBhvr>
                                      <p:to x="100000" y="80000"/>
                                    </p:animScale>
                                    <p:animScale>
                                      <p:cBhvr>
                                        <p:cTn id="156" dur="249" decel="50000">
                                          <p:stCondLst>
                                            <p:cond delay="2007"/>
                                          </p:stCondLst>
                                        </p:cTn>
                                        <p:tgtEl>
                                          <p:spTgt spid="3">
                                            <p:txEl>
                                              <p:pRg st="8" end="8"/>
                                            </p:txEl>
                                          </p:spTgt>
                                        </p:tgtEl>
                                      </p:cBhvr>
                                      <p:to x="100000" y="100000"/>
                                    </p:animScale>
                                    <p:animScale>
                                      <p:cBhvr>
                                        <p:cTn id="157" dur="39">
                                          <p:stCondLst>
                                            <p:cond delay="2463"/>
                                          </p:stCondLst>
                                        </p:cTn>
                                        <p:tgtEl>
                                          <p:spTgt spid="3">
                                            <p:txEl>
                                              <p:pRg st="8" end="8"/>
                                            </p:txEl>
                                          </p:spTgt>
                                        </p:tgtEl>
                                      </p:cBhvr>
                                      <p:to x="100000" y="90000"/>
                                    </p:animScale>
                                    <p:animScale>
                                      <p:cBhvr>
                                        <p:cTn id="158" dur="249" decel="50000">
                                          <p:stCondLst>
                                            <p:cond delay="2502"/>
                                          </p:stCondLst>
                                        </p:cTn>
                                        <p:tgtEl>
                                          <p:spTgt spid="3">
                                            <p:txEl>
                                              <p:pRg st="8" end="8"/>
                                            </p:txEl>
                                          </p:spTgt>
                                        </p:tgtEl>
                                      </p:cBhvr>
                                      <p:to x="100000" y="100000"/>
                                    </p:animScale>
                                    <p:animScale>
                                      <p:cBhvr>
                                        <p:cTn id="159" dur="39">
                                          <p:stCondLst>
                                            <p:cond delay="2712"/>
                                          </p:stCondLst>
                                        </p:cTn>
                                        <p:tgtEl>
                                          <p:spTgt spid="3">
                                            <p:txEl>
                                              <p:pRg st="8" end="8"/>
                                            </p:txEl>
                                          </p:spTgt>
                                        </p:tgtEl>
                                      </p:cBhvr>
                                      <p:to x="100000" y="95000"/>
                                    </p:animScale>
                                    <p:animScale>
                                      <p:cBhvr>
                                        <p:cTn id="160" dur="249" decel="50000">
                                          <p:stCondLst>
                                            <p:cond delay="2751"/>
                                          </p:stCondLst>
                                        </p:cTn>
                                        <p:tgtEl>
                                          <p:spTgt spid="3">
                                            <p:txEl>
                                              <p:pRg st="8" end="8"/>
                                            </p:txEl>
                                          </p:spTgt>
                                        </p:tgtEl>
                                      </p:cBhvr>
                                      <p:to x="100000" y="100000"/>
                                    </p:animScale>
                                  </p:childTnLst>
                                  <p:subTnLst>
                                    <p:audio>
                                      <p:cMediaNode>
                                        <p:cTn display="0" masterRel="sameClick">
                                          <p:stCondLst>
                                            <p:cond evt="begin" delay="0">
                                              <p:tn val="14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40344"/>
          </a:xfrm>
          <a:noFill/>
        </p:spPr>
        <p:txBody>
          <a:bodyPr>
            <a:normAutofit/>
          </a:bodyPr>
          <a:lstStyle/>
          <a:p>
            <a:r>
              <a:rPr lang="en-GB" sz="3600" b="1" dirty="0">
                <a:latin typeface="Arial" panose="020B0604020202020204" pitchFamily="34" charset="0"/>
                <a:cs typeface="Arial" panose="020B0604020202020204" pitchFamily="34" charset="0"/>
              </a:rPr>
              <a:t>MIS ON PÄDEVUS</a:t>
            </a:r>
            <a:r>
              <a:rPr lang="lt-LT" sz="3600" b="1" dirty="0">
                <a:latin typeface="Arial" panose="020B0604020202020204" pitchFamily="34" charset="0"/>
                <a:cs typeface="Arial" panose="020B0604020202020204" pitchFamily="34" charset="0"/>
              </a:rPr>
              <a:t>?</a:t>
            </a:r>
          </a:p>
        </p:txBody>
      </p:sp>
      <p:sp>
        <p:nvSpPr>
          <p:cNvPr id="3" name="Turinio vietos rezervavimo ženklas 2"/>
          <p:cNvSpPr>
            <a:spLocks noGrp="1"/>
          </p:cNvSpPr>
          <p:nvPr>
            <p:ph idx="1"/>
          </p:nvPr>
        </p:nvSpPr>
        <p:spPr>
          <a:xfrm>
            <a:off x="838200" y="1484430"/>
            <a:ext cx="10515600" cy="4820835"/>
          </a:xfrm>
          <a:noFill/>
        </p:spPr>
        <p:txBody>
          <a:bodyPr>
            <a:normAutofit/>
          </a:bodyPr>
          <a:lstStyle/>
          <a:p>
            <a:pPr marL="0" indent="0" algn="ctr">
              <a:buNone/>
            </a:pPr>
            <a:endParaRPr lang="en-US" sz="2800" dirty="0">
              <a:latin typeface="Arial" panose="020B0604020202020204" pitchFamily="34" charset="0"/>
              <a:cs typeface="Arial" panose="020B0604020202020204" pitchFamily="34" charset="0"/>
            </a:endParaRPr>
          </a:p>
          <a:p>
            <a:pPr marL="0" indent="0">
              <a:buNone/>
            </a:pPr>
            <a:r>
              <a:rPr lang="et-EE" sz="2800" dirty="0">
                <a:latin typeface="Arial" panose="020B0604020202020204" pitchFamily="34" charset="0"/>
                <a:cs typeface="Arial" panose="020B0604020202020204" pitchFamily="34" charset="0"/>
              </a:rPr>
              <a:t>Sinu kui ettevõttepoolse juhendaja ülesanne on teha õpipoisist pädev töötaja.</a:t>
            </a:r>
          </a:p>
          <a:p>
            <a:pPr marL="0" indent="0">
              <a:buNone/>
            </a:pPr>
            <a:endParaRPr lang="et-EE" sz="2800" dirty="0">
              <a:latin typeface="Arial" panose="020B0604020202020204" pitchFamily="34" charset="0"/>
              <a:cs typeface="Arial" panose="020B0604020202020204" pitchFamily="34" charset="0"/>
            </a:endParaRPr>
          </a:p>
          <a:p>
            <a:pPr marL="0" indent="0">
              <a:buNone/>
            </a:pPr>
            <a:r>
              <a:rPr lang="et-EE" sz="2800" dirty="0">
                <a:latin typeface="Arial" panose="020B0604020202020204" pitchFamily="34" charset="0"/>
                <a:cs typeface="Arial" panose="020B0604020202020204" pitchFamily="34" charset="0"/>
              </a:rPr>
              <a:t>Pädevus sisaldab töölevõtuks tarvilikke oskusi – võimet kasutada oma ametis praktilisi oskusi ja teoreetilisi teadmisi, suhelda, teha meeskonnatööd, lahendada probleeme, kontrollida iseennast, planeerida ja korraldada, kasutada tehnoloogiat, õppida ja algatada.</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3740" y="-13834"/>
            <a:ext cx="2588260" cy="762000"/>
          </a:xfrm>
          <a:prstGeom prst="rect">
            <a:avLst/>
          </a:prstGeom>
          <a:noFill/>
          <a:extLst/>
        </p:spPr>
      </p:pic>
    </p:spTree>
    <p:extLst>
      <p:ext uri="{BB962C8B-B14F-4D97-AF65-F5344CB8AC3E}">
        <p14:creationId xmlns:p14="http://schemas.microsoft.com/office/powerpoint/2010/main" val="2764126621"/>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3000"/>
                                        <p:tgtEl>
                                          <p:spTgt spid="3">
                                            <p:txEl>
                                              <p:pRg st="1" end="1"/>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click.wav"/>
                                        </p:tgtEl>
                                      </p:cMediaNode>
                                    </p:audio>
                                  </p:subTnLst>
                                </p:cTn>
                              </p:par>
                            </p:childTnLst>
                          </p:cTn>
                        </p:par>
                        <p:par>
                          <p:cTn id="15" fill="hold">
                            <p:stCondLst>
                              <p:cond delay="4000"/>
                            </p:stCondLst>
                            <p:childTnLst>
                              <p:par>
                                <p:cTn id="16" presetID="22" presetClass="entr" presetSubtype="8"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3000"/>
                                        <p:tgtEl>
                                          <p:spTgt spid="3">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012093"/>
          </a:xfrm>
        </p:spPr>
        <p:txBody>
          <a:bodyPr>
            <a:noAutofit/>
          </a:bodyPr>
          <a:lstStyle/>
          <a:p>
            <a:pPr algn="ctr"/>
            <a:r>
              <a:rPr lang="en-GB" sz="4000" b="1" dirty="0">
                <a:latin typeface="Arial" panose="020B0604020202020204" pitchFamily="34" charset="0"/>
                <a:cs typeface="Arial" panose="020B0604020202020204" pitchFamily="34" charset="0"/>
              </a:rPr>
              <a:t>ÕPIPOISIÕPET KÄSITLEVAD ÕIGUSAKTID</a:t>
            </a:r>
            <a:endParaRPr lang="lt-LT" sz="4000" b="1" dirty="0">
              <a:latin typeface="Arial" panose="020B0604020202020204" pitchFamily="34" charset="0"/>
              <a:cs typeface="Arial" panose="020B0604020202020204" pitchFamily="34" charset="0"/>
            </a:endParaRPr>
          </a:p>
        </p:txBody>
      </p:sp>
      <p:pic>
        <p:nvPicPr>
          <p:cNvPr id="3" name="Paveikslėlis 2"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2603" y="0"/>
            <a:ext cx="2588260" cy="762000"/>
          </a:xfrm>
          <a:prstGeom prst="rect">
            <a:avLst/>
          </a:prstGeom>
          <a:noFill/>
          <a:extLst/>
        </p:spPr>
      </p:pic>
    </p:spTree>
    <p:extLst>
      <p:ext uri="{BB962C8B-B14F-4D97-AF65-F5344CB8AC3E}">
        <p14:creationId xmlns:p14="http://schemas.microsoft.com/office/powerpoint/2010/main" val="32553685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41454" y="40943"/>
            <a:ext cx="10593947" cy="805218"/>
          </a:xfrm>
        </p:spPr>
        <p:txBody>
          <a:bodyPr>
            <a:noAutofit/>
          </a:bodyPr>
          <a:lstStyle/>
          <a:p>
            <a:r>
              <a:rPr lang="en-GB" sz="3200" b="1" dirty="0">
                <a:latin typeface="Arial" panose="020B0604020202020204" pitchFamily="34" charset="0"/>
                <a:cs typeface="Arial" panose="020B0604020202020204" pitchFamily="34" charset="0"/>
              </a:rPr>
              <a:t>ÕPIPOISIÕPET KÄSITLEVAD EESTI ÕIGUSAKTID</a:t>
            </a:r>
            <a:endParaRPr lang="lt-LT" sz="3200" b="1"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580623" y="682388"/>
            <a:ext cx="10515600" cy="6027505"/>
          </a:xfrm>
          <a:noFill/>
        </p:spPr>
        <p:txBody>
          <a:bodyPr>
            <a:noAutofit/>
          </a:bodyPr>
          <a:lstStyle/>
          <a:p>
            <a:r>
              <a:rPr lang="et-EE" sz="2400" b="1" dirty="0">
                <a:solidFill>
                  <a:srgbClr val="000000"/>
                </a:solidFill>
                <a:latin typeface="Arial" panose="020B0604020202020204" pitchFamily="34" charset="0"/>
                <a:cs typeface="Arial" panose="020B0604020202020204" pitchFamily="34" charset="0"/>
                <a:hlinkClick r:id="rId3"/>
              </a:rPr>
              <a:t>Töökohapõhise õppe rakendamise kord </a:t>
            </a:r>
            <a:r>
              <a:rPr lang="et-EE" sz="1600" u="sng" dirty="0">
                <a:solidFill>
                  <a:srgbClr val="000000"/>
                </a:solidFill>
                <a:latin typeface="Arial" panose="020B0604020202020204" pitchFamily="34" charset="0"/>
                <a:cs typeface="Arial" panose="020B0604020202020204" pitchFamily="34" charset="0"/>
                <a:hlinkClick r:id="rId3"/>
              </a:rPr>
              <a:t>https://www.riigiteataja.ee/akt/129122013002?leiaKehtiv</a:t>
            </a:r>
            <a:endParaRPr lang="et-EE" sz="1600" u="sng" dirty="0">
              <a:solidFill>
                <a:srgbClr val="000000"/>
              </a:solidFill>
              <a:latin typeface="Arial" panose="020B0604020202020204" pitchFamily="34" charset="0"/>
              <a:cs typeface="Arial" panose="020B0604020202020204" pitchFamily="34" charset="0"/>
            </a:endParaRPr>
          </a:p>
          <a:p>
            <a:r>
              <a:rPr lang="et-EE" sz="2400" b="1" u="sng" dirty="0">
                <a:solidFill>
                  <a:srgbClr val="000000"/>
                </a:solidFill>
                <a:latin typeface="Arial" panose="020B0604020202020204" pitchFamily="34" charset="0"/>
                <a:cs typeface="Arial" panose="020B0604020202020204" pitchFamily="34" charset="0"/>
                <a:hlinkClick r:id="rId4"/>
              </a:rPr>
              <a:t>Praktika korraldamise ning läbiviimise tingimused ja kord</a:t>
            </a:r>
            <a:endParaRPr lang="et-EE" sz="2400" dirty="0">
              <a:solidFill>
                <a:srgbClr val="000000"/>
              </a:solidFill>
              <a:latin typeface="Arial" panose="020B0604020202020204" pitchFamily="34" charset="0"/>
              <a:cs typeface="Arial" panose="020B0604020202020204" pitchFamily="34" charset="0"/>
            </a:endParaRPr>
          </a:p>
          <a:p>
            <a:pPr marL="0" indent="0">
              <a:buNone/>
            </a:pPr>
            <a:r>
              <a:rPr lang="et-EE" sz="1600" dirty="0">
                <a:solidFill>
                  <a:srgbClr val="000000"/>
                </a:solidFill>
                <a:latin typeface="Arial" panose="020B0604020202020204" pitchFamily="34" charset="0"/>
                <a:cs typeface="Arial" panose="020B0604020202020204" pitchFamily="34" charset="0"/>
                <a:hlinkClick r:id="rId4"/>
              </a:rPr>
              <a:t>https://www.riigiteataja.ee/akt/113092013006</a:t>
            </a:r>
            <a:endParaRPr lang="et-EE" sz="1600" dirty="0">
              <a:solidFill>
                <a:srgbClr val="000000"/>
              </a:solidFill>
              <a:latin typeface="Arial" panose="020B0604020202020204" pitchFamily="34" charset="0"/>
              <a:cs typeface="Arial" panose="020B0604020202020204" pitchFamily="34" charset="0"/>
            </a:endParaRPr>
          </a:p>
          <a:p>
            <a:r>
              <a:rPr lang="et-EE" sz="2400" b="1" u="sng" dirty="0">
                <a:solidFill>
                  <a:srgbClr val="000000"/>
                </a:solidFill>
                <a:latin typeface="Arial" panose="020B0604020202020204" pitchFamily="34" charset="0"/>
                <a:cs typeface="Arial" panose="020B0604020202020204" pitchFamily="34" charset="0"/>
                <a:hlinkClick r:id="rId5"/>
              </a:rPr>
              <a:t>Kutseharidusstandard </a:t>
            </a:r>
          </a:p>
          <a:p>
            <a:pPr marL="0" indent="0">
              <a:buNone/>
            </a:pPr>
            <a:r>
              <a:rPr lang="et-EE" sz="1600" u="sng" dirty="0">
                <a:solidFill>
                  <a:srgbClr val="000000"/>
                </a:solidFill>
                <a:latin typeface="Arial" panose="020B0604020202020204" pitchFamily="34" charset="0"/>
                <a:cs typeface="Arial" panose="020B0604020202020204" pitchFamily="34" charset="0"/>
                <a:hlinkClick r:id="rId5"/>
              </a:rPr>
              <a:t>https://www.riigiteataja.ee/akt/128082013013</a:t>
            </a:r>
            <a:endParaRPr lang="et-EE" sz="1600" u="sng" dirty="0">
              <a:solidFill>
                <a:srgbClr val="000000"/>
              </a:solidFill>
              <a:latin typeface="Arial" panose="020B0604020202020204" pitchFamily="34" charset="0"/>
              <a:cs typeface="Arial" panose="020B0604020202020204" pitchFamily="34" charset="0"/>
            </a:endParaRPr>
          </a:p>
          <a:p>
            <a:r>
              <a:rPr lang="et-EE" sz="2400" b="1" u="sng" dirty="0">
                <a:solidFill>
                  <a:srgbClr val="000000"/>
                </a:solidFill>
                <a:latin typeface="Arial" panose="020B0604020202020204" pitchFamily="34" charset="0"/>
                <a:cs typeface="Arial" panose="020B0604020202020204" pitchFamily="34" charset="0"/>
                <a:hlinkClick r:id="rId6"/>
              </a:rPr>
              <a:t>Kutseõppeasutuse seadus</a:t>
            </a:r>
            <a:r>
              <a:rPr lang="et-EE" sz="2400" b="1" u="sng" dirty="0">
                <a:solidFill>
                  <a:srgbClr val="000000"/>
                </a:solidFill>
                <a:latin typeface="Arial" panose="020B0604020202020204" pitchFamily="34" charset="0"/>
                <a:cs typeface="Arial" panose="020B0604020202020204" pitchFamily="34" charset="0"/>
              </a:rPr>
              <a:t> </a:t>
            </a:r>
          </a:p>
          <a:p>
            <a:pPr marL="0" indent="0">
              <a:buNone/>
            </a:pPr>
            <a:r>
              <a:rPr lang="et-EE" sz="1600" u="sng" dirty="0">
                <a:solidFill>
                  <a:srgbClr val="000000"/>
                </a:solidFill>
                <a:latin typeface="Arial" panose="020B0604020202020204" pitchFamily="34" charset="0"/>
                <a:cs typeface="Arial" panose="020B0604020202020204" pitchFamily="34" charset="0"/>
                <a:hlinkClick r:id="rId6"/>
              </a:rPr>
              <a:t>https://www.riigiteataja.ee/akt/102072013001?leiaKehtiv</a:t>
            </a:r>
            <a:endParaRPr lang="et-EE" sz="1600" u="sng" dirty="0">
              <a:solidFill>
                <a:srgbClr val="000000"/>
              </a:solidFill>
              <a:latin typeface="Arial" panose="020B0604020202020204" pitchFamily="34" charset="0"/>
              <a:cs typeface="Arial" panose="020B0604020202020204" pitchFamily="34" charset="0"/>
            </a:endParaRPr>
          </a:p>
          <a:p>
            <a:r>
              <a:rPr lang="et-EE" sz="2400" b="1" u="sng" dirty="0">
                <a:solidFill>
                  <a:srgbClr val="000000"/>
                </a:solidFill>
                <a:latin typeface="Arial" panose="020B0604020202020204" pitchFamily="34" charset="0"/>
                <a:cs typeface="Arial" panose="020B0604020202020204" pitchFamily="34" charset="0"/>
              </a:rPr>
              <a:t>Kutseõppes kasutatav ühtne hindamissüsteem, õpiväljundite saavutatuse hindamise alused, hindamismeetodid ja -kriteeriumid ning hinnete kirjeldused </a:t>
            </a:r>
          </a:p>
          <a:p>
            <a:pPr marL="0" indent="0">
              <a:buNone/>
            </a:pPr>
            <a:r>
              <a:rPr lang="et-EE" sz="1800" u="sng" dirty="0">
                <a:solidFill>
                  <a:srgbClr val="000000"/>
                </a:solidFill>
                <a:latin typeface="Arial" panose="020B0604020202020204" pitchFamily="34" charset="0"/>
                <a:cs typeface="Arial" panose="020B0604020202020204" pitchFamily="34" charset="0"/>
                <a:hlinkClick r:id="rId7"/>
              </a:rPr>
              <a:t>https://www.riigiteataja.ee/akt/129082013017</a:t>
            </a:r>
            <a:endParaRPr lang="et-EE" sz="1800" dirty="0">
              <a:solidFill>
                <a:srgbClr val="000000"/>
              </a:solidFill>
              <a:latin typeface="Arial" panose="020B0604020202020204" pitchFamily="34" charset="0"/>
              <a:cs typeface="Arial" panose="020B0604020202020204" pitchFamily="34" charset="0"/>
            </a:endParaRPr>
          </a:p>
          <a:p>
            <a:pPr marL="0" lvl="0" indent="0">
              <a:buNone/>
            </a:pPr>
            <a:endParaRPr lang="et-EE" dirty="0"/>
          </a:p>
        </p:txBody>
      </p:sp>
      <p:pic>
        <p:nvPicPr>
          <p:cNvPr id="4" name="Paveikslėlis 3" descr="http://eacea.ec.europa.eu/img/logos/erasmus_plus/eu_flag_co_funded_pos_%5brgb%5d_right.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058400" y="0"/>
            <a:ext cx="2141006" cy="805218"/>
          </a:xfrm>
          <a:prstGeom prst="rect">
            <a:avLst/>
          </a:prstGeom>
          <a:noFill/>
          <a:extLst/>
        </p:spPr>
      </p:pic>
    </p:spTree>
    <p:extLst>
      <p:ext uri="{BB962C8B-B14F-4D97-AF65-F5344CB8AC3E}">
        <p14:creationId xmlns:p14="http://schemas.microsoft.com/office/powerpoint/2010/main" val="2614263606"/>
      </p:ext>
    </p:extLst>
  </p:cSld>
  <p:clrMapOvr>
    <a:masterClrMapping/>
  </p:clrMapOvr>
  <mc:AlternateContent xmlns:mc="http://schemas.openxmlformats.org/markup-compatibility/2006" xmlns:p14="http://schemas.microsoft.com/office/powerpoint/2010/main">
    <mc:Choice Requires="p14">
      <p:transition p14:dur="250" advClick="0" advTm="30000">
        <p:pull/>
      </p:transition>
    </mc:Choice>
    <mc:Fallback xmlns="">
      <p:transition advClick="0" advTm="3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par>
                          <p:cTn id="17" fill="hold">
                            <p:stCondLst>
                              <p:cond delay="2000"/>
                            </p:stCondLst>
                            <p:childTnLst>
                              <p:par>
                                <p:cTn id="18" presetID="31"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par>
                          <p:cTn id="24" fill="hold">
                            <p:stCondLst>
                              <p:cond delay="3000"/>
                            </p:stCondLst>
                            <p:childTnLst>
                              <p:par>
                                <p:cTn id="25" presetID="31"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3" end="3"/>
                                            </p:txEl>
                                          </p:spTgt>
                                        </p:tgtEl>
                                      </p:cBhvr>
                                    </p:animEffect>
                                  </p:childTnLst>
                                </p:cTn>
                              </p:par>
                            </p:childTnLst>
                          </p:cTn>
                        </p:par>
                        <p:par>
                          <p:cTn id="38" fill="hold">
                            <p:stCondLst>
                              <p:cond delay="5000"/>
                            </p:stCondLst>
                            <p:childTnLst>
                              <p:par>
                                <p:cTn id="39" presetID="31"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4" end="4"/>
                                            </p:txEl>
                                          </p:spTgt>
                                        </p:tgtEl>
                                      </p:cBhvr>
                                    </p:animEffect>
                                  </p:childTnLst>
                                </p:cTn>
                              </p:par>
                            </p:childTnLst>
                          </p:cTn>
                        </p:par>
                        <p:par>
                          <p:cTn id="45" fill="hold">
                            <p:stCondLst>
                              <p:cond delay="6000"/>
                            </p:stCondLst>
                            <p:childTnLst>
                              <p:par>
                                <p:cTn id="46" presetID="31" presetClass="entr" presetSubtype="0" fill="hold" grpId="0"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5" end="5"/>
                                            </p:txEl>
                                          </p:spTgt>
                                        </p:tgtEl>
                                      </p:cBhvr>
                                    </p:animEffect>
                                  </p:childTnLst>
                                </p:cTn>
                              </p:par>
                            </p:childTnLst>
                          </p:cTn>
                        </p:par>
                        <p:par>
                          <p:cTn id="52" fill="hold">
                            <p:stCondLst>
                              <p:cond delay="7000"/>
                            </p:stCondLst>
                            <p:childTnLst>
                              <p:par>
                                <p:cTn id="53" presetID="31" presetClass="entr" presetSubtype="0" fill="hold" grpId="0" nodeType="after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par>
                          <p:cTn id="59" fill="hold">
                            <p:stCondLst>
                              <p:cond delay="8000"/>
                            </p:stCondLst>
                            <p:childTnLst>
                              <p:par>
                                <p:cTn id="60" presetID="31" presetClass="entr" presetSubtype="0" fill="hold" grpId="0" nodeType="after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7" end="7"/>
                                            </p:txEl>
                                          </p:spTgt>
                                        </p:tgtEl>
                                      </p:cBhvr>
                                    </p:animEffect>
                                  </p:childTnLst>
                                </p:cTn>
                              </p:par>
                            </p:childTnLst>
                          </p:cTn>
                        </p:par>
                        <p:par>
                          <p:cTn id="66" fill="hold">
                            <p:stCondLst>
                              <p:cond delay="9000"/>
                            </p:stCondLst>
                            <p:childTnLst>
                              <p:par>
                                <p:cTn id="67" presetID="31" presetClass="entr" presetSubtype="0" fill="hold" grpId="0" nodeType="after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41413" y="609600"/>
            <a:ext cx="9905998" cy="577516"/>
          </a:xfrm>
        </p:spPr>
        <p:txBody>
          <a:bodyPr>
            <a:noAutofit/>
          </a:bodyPr>
          <a:lstStyle/>
          <a:p>
            <a:r>
              <a:rPr lang="et-EE" sz="3600" b="1" dirty="0">
                <a:latin typeface="Arial" panose="020B0604020202020204" pitchFamily="34" charset="0"/>
                <a:cs typeface="Arial" panose="020B0604020202020204" pitchFamily="34" charset="0"/>
              </a:rPr>
              <a:t>E</a:t>
            </a:r>
            <a:r>
              <a:rPr lang="en-GB" sz="3600" b="1" dirty="0">
                <a:latin typeface="Arial" panose="020B0604020202020204" pitchFamily="34" charset="0"/>
                <a:cs typeface="Arial" panose="020B0604020202020204" pitchFamily="34" charset="0"/>
              </a:rPr>
              <a:t>L-</a:t>
            </a:r>
            <a:r>
              <a:rPr lang="en-GB" sz="3600" b="1" dirty="0" err="1">
                <a:latin typeface="Arial" panose="020B0604020202020204" pitchFamily="34" charset="0"/>
                <a:cs typeface="Arial" panose="020B0604020202020204" pitchFamily="34" charset="0"/>
              </a:rPr>
              <a:t>i</a:t>
            </a:r>
            <a:r>
              <a:rPr lang="et-EE" sz="3600" b="1" dirty="0">
                <a:latin typeface="Arial" panose="020B0604020202020204" pitchFamily="34" charset="0"/>
                <a:cs typeface="Arial" panose="020B0604020202020204" pitchFamily="34" charset="0"/>
              </a:rPr>
              <a:t> ÕIGUSAKTID:</a:t>
            </a:r>
            <a:endParaRPr lang="et-EE" sz="3600"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838200" y="1690688"/>
            <a:ext cx="10515600" cy="4351338"/>
          </a:xfrm>
          <a:noFill/>
        </p:spPr>
        <p:txBody>
          <a:bodyPr/>
          <a:lstStyle/>
          <a:p>
            <a:r>
              <a:rPr lang="en-US" dirty="0">
                <a:latin typeface="Arial" panose="020B0604020202020204" pitchFamily="34" charset="0"/>
                <a:cs typeface="Arial" panose="020B0604020202020204" pitchFamily="34" charset="0"/>
              </a:rPr>
              <a:t>“European Alliance for Apprenticeships" Council Declaration</a:t>
            </a:r>
            <a:r>
              <a:rPr lang="lt-LT" dirty="0">
                <a:latin typeface="Arial" panose="020B0604020202020204" pitchFamily="34" charset="0"/>
                <a:cs typeface="Arial" panose="020B0604020202020204" pitchFamily="34" charset="0"/>
              </a:rPr>
              <a:t>, 2013</a:t>
            </a:r>
            <a:endParaRPr lang="en-GB"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http://www.consilium.europa.eu/uedocs/cms_data/docs/pressdata/en/lsa/139011.pdf </a:t>
            </a:r>
          </a:p>
          <a:p>
            <a:pPr marL="0" indent="0">
              <a:buNone/>
            </a:pPr>
            <a:endParaRPr lang="lt-LT"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“Declaration of Intent”  - Baltic  Alliance of Apprenticeship and Work Based Learning</a:t>
            </a:r>
          </a:p>
          <a:p>
            <a:pPr marL="0" indent="0">
              <a:buNone/>
            </a:pPr>
            <a:r>
              <a:rPr lang="en-US" sz="1800" dirty="0">
                <a:latin typeface="Arial" panose="020B0604020202020204" pitchFamily="34" charset="0"/>
                <a:cs typeface="Arial" panose="020B0604020202020204" pitchFamily="34" charset="0"/>
              </a:rPr>
              <a:t>http://www.kpmpc.lt/kpmpc/wp-content/uploads/2015/11/SKM_224e15112510210.pdf </a:t>
            </a:r>
          </a:p>
          <a:p>
            <a:endParaRPr lang="en-US"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lt-LT" sz="1800" dirty="0">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3052" y="113732"/>
            <a:ext cx="2588260" cy="762000"/>
          </a:xfrm>
          <a:prstGeom prst="rect">
            <a:avLst/>
          </a:prstGeom>
          <a:noFill/>
          <a:extLst/>
        </p:spPr>
      </p:pic>
    </p:spTree>
    <p:extLst>
      <p:ext uri="{BB962C8B-B14F-4D97-AF65-F5344CB8AC3E}">
        <p14:creationId xmlns:p14="http://schemas.microsoft.com/office/powerpoint/2010/main" val="1037911565"/>
      </p:ext>
    </p:extLst>
  </p:cSld>
  <p:clrMapOvr>
    <a:masterClrMapping/>
  </p:clrMapOvr>
  <mc:AlternateContent xmlns:mc="http://schemas.openxmlformats.org/markup-compatibility/2006" xmlns:p14="http://schemas.microsoft.com/office/powerpoint/2010/main">
    <mc:Choice Requires="p14">
      <p:transition p14:dur="250" advClick="0" advTm="10000">
        <p:pull/>
      </p:transition>
    </mc:Choice>
    <mc:Fallback xmlns="">
      <p:transition advClick="0" advTm="1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voltage.wav"/>
                                        </p:tgtEl>
                                      </p:cMediaNode>
                                    </p:audio>
                                  </p:sub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voltage.wav"/>
                                        </p:tgtEl>
                                      </p:cMediaNode>
                                    </p:audio>
                                  </p:sub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voltage.wav"/>
                                        </p:tgtEl>
                                      </p:cMediaNode>
                                    </p:audio>
                                  </p:sub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39" y="224590"/>
            <a:ext cx="11581647" cy="6276606"/>
          </a:xfrm>
        </p:spPr>
        <p:txBody>
          <a:bodyPr>
            <a:normAutofit/>
          </a:bodyPr>
          <a:lstStyle/>
          <a:p>
            <a:pPr marL="0" indent="0">
              <a:lnSpc>
                <a:spcPct val="100000"/>
              </a:lnSpc>
              <a:spcBef>
                <a:spcPts val="0"/>
              </a:spcBef>
              <a:buNone/>
            </a:pPr>
            <a:r>
              <a:rPr lang="et-EE" sz="3600" dirty="0">
                <a:latin typeface="Arial" panose="020B0604020202020204" pitchFamily="34" charset="0"/>
                <a:cs typeface="Arial" panose="020B0604020202020204" pitchFamily="34" charset="0"/>
              </a:rPr>
              <a:t>Enesekontrolli küsimused</a:t>
            </a:r>
          </a:p>
          <a:p>
            <a:pPr marL="0" indent="0">
              <a:lnSpc>
                <a:spcPct val="100000"/>
              </a:lnSpc>
              <a:spcBef>
                <a:spcPts val="0"/>
              </a:spcBef>
              <a:buNone/>
            </a:pPr>
            <a:endParaRPr lang="et-EE" sz="2400" dirty="0">
              <a:latin typeface="Arial" panose="020B0604020202020204" pitchFamily="34" charset="0"/>
              <a:cs typeface="Arial" panose="020B0604020202020204" pitchFamily="34" charset="0"/>
            </a:endParaRP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Mis on õpipoisiõpe?</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Kuidas erineb ametlik õpipoisiõpe mitteametlikust õpipoisiõppest ja duaalkoolitusest?</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õpipoisiõpet ettevalmistavad sammud?</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õpipoisiõppe korraldamise sammud?</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õpipoisiõppe kasud ettevõttepoolsete juhendajate jaoks?</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õpipoisiõppe kasud ettevõtete jaoks?</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õpipoisiõppe kasud õpipoiste jaoks?</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Miks on ettevõttepoolse juhendaja roll õpipoisiõppes tähtis? Mille eest ta vastutab?</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teadmised ja oskused peavad olema ettevõttepoolsel juhendajal?</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Miks on koolitamine ettevõttepoolsetele juhendajatele tähtis?</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Mida tähendab pädevus?</a:t>
            </a:r>
          </a:p>
          <a:p>
            <a:pPr marL="742950" indent="-742950">
              <a:lnSpc>
                <a:spcPct val="100000"/>
              </a:lnSpc>
              <a:spcBef>
                <a:spcPts val="0"/>
              </a:spcBef>
              <a:buAutoNum type="arabicPeriod"/>
            </a:pPr>
            <a:r>
              <a:rPr lang="et-EE" sz="2400" dirty="0">
                <a:latin typeface="Arial" panose="020B0604020202020204" pitchFamily="34" charset="0"/>
                <a:cs typeface="Arial" panose="020B0604020202020204" pitchFamily="34" charset="0"/>
              </a:rPr>
              <a:t>Millised on 3 peamist sinu riigis õpipoisiõpet käsitlevat õigusakti?</a:t>
            </a:r>
            <a:endParaRPr lang="et-EE" sz="4000" dirty="0">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553604409"/>
      </p:ext>
    </p:extLst>
  </p:cSld>
  <p:clrMapOvr>
    <a:masterClrMapping/>
  </p:clrMapOvr>
  <mc:AlternateContent xmlns:mc="http://schemas.openxmlformats.org/markup-compatibility/2006" xmlns:p14="http://schemas.microsoft.com/office/powerpoint/2010/main">
    <mc:Choice Requires="p14">
      <p:transition p14:dur="250" advClick="0" advTm="25000">
        <p:pull/>
      </p:transition>
    </mc:Choice>
    <mc:Fallback xmlns="">
      <p:transition advClick="0" advTm="2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0"/>
                                        <p:tgtEl>
                                          <p:spTgt spid="3">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14" presetClass="entr" presetSubtype="1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0"/>
                                        <p:tgtEl>
                                          <p:spTgt spid="3">
                                            <p:txEl>
                                              <p:pRg st="3" end="3"/>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par>
                                <p:cTn id="11" presetID="14" presetClass="entr" presetSubtype="1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0"/>
                                        <p:tgtEl>
                                          <p:spTgt spid="3">
                                            <p:txEl>
                                              <p:pRg st="4" end="4"/>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par>
                                <p:cTn id="14" presetID="14" presetClass="entr" presetSubtype="1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0"/>
                                        <p:tgtEl>
                                          <p:spTgt spid="3">
                                            <p:txEl>
                                              <p:pRg st="5" end="5"/>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par>
                                <p:cTn id="17" presetID="14" presetClass="entr" presetSubtype="1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0"/>
                                        <p:tgtEl>
                                          <p:spTgt spid="3">
                                            <p:txEl>
                                              <p:pRg st="6" end="6"/>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0" presetID="14" presetClass="entr" presetSubtype="1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2" dur="5000"/>
                                        <p:tgtEl>
                                          <p:spTgt spid="3">
                                            <p:txEl>
                                              <p:pRg st="7" end="7"/>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par>
                                <p:cTn id="23" presetID="14" presetClass="entr" presetSubtype="1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0"/>
                                        <p:tgtEl>
                                          <p:spTgt spid="3">
                                            <p:txEl>
                                              <p:pRg st="8" end="8"/>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par>
                                <p:cTn id="26" presetID="14" presetClass="entr" presetSubtype="1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8" dur="5000"/>
                                        <p:tgtEl>
                                          <p:spTgt spid="3">
                                            <p:txEl>
                                              <p:pRg st="9" end="9"/>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par>
                                <p:cTn id="29" presetID="14" presetClass="entr" presetSubtype="1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1" dur="5000"/>
                                        <p:tgtEl>
                                          <p:spTgt spid="3">
                                            <p:txEl>
                                              <p:pRg st="10" end="10"/>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amera.wav"/>
                                        </p:tgtEl>
                                      </p:cMediaNode>
                                    </p:audio>
                                  </p:subTnLst>
                                </p:cTn>
                              </p:par>
                              <p:par>
                                <p:cTn id="32" presetID="14" presetClass="entr" presetSubtype="10"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4" dur="5000"/>
                                        <p:tgtEl>
                                          <p:spTgt spid="3">
                                            <p:txEl>
                                              <p:pRg st="11" end="11"/>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camera.wav"/>
                                        </p:tgtEl>
                                      </p:cMediaNode>
                                    </p:audio>
                                  </p:subTnLst>
                                </p:cTn>
                              </p:par>
                              <p:par>
                                <p:cTn id="35" presetID="14" presetClass="entr" presetSubtype="1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7" dur="5000"/>
                                        <p:tgtEl>
                                          <p:spTgt spid="3">
                                            <p:txEl>
                                              <p:pRg st="12" end="12"/>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par>
                                <p:cTn id="38" presetID="14" presetClass="entr" presetSubtype="10" fill="hold" grpId="0"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0" dur="5000"/>
                                        <p:tgtEl>
                                          <p:spTgt spid="3">
                                            <p:txEl>
                                              <p:pRg st="13" end="13"/>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98884" y="381000"/>
            <a:ext cx="10344132" cy="5950040"/>
          </a:xfrm>
        </p:spPr>
        <p:txBody>
          <a:bodyPr>
            <a:noAutofit/>
          </a:bodyPr>
          <a:lstStyle/>
          <a:p>
            <a:pPr marL="0" indent="0">
              <a:buNone/>
            </a:pPr>
            <a:r>
              <a:rPr lang="et-EE" sz="4000" b="1" dirty="0">
                <a:solidFill>
                  <a:schemeClr val="tx1"/>
                </a:solidFill>
                <a:latin typeface="Arial" panose="020B0604020202020204" pitchFamily="34" charset="0"/>
                <a:cs typeface="Arial" panose="020B0604020202020204" pitchFamily="34" charset="0"/>
              </a:rPr>
              <a:t>Sisu </a:t>
            </a:r>
          </a:p>
          <a:p>
            <a:pPr marL="0" indent="0">
              <a:buNone/>
            </a:pPr>
            <a:endParaRPr lang="et-EE" sz="2400" i="1" dirty="0">
              <a:solidFill>
                <a:schemeClr val="tx1"/>
              </a:solidFill>
              <a:latin typeface="Arial" panose="020B0604020202020204" pitchFamily="34" charset="0"/>
              <a:cs typeface="Arial" panose="020B0604020202020204" pitchFamily="34" charset="0"/>
            </a:endParaRPr>
          </a:p>
          <a:p>
            <a:pPr marL="0" indent="0">
              <a:buNone/>
            </a:pPr>
            <a:r>
              <a:rPr lang="et-EE" sz="2400" b="1" dirty="0">
                <a:solidFill>
                  <a:schemeClr val="tx1"/>
                </a:solidFill>
                <a:latin typeface="Arial" panose="020B0604020202020204" pitchFamily="34" charset="0"/>
                <a:cs typeface="Arial" panose="020B0604020202020204" pitchFamily="34" charset="0"/>
              </a:rPr>
              <a:t>Mis on õpipoisiõpe?</a:t>
            </a:r>
            <a:r>
              <a:rPr lang="et-EE" sz="2400" dirty="0">
                <a:solidFill>
                  <a:schemeClr val="tx1"/>
                </a:solidFill>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slaidid 4-7</a:t>
            </a:r>
            <a:endParaRPr lang="et-EE" sz="2400" dirty="0">
              <a:solidFill>
                <a:schemeClr val="tx1"/>
              </a:solidFill>
              <a:latin typeface="Arial" panose="020B0604020202020204" pitchFamily="34" charset="0"/>
              <a:cs typeface="Arial" panose="020B0604020202020204" pitchFamily="34" charset="0"/>
            </a:endParaRPr>
          </a:p>
          <a:p>
            <a:pPr marL="0" indent="0">
              <a:buNone/>
            </a:pPr>
            <a:r>
              <a:rPr lang="et-EE" sz="2400" b="1" dirty="0">
                <a:solidFill>
                  <a:schemeClr val="tx1"/>
                </a:solidFill>
                <a:latin typeface="Arial" panose="020B0604020202020204" pitchFamily="34" charset="0"/>
                <a:cs typeface="Arial" panose="020B0604020202020204" pitchFamily="34" charset="0"/>
              </a:rPr>
              <a:t>Õpipoisiõppe sammud</a:t>
            </a:r>
            <a:r>
              <a:rPr lang="et-EE" sz="2400" dirty="0">
                <a:solidFill>
                  <a:schemeClr val="tx1"/>
                </a:solidFill>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slaidid 8-10</a:t>
            </a:r>
          </a:p>
          <a:p>
            <a:pPr marL="0" indent="0">
              <a:buNone/>
            </a:pPr>
            <a:r>
              <a:rPr lang="et-EE" sz="2400" b="1" dirty="0">
                <a:solidFill>
                  <a:schemeClr val="tx1"/>
                </a:solidFill>
                <a:latin typeface="Arial" panose="020B0604020202020204" pitchFamily="34" charset="0"/>
                <a:cs typeface="Arial" panose="020B0604020202020204" pitchFamily="34" charset="0"/>
              </a:rPr>
              <a:t>Õpipoisiõppe eelised</a:t>
            </a:r>
            <a:r>
              <a:rPr lang="et-EE" sz="2400" dirty="0">
                <a:solidFill>
                  <a:schemeClr val="tx1"/>
                </a:solidFill>
                <a:latin typeface="Arial" panose="020B0604020202020204" pitchFamily="34" charset="0"/>
                <a:cs typeface="Arial" panose="020B0604020202020204" pitchFamily="34" charset="0"/>
              </a:rPr>
              <a:t>…………………………………………….s</a:t>
            </a:r>
            <a:r>
              <a:rPr lang="et-EE" sz="2400" dirty="0">
                <a:latin typeface="Arial" panose="020B0604020202020204" pitchFamily="34" charset="0"/>
                <a:cs typeface="Arial" panose="020B0604020202020204" pitchFamily="34" charset="0"/>
              </a:rPr>
              <a:t>laidid 11-14</a:t>
            </a:r>
          </a:p>
          <a:p>
            <a:pPr marL="0" indent="0">
              <a:buNone/>
            </a:pPr>
            <a:r>
              <a:rPr lang="et-EE" sz="2400" b="1" dirty="0">
                <a:solidFill>
                  <a:schemeClr val="tx1"/>
                </a:solidFill>
                <a:latin typeface="Arial" panose="020B0604020202020204" pitchFamily="34" charset="0"/>
                <a:cs typeface="Arial" panose="020B0604020202020204" pitchFamily="34" charset="0"/>
              </a:rPr>
              <a:t>Ettevõttepoolse juhendaja roll</a:t>
            </a:r>
            <a:r>
              <a:rPr lang="et-EE" sz="2400" dirty="0">
                <a:solidFill>
                  <a:schemeClr val="tx1"/>
                </a:solidFill>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slaidid 15-21</a:t>
            </a:r>
          </a:p>
          <a:p>
            <a:pPr marL="0" indent="0">
              <a:buNone/>
            </a:pPr>
            <a:r>
              <a:rPr lang="et-EE" sz="2400" b="1" dirty="0">
                <a:solidFill>
                  <a:schemeClr val="tx1"/>
                </a:solidFill>
                <a:latin typeface="Arial" panose="020B0604020202020204" pitchFamily="34" charset="0"/>
                <a:cs typeface="Arial" panose="020B0604020202020204" pitchFamily="34" charset="0"/>
              </a:rPr>
              <a:t>Õpipoisiõpet käsitlevad õigusaktid</a:t>
            </a:r>
            <a:r>
              <a:rPr lang="et-EE" sz="2400" dirty="0">
                <a:solidFill>
                  <a:schemeClr val="tx1"/>
                </a:solidFill>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slaidid 22-24</a:t>
            </a:r>
          </a:p>
          <a:p>
            <a:pPr marL="0" indent="0">
              <a:buNone/>
            </a:pPr>
            <a:r>
              <a:rPr lang="et-EE" sz="2400" b="1" dirty="0">
                <a:solidFill>
                  <a:schemeClr val="tx1"/>
                </a:solidFill>
                <a:latin typeface="Arial" panose="020B0604020202020204" pitchFamily="34" charset="0"/>
                <a:cs typeface="Arial" panose="020B0604020202020204" pitchFamily="34" charset="0"/>
              </a:rPr>
              <a:t>Enesekontrolli küsimused</a:t>
            </a:r>
            <a:r>
              <a:rPr lang="et-EE" sz="2400" dirty="0">
                <a:solidFill>
                  <a:schemeClr val="tx1"/>
                </a:solidFill>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slaid 25</a:t>
            </a:r>
          </a:p>
          <a:p>
            <a:pPr marL="0" indent="0">
              <a:buNone/>
            </a:pPr>
            <a:endParaRPr lang="et-EE" sz="2400" b="1" dirty="0">
              <a:solidFill>
                <a:schemeClr val="tx1"/>
              </a:solidFill>
              <a:latin typeface="Arial" panose="020B0604020202020204" pitchFamily="34" charset="0"/>
              <a:cs typeface="Arial" panose="020B0604020202020204" pitchFamily="34" charset="0"/>
            </a:endParaRPr>
          </a:p>
          <a:p>
            <a:pPr marL="0" indent="0">
              <a:buNone/>
            </a:pPr>
            <a:endParaRPr lang="et-EE" sz="2400" b="1" dirty="0">
              <a:solidFill>
                <a:schemeClr val="tx1"/>
              </a:solidFill>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1564691770"/>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lick.wav"/>
                                        </p:tgtEl>
                                      </p:cMediaNode>
                                    </p:audio>
                                  </p:sub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click.wav"/>
                                        </p:tgtEl>
                                      </p:cMediaNode>
                                    </p:audio>
                                  </p:sub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click.wav"/>
                                        </p:tgtEl>
                                      </p:cMediaNode>
                                    </p:audio>
                                  </p:sub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heel(1)">
                                      <p:cBhvr>
                                        <p:cTn id="26" dur="2000"/>
                                        <p:tgtEl>
                                          <p:spTgt spid="3">
                                            <p:txEl>
                                              <p:pRg st="5" end="5"/>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click.wav"/>
                                        </p:tgtEl>
                                      </p:cMediaNode>
                                    </p:audio>
                                  </p:sub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lick.wav"/>
                                        </p:tgtEl>
                                      </p:cMediaNode>
                                    </p:audio>
                                  </p:sub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heel(1)">
                                      <p:cBhvr>
                                        <p:cTn id="36" dur="2000"/>
                                        <p:tgtEl>
                                          <p:spTgt spid="3">
                                            <p:txEl>
                                              <p:pRg st="7" end="7"/>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60779" y="951979"/>
            <a:ext cx="10515600" cy="4507126"/>
          </a:xfrm>
        </p:spPr>
        <p:txBody>
          <a:bodyPr>
            <a:noAutofit/>
          </a:bodyPr>
          <a:lstStyle/>
          <a:p>
            <a:pPr algn="ctr"/>
            <a:r>
              <a:rPr lang="en-GB" sz="4000" b="1" dirty="0">
                <a:latin typeface="Arial" panose="020B0604020202020204" pitchFamily="34" charset="0"/>
                <a:cs typeface="Arial" panose="020B0604020202020204" pitchFamily="34" charset="0"/>
              </a:rPr>
              <a:t>Mi</a:t>
            </a:r>
            <a:r>
              <a:rPr lang="et-EE" sz="4000" b="1" dirty="0">
                <a:latin typeface="Arial" panose="020B0604020202020204" pitchFamily="34" charset="0"/>
                <a:cs typeface="Arial" panose="020B0604020202020204" pitchFamily="34" charset="0"/>
              </a:rPr>
              <a:t>s on</a:t>
            </a:r>
            <a:r>
              <a:rPr lang="en-GB" sz="4000" b="1" dirty="0">
                <a:latin typeface="Arial" panose="020B0604020202020204" pitchFamily="34" charset="0"/>
                <a:cs typeface="Arial" panose="020B0604020202020204" pitchFamily="34" charset="0"/>
              </a:rPr>
              <a:t> ÕPIPOISIÕPE?</a:t>
            </a:r>
            <a:endParaRPr lang="lt-LT" sz="4000" b="1" dirty="0">
              <a:latin typeface="Arial" panose="020B0604020202020204" pitchFamily="34" charset="0"/>
              <a:cs typeface="Arial" panose="020B0604020202020204" pitchFamily="34" charset="0"/>
            </a:endParaRPr>
          </a:p>
        </p:txBody>
      </p:sp>
      <p:pic>
        <p:nvPicPr>
          <p:cNvPr id="3" name="Paveikslėlis 2"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2565713502"/>
      </p:ext>
    </p:extLst>
  </p:cSld>
  <p:clrMapOvr>
    <a:masterClrMapping/>
  </p:clrMapOvr>
  <mc:AlternateContent xmlns:mc="http://schemas.openxmlformats.org/markup-compatibility/2006" xmlns:p14="http://schemas.microsoft.com/office/powerpoint/2010/main">
    <mc:Choice Requires="p14">
      <p:transition p14:dur="250" advClick="0" advTm="3000">
        <p:pull/>
      </p:transition>
    </mc:Choice>
    <mc:Fallback xmlns="">
      <p:transition advClick="0" advTm="3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73023" y="3261815"/>
            <a:ext cx="11641428" cy="3357349"/>
          </a:xfrm>
          <a:noFill/>
        </p:spPr>
        <p:txBody>
          <a:bodyPr>
            <a:normAutofit/>
          </a:bodyPr>
          <a:lstStyle/>
          <a:p>
            <a:pPr marL="0" indent="0" algn="just">
              <a:buNone/>
            </a:pPr>
            <a:r>
              <a:rPr lang="et-EE" sz="2400" b="1" dirty="0">
                <a:effectLst>
                  <a:glow rad="38100">
                    <a:schemeClr val="bg1">
                      <a:lumMod val="50000"/>
                      <a:lumOff val="50000"/>
                      <a:alpha val="20000"/>
                    </a:schemeClr>
                  </a:glow>
                </a:effectLst>
                <a:latin typeface="Arial" panose="020B0604020202020204" pitchFamily="34" charset="0"/>
                <a:cs typeface="Arial" panose="020B0604020202020204" pitchFamily="34" charset="0"/>
              </a:rPr>
              <a:t>2/3 õppest toimub töö käigus ja seda juhendab ettevõtte töötaja, kes aitab õpipoistel</a:t>
            </a:r>
            <a:r>
              <a:rPr lang="en-GB" sz="2400" b="1" dirty="0">
                <a:effectLst>
                  <a:glow rad="38100">
                    <a:schemeClr val="bg1">
                      <a:lumMod val="50000"/>
                      <a:lumOff val="50000"/>
                      <a:alpha val="20000"/>
                    </a:schemeClr>
                  </a:glow>
                </a:effectLst>
                <a:latin typeface="Arial" panose="020B0604020202020204" pitchFamily="34" charset="0"/>
                <a:cs typeface="Arial" panose="020B0604020202020204" pitchFamily="34" charset="0"/>
              </a:rPr>
              <a:t> </a:t>
            </a:r>
            <a:r>
              <a:rPr lang="et-EE" sz="2400" b="1" dirty="0">
                <a:effectLst>
                  <a:glow rad="38100">
                    <a:schemeClr val="bg1">
                      <a:lumMod val="50000"/>
                      <a:lumOff val="50000"/>
                      <a:alpha val="20000"/>
                    </a:schemeClr>
                  </a:glow>
                </a:effectLst>
                <a:latin typeface="Arial" panose="020B0604020202020204" pitchFamily="34" charset="0"/>
                <a:cs typeface="Arial" panose="020B0604020202020204" pitchFamily="34" charset="0"/>
              </a:rPr>
              <a:t>ametioskusi omandada, kuni neil lõpuks on olemas mõõdetavad oskused ja pädevus. Ülejäänud 1/3 õppest korraldatakse kutseõppeasutuses ja sellega tegelevad kutseõppeasutuse õpetajad.</a:t>
            </a:r>
          </a:p>
          <a:p>
            <a:pPr marL="0" indent="0" algn="just">
              <a:buNone/>
            </a:pPr>
            <a:endParaRPr lang="et-EE" sz="2400" b="1" dirty="0">
              <a:effectLst>
                <a:glow rad="38100">
                  <a:schemeClr val="bg1">
                    <a:lumMod val="50000"/>
                    <a:lumOff val="50000"/>
                    <a:alpha val="20000"/>
                  </a:schemeClr>
                </a:glow>
              </a:effectLst>
              <a:latin typeface="Arial" panose="020B0604020202020204" pitchFamily="34" charset="0"/>
              <a:cs typeface="Arial" panose="020B0604020202020204" pitchFamily="34" charset="0"/>
            </a:endParaRPr>
          </a:p>
          <a:p>
            <a:pPr marL="0" indent="0" algn="just">
              <a:buNone/>
            </a:pPr>
            <a:r>
              <a:rPr lang="et-EE" sz="2000" b="1" i="1" dirty="0">
                <a:effectLst>
                  <a:glow rad="38100">
                    <a:schemeClr val="bg1">
                      <a:lumMod val="50000"/>
                      <a:lumOff val="50000"/>
                      <a:alpha val="20000"/>
                    </a:schemeClr>
                  </a:glow>
                </a:effectLst>
                <a:latin typeface="Arial" panose="020B0604020202020204" pitchFamily="34" charset="0"/>
                <a:cs typeface="Arial" panose="020B0604020202020204" pitchFamily="34" charset="0"/>
              </a:rPr>
              <a:t>Keskajal korraldasid õpipoisiõpet käsitööliste ühingud ehk gildid. Kui varem oli õpipoiste koolitus pelgalt tööpõhine, siis nüüd sisaldab see sageli mõningast teoreetilist kursust koolitusasutuses, kust õpipoiss võib saada ka pädevustunnistuse/kutsetunnistuse.</a:t>
            </a:r>
            <a:endParaRPr lang="et-EE" sz="2000" i="1" dirty="0">
              <a:latin typeface="Arial" panose="020B0604020202020204" pitchFamily="34" charset="0"/>
              <a:cs typeface="Arial" panose="020B0604020202020204" pitchFamily="34" charset="0"/>
            </a:endParaRPr>
          </a:p>
        </p:txBody>
      </p:sp>
      <p:sp>
        <p:nvSpPr>
          <p:cNvPr id="2" name="TextBox 1"/>
          <p:cNvSpPr txBox="1"/>
          <p:nvPr/>
        </p:nvSpPr>
        <p:spPr>
          <a:xfrm>
            <a:off x="373023" y="122830"/>
            <a:ext cx="11364052" cy="646331"/>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Kuidas mõista õpipoisiõpet?</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5" name="TextBox 4"/>
          <p:cNvSpPr txBox="1"/>
          <p:nvPr/>
        </p:nvSpPr>
        <p:spPr>
          <a:xfrm>
            <a:off x="373023" y="1424254"/>
            <a:ext cx="11641428" cy="1420325"/>
          </a:xfrm>
          <a:prstGeom prst="rect">
            <a:avLst/>
          </a:prstGeom>
          <a:noFill/>
        </p:spPr>
        <p:txBody>
          <a:bodyPr wrap="square" rtlCol="0">
            <a:spAutoFit/>
          </a:bodyPr>
          <a:lstStyle/>
          <a:p>
            <a:pPr>
              <a:lnSpc>
                <a:spcPct val="150000"/>
              </a:lnSpc>
            </a:pPr>
            <a:r>
              <a:rPr lang="et-EE" sz="2000" b="1" dirty="0">
                <a:effectLst>
                  <a:glow rad="38100">
                    <a:schemeClr val="bg1">
                      <a:lumMod val="50000"/>
                      <a:lumOff val="50000"/>
                      <a:alpha val="20000"/>
                    </a:schemeClr>
                  </a:glow>
                </a:effectLst>
                <a:latin typeface="Arial" panose="020B0604020202020204" pitchFamily="34" charset="0"/>
                <a:cs typeface="Arial" panose="020B0604020202020204" pitchFamily="34" charset="0"/>
              </a:rPr>
              <a:t>Õpipoisiõpe on uute või juba olemasolevate töötajate koolitussüsteem, mis sisaldab väljaõpet töökohal ja kaasnevaid õpinguid koolitusasutuses. </a:t>
            </a:r>
          </a:p>
          <a:p>
            <a:pPr>
              <a:lnSpc>
                <a:spcPct val="150000"/>
              </a:lnSpc>
            </a:pPr>
            <a:r>
              <a:rPr lang="et-EE" sz="2000" b="1" dirty="0">
                <a:effectLst>
                  <a:glow rad="38100">
                    <a:schemeClr val="bg1">
                      <a:lumMod val="50000"/>
                      <a:lumOff val="50000"/>
                      <a:alpha val="20000"/>
                    </a:schemeClr>
                  </a:glow>
                </a:effectLst>
                <a:latin typeface="Arial" panose="020B0604020202020204" pitchFamily="34" charset="0"/>
                <a:cs typeface="Arial" panose="020B0604020202020204" pitchFamily="34" charset="0"/>
              </a:rPr>
              <a:t>Väljaõpet töökohal juhivad ettevõttepoolsed juhendajad.</a:t>
            </a:r>
          </a:p>
        </p:txBody>
      </p:sp>
    </p:spTree>
    <p:extLst>
      <p:ext uri="{BB962C8B-B14F-4D97-AF65-F5344CB8AC3E}">
        <p14:creationId xmlns:p14="http://schemas.microsoft.com/office/powerpoint/2010/main" val="4222744524"/>
      </p:ext>
    </p:extLst>
  </p:cSld>
  <p:clrMapOvr>
    <a:masterClrMapping/>
  </p:clrMapOvr>
  <mc:AlternateContent xmlns:mc="http://schemas.openxmlformats.org/markup-compatibility/2006" xmlns:p14="http://schemas.microsoft.com/office/powerpoint/2010/main">
    <mc:Choice Requires="p14">
      <p:transition p14:dur="250" advClick="0" advTm="50000">
        <p:pull/>
      </p:transition>
    </mc:Choice>
    <mc:Fallback xmlns="">
      <p:transition advClick="0" advTm="5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2" presetClass="entr" presetSubtype="1"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voltage.wav"/>
                                        </p:tgtEl>
                                      </p:cMediaNode>
                                    </p:audio>
                                  </p:subTnLst>
                                </p:cTn>
                              </p:par>
                            </p:childTnLst>
                          </p:cTn>
                        </p:par>
                        <p:par>
                          <p:cTn id="15" fill="hold">
                            <p:stCondLst>
                              <p:cond delay="19700"/>
                            </p:stCondLst>
                            <p:childTnLst>
                              <p:par>
                                <p:cTn id="16" presetID="55"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3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9" dur="3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0" dur="3000"/>
                                        <p:tgtEl>
                                          <p:spTgt spid="3">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voltage.wav"/>
                                        </p:tgtEl>
                                      </p:cMediaNode>
                                    </p:audio>
                                  </p:subTnLst>
                                </p:cTn>
                              </p:par>
                            </p:childTnLst>
                          </p:cTn>
                        </p:par>
                        <p:par>
                          <p:cTn id="21" fill="hold">
                            <p:stCondLst>
                              <p:cond delay="22700"/>
                            </p:stCondLst>
                            <p:childTnLst>
                              <p:par>
                                <p:cTn id="22" presetID="55"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3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3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3000"/>
                                        <p:tgtEl>
                                          <p:spTgt spid="3">
                                            <p:txEl>
                                              <p:pRg st="2" end="2"/>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04629" y="646331"/>
            <a:ext cx="11641428" cy="6068369"/>
          </a:xfrm>
          <a:noFill/>
        </p:spPr>
        <p:txBody>
          <a:bodyPr>
            <a:normAutofit fontScale="92500" lnSpcReduction="10000"/>
          </a:bodyPr>
          <a:lstStyle/>
          <a:p>
            <a:pPr marL="0" indent="0">
              <a:buNone/>
            </a:pPr>
            <a:r>
              <a:rPr lang="et-EE" sz="2000" dirty="0">
                <a:latin typeface="Arial" panose="020B0604020202020204" pitchFamily="34" charset="0"/>
                <a:cs typeface="Arial" panose="020B0604020202020204" pitchFamily="34" charset="0"/>
              </a:rPr>
              <a:t>Õpipoisiõpet määratlevad alljärgnevad märksõnad:</a:t>
            </a:r>
          </a:p>
          <a:p>
            <a:pPr algn="just"/>
            <a:r>
              <a:rPr lang="et-EE" sz="2000" dirty="0">
                <a:latin typeface="Arial" panose="020B0604020202020204" pitchFamily="34" charset="0"/>
                <a:cs typeface="Arial" panose="020B0604020202020204" pitchFamily="34" charset="0"/>
              </a:rPr>
              <a:t>Eraviisiline, mitteametlik õpipoisiõpe – SUULINE, õpipoisi ja ettevõtte omavahelisel kokkuleppel saadav väljaõpe, millest 100% leiab aset töökohal ja mis ei anna ametlikku kvalifikatsiooni (ja kutsetunnistust).</a:t>
            </a:r>
          </a:p>
          <a:p>
            <a:pPr algn="just"/>
            <a:r>
              <a:rPr lang="et-EE" sz="2000" b="1" dirty="0">
                <a:latin typeface="Arial" panose="020B0604020202020204" pitchFamily="34" charset="0"/>
                <a:cs typeface="Arial" panose="020B0604020202020204" pitchFamily="34" charset="0"/>
              </a:rPr>
              <a:t>Õpipoisiõpe – </a:t>
            </a:r>
            <a:r>
              <a:rPr lang="et-EE" sz="2000" dirty="0">
                <a:latin typeface="Arial" panose="020B0604020202020204" pitchFamily="34" charset="0"/>
                <a:cs typeface="Arial" panose="020B0604020202020204" pitchFamily="34" charset="0"/>
              </a:rPr>
              <a:t>kirjalikul kokkuleppel põhinev väljaõpe, mis on kooskõlas riigi seadusandlusega ja </a:t>
            </a:r>
            <a:r>
              <a:rPr lang="et-EE" sz="2100" dirty="0">
                <a:latin typeface="Arial" panose="020B0604020202020204" pitchFamily="34" charset="0"/>
                <a:cs typeface="Arial" panose="020B0604020202020204" pitchFamily="34" charset="0"/>
              </a:rPr>
              <a:t>mida reguleerivad teatud kindlad dokumendid. Väljaõpe toimub valdavalt töökohal (Eestis ligikaudu 2/3 õppest) ja täiendavalt koolitusasutuses (Eestis ligikaudu 1/3 õppest). Väljaõpe vastab valitud õppekava nõuetele ja selle läbimisel saadakse kvalifikatsioon ja  pädevustunnistus/kutsetunnistus. Õpipoisiõpe toimub kutseõppeasutuse, õpilase ja tööandja koostöös. Õpe toimub kutseõppe õppekava alusel. Õpilane täidab töökohas tööandjapoolseid tööülesandeid, mis aitavad tal saavutada õppekavas kirjeldatud õpiväljundeid. Lisaks toimub õppetöö kutseõppeasutuses. Õpipoisile makstakse tasu. </a:t>
            </a:r>
          </a:p>
          <a:p>
            <a:pPr algn="just"/>
            <a:r>
              <a:rPr lang="et-EE" sz="2000" b="1" dirty="0">
                <a:latin typeface="Arial" panose="020B0604020202020204" pitchFamily="34" charset="0"/>
                <a:cs typeface="Arial" panose="020B0604020202020204" pitchFamily="34" charset="0"/>
              </a:rPr>
              <a:t>Töökohapõhine õpe – Eestis on see sama, mis õpipoisiõpe.</a:t>
            </a:r>
          </a:p>
          <a:p>
            <a:pPr algn="just"/>
            <a:r>
              <a:rPr lang="et-EE" sz="1900" dirty="0">
                <a:latin typeface="Arial" panose="020B0604020202020204" pitchFamily="34" charset="0"/>
                <a:cs typeface="Arial" panose="020B0604020202020204" pitchFamily="34" charset="0"/>
              </a:rPr>
              <a:t>Praktika – mõnedes riikides tähendab see sama, mis ametlik õpipoisiõpe, Eestis on praktika nii kutseõppes kui ülikooliõppes õppekava osa, mis annab võimaluse teoreetilise õppe käigus omandatud teadmisi, oskusi ja hoiakuid rakendada reaalses töökeskkonnas. Praktika toimub  juhendaja juhendamisel ja sellel on kindlad eesmärgid ning ülesanded. Praktikandile ei pea tasu maksma.</a:t>
            </a:r>
          </a:p>
          <a:p>
            <a:pPr algn="just"/>
            <a:r>
              <a:rPr lang="et-EE" sz="2000" dirty="0">
                <a:latin typeface="Arial" panose="020B0604020202020204" pitchFamily="34" charset="0"/>
                <a:cs typeface="Arial" panose="020B0604020202020204" pitchFamily="34" charset="0"/>
              </a:rPr>
              <a:t>Interniõpe –  üliõpilaste väljaõppeaeg pärast kõrgkooliõpinguid ettevõtetes, mille vältel omandatakse praktilised ametioskused. Enamasti on see lühiajaline ja selle eest ei maksta.</a:t>
            </a:r>
          </a:p>
          <a:p>
            <a:pPr algn="just"/>
            <a:r>
              <a:rPr lang="et-EE" sz="2000" dirty="0">
                <a:latin typeface="Arial" panose="020B0604020202020204" pitchFamily="34" charset="0"/>
                <a:cs typeface="Arial" panose="020B0604020202020204" pitchFamily="34" charset="0"/>
              </a:rPr>
              <a:t>Duaalõpe (Kaksikkoolitus) – väljaõpe, mida saadakse võrdselt (50:50 protsenti) vaheldumisi nii koolitusasutuses kui ka töökohal. Väljaõpe vastab valitud koolituskava nõuetele ja selle läbimisel saadakse kvalifikatsioon ehk pädevustunnistus. Enamasti selle eest ei maksta. Eestis sellist varianti ei ole.</a:t>
            </a:r>
          </a:p>
          <a:p>
            <a:pPr marL="0" indent="0">
              <a:buNone/>
            </a:pPr>
            <a:endParaRPr lang="et-EE" dirty="0">
              <a:latin typeface="Arial" panose="020B0604020202020204" pitchFamily="34" charset="0"/>
              <a:cs typeface="Arial" panose="020B0604020202020204" pitchFamily="34" charset="0"/>
            </a:endParaRPr>
          </a:p>
        </p:txBody>
      </p:sp>
      <p:sp>
        <p:nvSpPr>
          <p:cNvPr id="4" name="TextBox 3"/>
          <p:cNvSpPr txBox="1"/>
          <p:nvPr/>
        </p:nvSpPr>
        <p:spPr>
          <a:xfrm>
            <a:off x="343317" y="0"/>
            <a:ext cx="11364052" cy="646331"/>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Kuidas mõista õpipoisi</a:t>
            </a:r>
            <a:r>
              <a:rPr lang="en-GB" sz="3600" b="1" dirty="0" err="1">
                <a:latin typeface="Arial" panose="020B0604020202020204" pitchFamily="34" charset="0"/>
                <a:cs typeface="Arial" panose="020B0604020202020204" pitchFamily="34" charset="0"/>
              </a:rPr>
              <a:t>õpet</a:t>
            </a:r>
            <a:r>
              <a:rPr lang="et-EE" sz="3600" b="1" dirty="0">
                <a:latin typeface="Arial" panose="020B0604020202020204" pitchFamily="34" charset="0"/>
                <a:cs typeface="Arial" panose="020B0604020202020204" pitchFamily="34" charset="0"/>
              </a:rPr>
              <a:t>?</a:t>
            </a:r>
          </a:p>
        </p:txBody>
      </p:sp>
      <p:pic>
        <p:nvPicPr>
          <p:cNvPr id="5" name="Paveikslėlis 4"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16480351"/>
      </p:ext>
    </p:extLst>
  </p:cSld>
  <p:clrMapOvr>
    <a:masterClrMapping/>
  </p:clrMapOvr>
  <mc:AlternateContent xmlns:mc="http://schemas.openxmlformats.org/markup-compatibility/2006" xmlns:p14="http://schemas.microsoft.com/office/powerpoint/2010/main">
    <mc:Choice Requires="p14">
      <p:transition p14:dur="250" advClick="0" advTm="40000">
        <p:pull/>
      </p:transition>
    </mc:Choice>
    <mc:Fallback xmlns="">
      <p:transition advClick="0" advTm="4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30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voltage.wav"/>
                                        </p:tgtEl>
                                      </p:cMediaNode>
                                    </p:audio>
                                  </p:subTnLst>
                                </p:cTn>
                              </p:par>
                            </p:childTnLst>
                          </p:cTn>
                        </p:par>
                        <p:par>
                          <p:cTn id="13" fill="hold">
                            <p:stCondLst>
                              <p:cond delay="3500"/>
                            </p:stCondLst>
                            <p:childTnLst>
                              <p:par>
                                <p:cTn id="14" presetID="22" presetClass="entr" presetSubtype="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3000"/>
                                        <p:tgtEl>
                                          <p:spTgt spid="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voltage.wav"/>
                                        </p:tgtEl>
                                      </p:cMediaNode>
                                    </p:audio>
                                  </p:subTnLst>
                                </p:cTn>
                              </p:par>
                            </p:childTnLst>
                          </p:cTn>
                        </p:par>
                        <p:par>
                          <p:cTn id="17" fill="hold">
                            <p:stCondLst>
                              <p:cond delay="6500"/>
                            </p:stCondLst>
                            <p:childTnLst>
                              <p:par>
                                <p:cTn id="18" presetID="22" presetClass="entr" presetSubtype="1"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3000"/>
                                        <p:tgtEl>
                                          <p:spTgt spid="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voltage.wav"/>
                                        </p:tgtEl>
                                      </p:cMediaNode>
                                    </p:audio>
                                  </p:subTnLst>
                                </p:cTn>
                              </p:par>
                            </p:childTnLst>
                          </p:cTn>
                        </p:par>
                        <p:par>
                          <p:cTn id="21" fill="hold">
                            <p:stCondLst>
                              <p:cond delay="9500"/>
                            </p:stCondLst>
                            <p:childTnLst>
                              <p:par>
                                <p:cTn id="22" presetID="22" presetClass="entr" presetSubtype="1"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3000"/>
                                        <p:tgtEl>
                                          <p:spTgt spid="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voltage.wav"/>
                                        </p:tgtEl>
                                      </p:cMediaNode>
                                    </p:audio>
                                  </p:subTnLst>
                                </p:cTn>
                              </p:par>
                            </p:childTnLst>
                          </p:cTn>
                        </p:par>
                        <p:par>
                          <p:cTn id="25" fill="hold">
                            <p:stCondLst>
                              <p:cond delay="12500"/>
                            </p:stCondLst>
                            <p:childTnLst>
                              <p:par>
                                <p:cTn id="26" presetID="22" presetClass="entr" presetSubtype="1"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up)">
                                      <p:cBhvr>
                                        <p:cTn id="28" dur="3000"/>
                                        <p:tgtEl>
                                          <p:spTgt spid="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voltage.wav"/>
                                        </p:tgtEl>
                                      </p:cMediaNode>
                                    </p:audio>
                                  </p:subTnLst>
                                </p:cTn>
                              </p:par>
                            </p:childTnLst>
                          </p:cTn>
                        </p:par>
                        <p:par>
                          <p:cTn id="29" fill="hold">
                            <p:stCondLst>
                              <p:cond delay="15500"/>
                            </p:stCondLst>
                            <p:childTnLst>
                              <p:par>
                                <p:cTn id="30" presetID="22" presetClass="entr" presetSubtype="1"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3000"/>
                                        <p:tgtEl>
                                          <p:spTgt spid="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voltage.wav"/>
                                        </p:tgtEl>
                                      </p:cMediaNode>
                                    </p:audio>
                                  </p:subTnLst>
                                </p:cTn>
                              </p:par>
                            </p:childTnLst>
                          </p:cTn>
                        </p:par>
                        <p:par>
                          <p:cTn id="33" fill="hold">
                            <p:stCondLst>
                              <p:cond delay="18500"/>
                            </p:stCondLst>
                            <p:childTnLst>
                              <p:par>
                                <p:cTn id="34" presetID="22" presetClass="entr" presetSubtype="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up)">
                                      <p:cBhvr>
                                        <p:cTn id="36" dur="3000"/>
                                        <p:tgtEl>
                                          <p:spTgt spid="3">
                                            <p:txEl>
                                              <p:pRg st="6" end="6"/>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07044273"/>
              </p:ext>
            </p:extLst>
          </p:nvPr>
        </p:nvGraphicFramePr>
        <p:xfrm>
          <a:off x="627140" y="27653"/>
          <a:ext cx="10675860" cy="6490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dyklė dešinėn 10"/>
          <p:cNvSpPr/>
          <p:nvPr/>
        </p:nvSpPr>
        <p:spPr>
          <a:xfrm>
            <a:off x="787400" y="2037196"/>
            <a:ext cx="10515600" cy="1614137"/>
          </a:xfrm>
          <a:prstGeom prst="rightArrow">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dyklė dešinėn 11"/>
          <p:cNvSpPr/>
          <p:nvPr/>
        </p:nvSpPr>
        <p:spPr>
          <a:xfrm>
            <a:off x="838862" y="3687110"/>
            <a:ext cx="10515600" cy="1614137"/>
          </a:xfrm>
          <a:prstGeom prst="rightArrow">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dyklė dešinėn 12"/>
          <p:cNvSpPr/>
          <p:nvPr/>
        </p:nvSpPr>
        <p:spPr>
          <a:xfrm>
            <a:off x="770399" y="5167570"/>
            <a:ext cx="10515600" cy="1614137"/>
          </a:xfrm>
          <a:prstGeom prst="rightArrow">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4" name="Grupė 13"/>
          <p:cNvGrpSpPr/>
          <p:nvPr/>
        </p:nvGrpSpPr>
        <p:grpSpPr>
          <a:xfrm>
            <a:off x="787399" y="1716142"/>
            <a:ext cx="10515601" cy="405943"/>
            <a:chOff x="152503" y="0"/>
            <a:chExt cx="2188105" cy="566589"/>
          </a:xfrm>
        </p:grpSpPr>
        <p:sp>
          <p:nvSpPr>
            <p:cNvPr id="15" name="Stačiakampis 14"/>
            <p:cNvSpPr/>
            <p:nvPr/>
          </p:nvSpPr>
          <p:spPr>
            <a:xfrm>
              <a:off x="152503" y="0"/>
              <a:ext cx="2188105" cy="56658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Stačiakampis 15"/>
            <p:cNvSpPr/>
            <p:nvPr/>
          </p:nvSpPr>
          <p:spPr>
            <a:xfrm>
              <a:off x="152503" y="0"/>
              <a:ext cx="2188105" cy="56658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defTabSz="711200">
                <a:lnSpc>
                  <a:spcPct val="90000"/>
                </a:lnSpc>
                <a:spcBef>
                  <a:spcPct val="0"/>
                </a:spcBef>
                <a:spcAft>
                  <a:spcPct val="35000"/>
                </a:spcAft>
              </a:pPr>
              <a:endParaRPr lang="lt-LT" sz="2400" b="1" kern="1200" dirty="0">
                <a:solidFill>
                  <a:schemeClr val="tx1"/>
                </a:solidFill>
              </a:endParaRPr>
            </a:p>
            <a:p>
              <a:pPr lvl="0" defTabSz="711200">
                <a:lnSpc>
                  <a:spcPct val="90000"/>
                </a:lnSpc>
                <a:spcBef>
                  <a:spcPct val="0"/>
                </a:spcBef>
                <a:spcAft>
                  <a:spcPct val="35000"/>
                </a:spcAft>
              </a:pPr>
              <a:r>
                <a:rPr lang="et-EE" sz="2400" b="1" kern="1200" dirty="0">
                  <a:solidFill>
                    <a:schemeClr val="tx1"/>
                  </a:solidFill>
                </a:rPr>
                <a:t>Ametlik õpipoisiõpe</a:t>
              </a:r>
              <a:r>
                <a:rPr lang="et-EE" sz="2400" b="1" dirty="0">
                  <a:solidFill>
                    <a:schemeClr val="tx1"/>
                  </a:solidFill>
                </a:rPr>
                <a:t>. Töökohapõhine õpe. </a:t>
              </a:r>
              <a:r>
                <a:rPr lang="et-EE" sz="2400" b="1" kern="1200" dirty="0">
                  <a:solidFill>
                    <a:schemeClr val="tx1"/>
                  </a:solidFill>
                </a:rPr>
                <a:t>. Praktikandiõpe</a:t>
              </a:r>
              <a:endParaRPr lang="et-EE" sz="2400" b="1" kern="1200" dirty="0">
                <a:solidFill>
                  <a:schemeClr val="accent6">
                    <a:lumMod val="75000"/>
                  </a:schemeClr>
                </a:solidFill>
              </a:endParaRPr>
            </a:p>
          </p:txBody>
        </p:sp>
      </p:grpSp>
      <p:sp>
        <p:nvSpPr>
          <p:cNvPr id="18" name="Stačiakampis 17"/>
          <p:cNvSpPr/>
          <p:nvPr/>
        </p:nvSpPr>
        <p:spPr>
          <a:xfrm>
            <a:off x="787400" y="2116583"/>
            <a:ext cx="6554260" cy="10141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23" name="Grupė 22"/>
          <p:cNvGrpSpPr/>
          <p:nvPr/>
        </p:nvGrpSpPr>
        <p:grpSpPr>
          <a:xfrm>
            <a:off x="1839037" y="2154982"/>
            <a:ext cx="1409025" cy="1126060"/>
            <a:chOff x="2931160" y="370560"/>
            <a:chExt cx="1409025" cy="1126060"/>
          </a:xfrm>
        </p:grpSpPr>
        <p:sp>
          <p:nvSpPr>
            <p:cNvPr id="24" name="Stačiakampis 23"/>
            <p:cNvSpPr/>
            <p:nvPr/>
          </p:nvSpPr>
          <p:spPr>
            <a:xfrm>
              <a:off x="2931160" y="370560"/>
              <a:ext cx="1370303" cy="937369"/>
            </a:xfrm>
            <a:prstGeom prst="rect">
              <a:avLst/>
            </a:pr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Stačiakampis 24"/>
            <p:cNvSpPr/>
            <p:nvPr/>
          </p:nvSpPr>
          <p:spPr>
            <a:xfrm>
              <a:off x="2938869" y="637686"/>
              <a:ext cx="1401316" cy="858934"/>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a:r>
                <a:rPr lang="et-EE" sz="1600" b="1" dirty="0">
                  <a:solidFill>
                    <a:schemeClr val="bg1"/>
                  </a:solidFill>
                </a:rPr>
                <a:t>Uusi tööoskusi omandatakse töökohal</a:t>
              </a:r>
            </a:p>
          </p:txBody>
        </p:sp>
      </p:grpSp>
      <p:grpSp>
        <p:nvGrpSpPr>
          <p:cNvPr id="26" name="Grupė 25"/>
          <p:cNvGrpSpPr/>
          <p:nvPr/>
        </p:nvGrpSpPr>
        <p:grpSpPr>
          <a:xfrm>
            <a:off x="3378917" y="2451160"/>
            <a:ext cx="1370303" cy="937369"/>
            <a:chOff x="2931160" y="370560"/>
            <a:chExt cx="1370303" cy="937369"/>
          </a:xfrm>
        </p:grpSpPr>
        <p:sp>
          <p:nvSpPr>
            <p:cNvPr id="27" name="Stačiakampis 26"/>
            <p:cNvSpPr/>
            <p:nvPr/>
          </p:nvSpPr>
          <p:spPr>
            <a:xfrm>
              <a:off x="2931160" y="370560"/>
              <a:ext cx="1370303" cy="937369"/>
            </a:xfrm>
            <a:prstGeom prst="rect">
              <a:avLst/>
            </a:pr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Stačiakampis 27"/>
            <p:cNvSpPr/>
            <p:nvPr/>
          </p:nvSpPr>
          <p:spPr>
            <a:xfrm>
              <a:off x="2931161" y="370561"/>
              <a:ext cx="1260068" cy="847280"/>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kern="1200" dirty="0">
                  <a:solidFill>
                    <a:schemeClr val="bg1"/>
                  </a:solidFill>
                </a:rPr>
                <a:t>Õppimine koolitus-asutuses</a:t>
              </a:r>
            </a:p>
          </p:txBody>
        </p:sp>
      </p:grpSp>
      <p:grpSp>
        <p:nvGrpSpPr>
          <p:cNvPr id="29" name="Grupė 28"/>
          <p:cNvGrpSpPr/>
          <p:nvPr/>
        </p:nvGrpSpPr>
        <p:grpSpPr>
          <a:xfrm>
            <a:off x="4749221" y="2344491"/>
            <a:ext cx="1018120" cy="1014168"/>
            <a:chOff x="543901" y="263291"/>
            <a:chExt cx="1018120" cy="1014168"/>
          </a:xfrm>
        </p:grpSpPr>
        <p:sp>
          <p:nvSpPr>
            <p:cNvPr id="30" name="Stačiakampis 29"/>
            <p:cNvSpPr/>
            <p:nvPr/>
          </p:nvSpPr>
          <p:spPr>
            <a:xfrm>
              <a:off x="543901" y="263291"/>
              <a:ext cx="1018120" cy="1014168"/>
            </a:xfrm>
            <a:prstGeom prst="rect">
              <a:avLst/>
            </a:pr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Stačiakampis 30"/>
            <p:cNvSpPr/>
            <p:nvPr/>
          </p:nvSpPr>
          <p:spPr>
            <a:xfrm>
              <a:off x="543901" y="357507"/>
              <a:ext cx="813811" cy="829863"/>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GB" sz="1600" b="1" dirty="0">
                  <a:solidFill>
                    <a:schemeClr val="bg1"/>
                  </a:solidFill>
                </a:rPr>
                <a:t>Tööl</a:t>
              </a:r>
              <a:endParaRPr lang="lt-LT" sz="1600" b="1" kern="1200" dirty="0">
                <a:solidFill>
                  <a:schemeClr val="bg1"/>
                </a:solidFill>
              </a:endParaRPr>
            </a:p>
          </p:txBody>
        </p:sp>
      </p:grpSp>
      <p:sp>
        <p:nvSpPr>
          <p:cNvPr id="32" name="Stačiakampis 31"/>
          <p:cNvSpPr/>
          <p:nvPr/>
        </p:nvSpPr>
        <p:spPr>
          <a:xfrm>
            <a:off x="5611046" y="2407329"/>
            <a:ext cx="1459479" cy="851516"/>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a:r>
              <a:rPr lang="et-EE" sz="1600" b="1" dirty="0">
                <a:solidFill>
                  <a:schemeClr val="bg1"/>
                </a:solidFill>
              </a:rPr>
              <a:t>Uusi tööoskusi omandatakse töökohal</a:t>
            </a:r>
          </a:p>
        </p:txBody>
      </p:sp>
      <p:sp>
        <p:nvSpPr>
          <p:cNvPr id="33" name="Stačiakampis 32"/>
          <p:cNvSpPr/>
          <p:nvPr/>
        </p:nvSpPr>
        <p:spPr>
          <a:xfrm>
            <a:off x="7134239" y="2445783"/>
            <a:ext cx="1214244" cy="808127"/>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kern="1200" dirty="0">
                <a:solidFill>
                  <a:schemeClr val="bg1"/>
                </a:solidFill>
              </a:rPr>
              <a:t>Õppimine koolitus-asutuses</a:t>
            </a:r>
          </a:p>
        </p:txBody>
      </p:sp>
      <p:sp>
        <p:nvSpPr>
          <p:cNvPr id="34" name="Stačiakampis 33"/>
          <p:cNvSpPr/>
          <p:nvPr/>
        </p:nvSpPr>
        <p:spPr>
          <a:xfrm>
            <a:off x="8534437" y="2370480"/>
            <a:ext cx="1370303" cy="93736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lt-LT" sz="2800" b="1" kern="1200" dirty="0">
                <a:solidFill>
                  <a:srgbClr val="FF0000"/>
                </a:solidFill>
              </a:rPr>
              <a:t>E</a:t>
            </a:r>
            <a:r>
              <a:rPr lang="en-GB" sz="2800" b="1" kern="1200" dirty="0">
                <a:solidFill>
                  <a:srgbClr val="FF0000"/>
                </a:solidFill>
              </a:rPr>
              <a:t>KS</a:t>
            </a:r>
            <a:r>
              <a:rPr lang="lt-LT" sz="2800" b="1" kern="1200" dirty="0">
                <a:solidFill>
                  <a:srgbClr val="FF0000"/>
                </a:solidFill>
              </a:rPr>
              <a:t>AM</a:t>
            </a:r>
          </a:p>
        </p:txBody>
      </p:sp>
      <p:sp>
        <p:nvSpPr>
          <p:cNvPr id="35" name="Stačiakampis 34"/>
          <p:cNvSpPr/>
          <p:nvPr/>
        </p:nvSpPr>
        <p:spPr>
          <a:xfrm>
            <a:off x="10090695" y="2440272"/>
            <a:ext cx="852895" cy="812587"/>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GB" sz="1600" b="1" kern="1200" dirty="0">
                <a:solidFill>
                  <a:schemeClr val="bg1"/>
                </a:solidFill>
              </a:rPr>
              <a:t>Töö</a:t>
            </a:r>
            <a:endParaRPr lang="lt-LT" sz="1600" b="1" kern="1200" dirty="0">
              <a:solidFill>
                <a:schemeClr val="bg1"/>
              </a:solidFill>
            </a:endParaRPr>
          </a:p>
        </p:txBody>
      </p:sp>
      <p:sp>
        <p:nvSpPr>
          <p:cNvPr id="37" name="Stačiakampis 36"/>
          <p:cNvSpPr/>
          <p:nvPr/>
        </p:nvSpPr>
        <p:spPr>
          <a:xfrm>
            <a:off x="787400" y="3295331"/>
            <a:ext cx="2188105" cy="56658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9" name="Stačiakampis 38"/>
          <p:cNvSpPr/>
          <p:nvPr/>
        </p:nvSpPr>
        <p:spPr>
          <a:xfrm>
            <a:off x="855406" y="3992162"/>
            <a:ext cx="6020935" cy="834579"/>
          </a:xfrm>
          <a:prstGeom prst="rect">
            <a:avLst/>
          </a:prstGeom>
          <a:ln w="28575">
            <a:solidFill>
              <a:schemeClr val="tx1"/>
            </a:solid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defTabSz="711200">
              <a:lnSpc>
                <a:spcPct val="90000"/>
              </a:lnSpc>
              <a:spcBef>
                <a:spcPct val="0"/>
              </a:spcBef>
              <a:spcAft>
                <a:spcPct val="35000"/>
              </a:spcAft>
            </a:pPr>
            <a:r>
              <a:rPr lang="et-EE" sz="1600" b="1" kern="1200" dirty="0">
                <a:solidFill>
                  <a:schemeClr val="tx1"/>
                </a:solidFill>
              </a:rPr>
              <a:t>Õppimine koolitusasutuses</a:t>
            </a:r>
          </a:p>
        </p:txBody>
      </p:sp>
      <p:sp>
        <p:nvSpPr>
          <p:cNvPr id="40" name="Stačiakampis 39"/>
          <p:cNvSpPr/>
          <p:nvPr/>
        </p:nvSpPr>
        <p:spPr>
          <a:xfrm>
            <a:off x="7070525" y="4019296"/>
            <a:ext cx="1261496" cy="822925"/>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dirty="0">
                <a:solidFill>
                  <a:schemeClr val="tx1"/>
                </a:solidFill>
              </a:rPr>
              <a:t>Tööoskuste omandamine ettevõttes</a:t>
            </a:r>
            <a:endParaRPr lang="et-EE" sz="1600" b="1" kern="1200" dirty="0">
              <a:solidFill>
                <a:schemeClr val="tx1"/>
              </a:solidFill>
            </a:endParaRPr>
          </a:p>
        </p:txBody>
      </p:sp>
      <p:sp>
        <p:nvSpPr>
          <p:cNvPr id="41" name="Stačiakampis 40"/>
          <p:cNvSpPr/>
          <p:nvPr/>
        </p:nvSpPr>
        <p:spPr>
          <a:xfrm>
            <a:off x="8534437" y="3968715"/>
            <a:ext cx="1370303" cy="93736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lt-LT" sz="2800" b="1" kern="1200" dirty="0">
                <a:solidFill>
                  <a:srgbClr val="FF0000"/>
                </a:solidFill>
              </a:rPr>
              <a:t>E</a:t>
            </a:r>
            <a:r>
              <a:rPr lang="en-GB" sz="2800" b="1" kern="1200" dirty="0">
                <a:solidFill>
                  <a:srgbClr val="FF0000"/>
                </a:solidFill>
              </a:rPr>
              <a:t>KS</a:t>
            </a:r>
            <a:r>
              <a:rPr lang="lt-LT" sz="2800" b="1" kern="1200" dirty="0">
                <a:solidFill>
                  <a:srgbClr val="FF0000"/>
                </a:solidFill>
              </a:rPr>
              <a:t>AM</a:t>
            </a:r>
          </a:p>
        </p:txBody>
      </p:sp>
      <p:sp>
        <p:nvSpPr>
          <p:cNvPr id="42" name="Stačiakampis 41"/>
          <p:cNvSpPr/>
          <p:nvPr/>
        </p:nvSpPr>
        <p:spPr>
          <a:xfrm>
            <a:off x="10173305" y="3992162"/>
            <a:ext cx="852895" cy="803201"/>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Töö otsimine</a:t>
            </a:r>
            <a:endParaRPr lang="lt-LT" sz="1600" b="1" kern="1200" dirty="0">
              <a:solidFill>
                <a:schemeClr val="tx1"/>
              </a:solidFill>
            </a:endParaRPr>
          </a:p>
        </p:txBody>
      </p:sp>
      <p:grpSp>
        <p:nvGrpSpPr>
          <p:cNvPr id="43" name="Grupė 42"/>
          <p:cNvGrpSpPr/>
          <p:nvPr/>
        </p:nvGrpSpPr>
        <p:grpSpPr>
          <a:xfrm>
            <a:off x="815174" y="2436639"/>
            <a:ext cx="948730" cy="847280"/>
            <a:chOff x="0" y="317878"/>
            <a:chExt cx="1018120" cy="1014168"/>
          </a:xfrm>
        </p:grpSpPr>
        <p:sp>
          <p:nvSpPr>
            <p:cNvPr id="44" name="Stačiakampis 43"/>
            <p:cNvSpPr/>
            <p:nvPr/>
          </p:nvSpPr>
          <p:spPr>
            <a:xfrm>
              <a:off x="0" y="317878"/>
              <a:ext cx="1018120" cy="10141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5" name="Stačiakampis 44"/>
            <p:cNvSpPr/>
            <p:nvPr/>
          </p:nvSpPr>
          <p:spPr>
            <a:xfrm>
              <a:off x="0" y="317878"/>
              <a:ext cx="1001427" cy="997777"/>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GB" sz="1600" b="1" kern="1200" dirty="0">
                  <a:solidFill>
                    <a:schemeClr val="bg1"/>
                  </a:solidFill>
                </a:rPr>
                <a:t>Tööl</a:t>
              </a:r>
              <a:endParaRPr lang="lt-LT" sz="1600" b="1" kern="1200" dirty="0">
                <a:solidFill>
                  <a:schemeClr val="bg1"/>
                </a:solidFill>
              </a:endParaRPr>
            </a:p>
          </p:txBody>
        </p:sp>
      </p:grpSp>
      <p:grpSp>
        <p:nvGrpSpPr>
          <p:cNvPr id="46" name="Grupė 45"/>
          <p:cNvGrpSpPr/>
          <p:nvPr/>
        </p:nvGrpSpPr>
        <p:grpSpPr>
          <a:xfrm>
            <a:off x="707429" y="87869"/>
            <a:ext cx="5545872" cy="538953"/>
            <a:chOff x="-74454" y="0"/>
            <a:chExt cx="3441515" cy="751145"/>
          </a:xfrm>
        </p:grpSpPr>
        <p:sp>
          <p:nvSpPr>
            <p:cNvPr id="47" name="Stačiakampis 46"/>
            <p:cNvSpPr/>
            <p:nvPr/>
          </p:nvSpPr>
          <p:spPr>
            <a:xfrm>
              <a:off x="51453" y="0"/>
              <a:ext cx="3315608" cy="54673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8" name="Stačiakampis 47"/>
            <p:cNvSpPr/>
            <p:nvPr/>
          </p:nvSpPr>
          <p:spPr>
            <a:xfrm>
              <a:off x="-74454" y="204410"/>
              <a:ext cx="3315608" cy="5467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03200" rIns="0" bIns="203200" numCol="1" spcCol="1270" anchor="ctr" anchorCtr="0">
              <a:noAutofit/>
            </a:bodyPr>
            <a:lstStyle/>
            <a:p>
              <a:pPr lvl="0" algn="l" defTabSz="889000">
                <a:lnSpc>
                  <a:spcPct val="90000"/>
                </a:lnSpc>
                <a:spcBef>
                  <a:spcPct val="0"/>
                </a:spcBef>
                <a:spcAft>
                  <a:spcPct val="35000"/>
                </a:spcAft>
              </a:pPr>
              <a:r>
                <a:rPr lang="et-EE" sz="2400" b="1" kern="1200" dirty="0"/>
                <a:t>Eraviisiline, mitteametlik õpipoisiõpe</a:t>
              </a:r>
            </a:p>
          </p:txBody>
        </p:sp>
      </p:grpSp>
      <p:sp>
        <p:nvSpPr>
          <p:cNvPr id="49" name="Stačiakampis 48"/>
          <p:cNvSpPr/>
          <p:nvPr/>
        </p:nvSpPr>
        <p:spPr>
          <a:xfrm>
            <a:off x="815174" y="3467954"/>
            <a:ext cx="2188105" cy="56658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l" defTabSz="711200">
              <a:lnSpc>
                <a:spcPct val="90000"/>
              </a:lnSpc>
              <a:spcBef>
                <a:spcPct val="0"/>
              </a:spcBef>
              <a:spcAft>
                <a:spcPct val="35000"/>
              </a:spcAft>
            </a:pPr>
            <a:r>
              <a:rPr lang="et-EE" sz="2400" b="1" kern="1200" dirty="0"/>
              <a:t>Interniõpe</a:t>
            </a:r>
          </a:p>
        </p:txBody>
      </p:sp>
      <p:sp>
        <p:nvSpPr>
          <p:cNvPr id="50" name="Stačiakampis 49"/>
          <p:cNvSpPr/>
          <p:nvPr/>
        </p:nvSpPr>
        <p:spPr>
          <a:xfrm>
            <a:off x="815173" y="5613244"/>
            <a:ext cx="1087295" cy="781676"/>
          </a:xfrm>
          <a:prstGeom prst="rect">
            <a:avLst/>
          </a:prstGeom>
          <a:ln w="28575">
            <a:solidFill>
              <a:schemeClr val="tx1"/>
            </a:solid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kern="1200" dirty="0">
                <a:solidFill>
                  <a:schemeClr val="tx1"/>
                </a:solidFill>
              </a:rPr>
              <a:t>Õppimine koolitus-asutuses</a:t>
            </a:r>
          </a:p>
        </p:txBody>
      </p:sp>
      <p:sp>
        <p:nvSpPr>
          <p:cNvPr id="51" name="Stačiakampis 50"/>
          <p:cNvSpPr/>
          <p:nvPr/>
        </p:nvSpPr>
        <p:spPr>
          <a:xfrm>
            <a:off x="2030974" y="5623389"/>
            <a:ext cx="1226640" cy="745159"/>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dirty="0">
                <a:solidFill>
                  <a:schemeClr val="tx1"/>
                </a:solidFill>
              </a:rPr>
              <a:t>Tööoskuste omandamine ettevõttes</a:t>
            </a:r>
            <a:endParaRPr lang="et-EE" sz="1600" b="1" kern="1200" dirty="0">
              <a:solidFill>
                <a:schemeClr val="tx1"/>
              </a:solidFill>
            </a:endParaRPr>
          </a:p>
        </p:txBody>
      </p:sp>
      <p:sp>
        <p:nvSpPr>
          <p:cNvPr id="52" name="Stačiakampis 51"/>
          <p:cNvSpPr/>
          <p:nvPr/>
        </p:nvSpPr>
        <p:spPr>
          <a:xfrm>
            <a:off x="3426630" y="5627367"/>
            <a:ext cx="1024267" cy="741181"/>
          </a:xfrm>
          <a:prstGeom prst="rect">
            <a:avLst/>
          </a:prstGeom>
          <a:ln w="28575">
            <a:solidFill>
              <a:schemeClr val="tx1"/>
            </a:solid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kern="1200" dirty="0">
                <a:solidFill>
                  <a:schemeClr val="tx1"/>
                </a:solidFill>
              </a:rPr>
              <a:t>Õppimine koolitus-asutuses</a:t>
            </a:r>
          </a:p>
        </p:txBody>
      </p:sp>
      <p:sp>
        <p:nvSpPr>
          <p:cNvPr id="53" name="Stačiakampis 52"/>
          <p:cNvSpPr/>
          <p:nvPr/>
        </p:nvSpPr>
        <p:spPr>
          <a:xfrm>
            <a:off x="4579546" y="5613243"/>
            <a:ext cx="1239203" cy="755305"/>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dirty="0">
                <a:solidFill>
                  <a:schemeClr val="tx1"/>
                </a:solidFill>
              </a:rPr>
              <a:t>Tööoskuste omandamine ettevõttes</a:t>
            </a:r>
            <a:endParaRPr lang="et-EE" sz="1600" b="1" kern="1200" dirty="0">
              <a:solidFill>
                <a:schemeClr val="tx1"/>
              </a:solidFill>
            </a:endParaRPr>
          </a:p>
        </p:txBody>
      </p:sp>
      <p:sp>
        <p:nvSpPr>
          <p:cNvPr id="55" name="Stačiakampis 54"/>
          <p:cNvSpPr/>
          <p:nvPr/>
        </p:nvSpPr>
        <p:spPr>
          <a:xfrm>
            <a:off x="7208118" y="5613243"/>
            <a:ext cx="1219336" cy="731854"/>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dirty="0">
                <a:solidFill>
                  <a:schemeClr val="tx1"/>
                </a:solidFill>
              </a:rPr>
              <a:t>Tööoskuste omandamine ettevõttes</a:t>
            </a:r>
            <a:endParaRPr lang="et-EE" sz="1600" b="1" kern="1200" dirty="0">
              <a:solidFill>
                <a:schemeClr val="tx1"/>
              </a:solidFill>
            </a:endParaRPr>
          </a:p>
        </p:txBody>
      </p:sp>
      <p:sp>
        <p:nvSpPr>
          <p:cNvPr id="56" name="Stačiakampis 55"/>
          <p:cNvSpPr/>
          <p:nvPr/>
        </p:nvSpPr>
        <p:spPr>
          <a:xfrm>
            <a:off x="5947254" y="5587562"/>
            <a:ext cx="1132215" cy="770896"/>
          </a:xfrm>
          <a:prstGeom prst="rect">
            <a:avLst/>
          </a:prstGeom>
          <a:ln w="28575">
            <a:solidFill>
              <a:schemeClr val="tx1"/>
            </a:solid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algn="ctr" defTabSz="711200">
              <a:lnSpc>
                <a:spcPct val="90000"/>
              </a:lnSpc>
              <a:spcBef>
                <a:spcPct val="0"/>
              </a:spcBef>
              <a:spcAft>
                <a:spcPct val="35000"/>
              </a:spcAft>
            </a:pPr>
            <a:r>
              <a:rPr lang="et-EE" sz="1600" b="1" dirty="0">
                <a:solidFill>
                  <a:schemeClr val="tx1"/>
                </a:solidFill>
              </a:rPr>
              <a:t>Õppimine koolitus-asutuses</a:t>
            </a:r>
          </a:p>
        </p:txBody>
      </p:sp>
      <p:sp>
        <p:nvSpPr>
          <p:cNvPr id="57" name="Stačiakampis 56"/>
          <p:cNvSpPr/>
          <p:nvPr/>
        </p:nvSpPr>
        <p:spPr>
          <a:xfrm>
            <a:off x="8654832" y="5613243"/>
            <a:ext cx="1370303" cy="93736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lt-LT" sz="2800" b="1" kern="1200" dirty="0">
                <a:solidFill>
                  <a:srgbClr val="FF0000"/>
                </a:solidFill>
              </a:rPr>
              <a:t>E</a:t>
            </a:r>
            <a:r>
              <a:rPr lang="en-GB" sz="2800" b="1" kern="1200" dirty="0">
                <a:solidFill>
                  <a:srgbClr val="FF0000"/>
                </a:solidFill>
              </a:rPr>
              <a:t>KS</a:t>
            </a:r>
            <a:r>
              <a:rPr lang="lt-LT" sz="2800" b="1" kern="1200" dirty="0">
                <a:solidFill>
                  <a:srgbClr val="FF0000"/>
                </a:solidFill>
              </a:rPr>
              <a:t>AM</a:t>
            </a:r>
          </a:p>
        </p:txBody>
      </p:sp>
      <p:sp>
        <p:nvSpPr>
          <p:cNvPr id="58" name="Stačiakampis 57"/>
          <p:cNvSpPr/>
          <p:nvPr/>
        </p:nvSpPr>
        <p:spPr>
          <a:xfrm>
            <a:off x="10194152" y="5565347"/>
            <a:ext cx="852895" cy="803201"/>
          </a:xfrm>
          <a:prstGeom prst="rect">
            <a:avLst/>
          </a:prstGeom>
          <a:ln w="28575">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Töö otsimine</a:t>
            </a:r>
            <a:endParaRPr lang="lt-LT" sz="1600" b="1" kern="1200" dirty="0">
              <a:solidFill>
                <a:schemeClr val="tx1"/>
              </a:solidFill>
            </a:endParaRPr>
          </a:p>
        </p:txBody>
      </p:sp>
      <p:sp>
        <p:nvSpPr>
          <p:cNvPr id="59" name="Stačiakampis 58"/>
          <p:cNvSpPr/>
          <p:nvPr/>
        </p:nvSpPr>
        <p:spPr>
          <a:xfrm>
            <a:off x="787399" y="5046654"/>
            <a:ext cx="2188105" cy="56658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l" defTabSz="711200">
              <a:lnSpc>
                <a:spcPct val="90000"/>
              </a:lnSpc>
              <a:spcBef>
                <a:spcPct val="0"/>
              </a:spcBef>
              <a:spcAft>
                <a:spcPct val="35000"/>
              </a:spcAft>
            </a:pPr>
            <a:r>
              <a:rPr lang="et-EE" sz="2400" b="1" kern="1200" dirty="0"/>
              <a:t>Duaalõpe</a:t>
            </a:r>
          </a:p>
        </p:txBody>
      </p:sp>
      <p:grpSp>
        <p:nvGrpSpPr>
          <p:cNvPr id="54" name="Grupė 53"/>
          <p:cNvGrpSpPr/>
          <p:nvPr/>
        </p:nvGrpSpPr>
        <p:grpSpPr>
          <a:xfrm>
            <a:off x="9516289" y="674625"/>
            <a:ext cx="1530758" cy="930766"/>
            <a:chOff x="4404612" y="580670"/>
            <a:chExt cx="1530758" cy="930766"/>
          </a:xfrm>
        </p:grpSpPr>
        <p:sp>
          <p:nvSpPr>
            <p:cNvPr id="60" name="Stačiakampis 59"/>
            <p:cNvSpPr/>
            <p:nvPr/>
          </p:nvSpPr>
          <p:spPr>
            <a:xfrm>
              <a:off x="4793063" y="580670"/>
              <a:ext cx="858541" cy="930765"/>
            </a:xfrm>
            <a:prstGeom prst="rect">
              <a:avLst/>
            </a:prstGeom>
            <a:ln w="28575">
              <a:solidFill>
                <a:schemeClr val="tx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1" name="Stačiakampis 60"/>
            <p:cNvSpPr/>
            <p:nvPr/>
          </p:nvSpPr>
          <p:spPr>
            <a:xfrm>
              <a:off x="4404612" y="613568"/>
              <a:ext cx="1530758" cy="8978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t-EE" sz="1600" b="1" kern="1200" dirty="0">
                  <a:solidFill>
                    <a:schemeClr val="tx1"/>
                  </a:solidFill>
                </a:rPr>
                <a:t>Töö</a:t>
              </a:r>
            </a:p>
          </p:txBody>
        </p:sp>
      </p:grpSp>
    </p:spTree>
    <p:extLst>
      <p:ext uri="{BB962C8B-B14F-4D97-AF65-F5344CB8AC3E}">
        <p14:creationId xmlns:p14="http://schemas.microsoft.com/office/powerpoint/2010/main" val="1067767442"/>
      </p:ext>
    </p:extLst>
  </p:cSld>
  <p:clrMapOvr>
    <a:masterClrMapping/>
  </p:clrMapOvr>
  <mc:AlternateContent xmlns:mc="http://schemas.openxmlformats.org/markup-compatibility/2006" xmlns:p14="http://schemas.microsoft.com/office/powerpoint/2010/main">
    <mc:Choice Requires="p14">
      <p:transition p14:dur="250" advClick="0" advTm="40000">
        <p:pull/>
      </p:transition>
    </mc:Choice>
    <mc:Fallback xmlns="">
      <p:transition advClick="0" advTm="4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4"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par>
                                <p:cTn id="16" presetID="42"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anim calcmode="lin" valueType="num">
                                      <p:cBhvr>
                                        <p:cTn id="19" dur="2000" fill="hold"/>
                                        <p:tgtEl>
                                          <p:spTgt spid="11"/>
                                        </p:tgtEl>
                                        <p:attrNameLst>
                                          <p:attrName>ppt_x</p:attrName>
                                        </p:attrNameLst>
                                      </p:cBhvr>
                                      <p:tavLst>
                                        <p:tav tm="0">
                                          <p:val>
                                            <p:strVal val="#ppt_x"/>
                                          </p:val>
                                        </p:tav>
                                        <p:tav tm="100000">
                                          <p:val>
                                            <p:strVal val="#ppt_x"/>
                                          </p:val>
                                        </p:tav>
                                      </p:tavLst>
                                    </p:anim>
                                    <p:anim calcmode="lin" valueType="num">
                                      <p:cBhvr>
                                        <p:cTn id="20" dur="2000" fill="hold"/>
                                        <p:tgtEl>
                                          <p:spTgt spid="11"/>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whoosh.wav"/>
                                        </p:tgtEl>
                                      </p:cMediaNode>
                                    </p:audio>
                                  </p:subTnLst>
                                </p:cTn>
                              </p:par>
                              <p:par>
                                <p:cTn id="21" presetID="26"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down)">
                                      <p:cBhvr>
                                        <p:cTn id="23" dur="580">
                                          <p:stCondLst>
                                            <p:cond delay="0"/>
                                          </p:stCondLst>
                                        </p:cTn>
                                        <p:tgtEl>
                                          <p:spTgt spid="49"/>
                                        </p:tgtEl>
                                      </p:cBhvr>
                                    </p:animEffect>
                                    <p:anim calcmode="lin" valueType="num">
                                      <p:cBhvr>
                                        <p:cTn id="2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29" dur="26">
                                          <p:stCondLst>
                                            <p:cond delay="650"/>
                                          </p:stCondLst>
                                        </p:cTn>
                                        <p:tgtEl>
                                          <p:spTgt spid="49"/>
                                        </p:tgtEl>
                                      </p:cBhvr>
                                      <p:to x="100000" y="60000"/>
                                    </p:animScale>
                                    <p:animScale>
                                      <p:cBhvr>
                                        <p:cTn id="30" dur="166" decel="50000">
                                          <p:stCondLst>
                                            <p:cond delay="676"/>
                                          </p:stCondLst>
                                        </p:cTn>
                                        <p:tgtEl>
                                          <p:spTgt spid="49"/>
                                        </p:tgtEl>
                                      </p:cBhvr>
                                      <p:to x="100000" y="100000"/>
                                    </p:animScale>
                                    <p:animScale>
                                      <p:cBhvr>
                                        <p:cTn id="31" dur="26">
                                          <p:stCondLst>
                                            <p:cond delay="1312"/>
                                          </p:stCondLst>
                                        </p:cTn>
                                        <p:tgtEl>
                                          <p:spTgt spid="49"/>
                                        </p:tgtEl>
                                      </p:cBhvr>
                                      <p:to x="100000" y="80000"/>
                                    </p:animScale>
                                    <p:animScale>
                                      <p:cBhvr>
                                        <p:cTn id="32" dur="166" decel="50000">
                                          <p:stCondLst>
                                            <p:cond delay="1338"/>
                                          </p:stCondLst>
                                        </p:cTn>
                                        <p:tgtEl>
                                          <p:spTgt spid="49"/>
                                        </p:tgtEl>
                                      </p:cBhvr>
                                      <p:to x="100000" y="100000"/>
                                    </p:animScale>
                                    <p:animScale>
                                      <p:cBhvr>
                                        <p:cTn id="33" dur="26">
                                          <p:stCondLst>
                                            <p:cond delay="1642"/>
                                          </p:stCondLst>
                                        </p:cTn>
                                        <p:tgtEl>
                                          <p:spTgt spid="49"/>
                                        </p:tgtEl>
                                      </p:cBhvr>
                                      <p:to x="100000" y="90000"/>
                                    </p:animScale>
                                    <p:animScale>
                                      <p:cBhvr>
                                        <p:cTn id="34" dur="166" decel="50000">
                                          <p:stCondLst>
                                            <p:cond delay="1668"/>
                                          </p:stCondLst>
                                        </p:cTn>
                                        <p:tgtEl>
                                          <p:spTgt spid="49"/>
                                        </p:tgtEl>
                                      </p:cBhvr>
                                      <p:to x="100000" y="100000"/>
                                    </p:animScale>
                                    <p:animScale>
                                      <p:cBhvr>
                                        <p:cTn id="35" dur="26">
                                          <p:stCondLst>
                                            <p:cond delay="1808"/>
                                          </p:stCondLst>
                                        </p:cTn>
                                        <p:tgtEl>
                                          <p:spTgt spid="49"/>
                                        </p:tgtEl>
                                      </p:cBhvr>
                                      <p:to x="100000" y="95000"/>
                                    </p:animScale>
                                    <p:animScale>
                                      <p:cBhvr>
                                        <p:cTn id="36" dur="166" decel="50000">
                                          <p:stCondLst>
                                            <p:cond delay="1834"/>
                                          </p:stCondLst>
                                        </p:cTn>
                                        <p:tgtEl>
                                          <p:spTgt spid="49"/>
                                        </p:tgtEl>
                                      </p:cBhvr>
                                      <p:to x="100000" y="100000"/>
                                    </p:animScale>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37" presetID="42" presetClass="entr" presetSubtype="0" fill="hold" nodeType="withEffect">
                                  <p:stCondLst>
                                    <p:cond delay="10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whoosh.wav"/>
                                        </p:tgtEl>
                                      </p:cMediaNode>
                                    </p:audio>
                                  </p:subTnLst>
                                </p:cTn>
                              </p:par>
                              <p:par>
                                <p:cTn id="42" presetID="14" presetClass="entr" presetSubtype="1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randombar(horizontal)">
                                      <p:cBhvr>
                                        <p:cTn id="44" dur="2000"/>
                                        <p:tgtEl>
                                          <p:spTgt spid="59"/>
                                        </p:tgtEl>
                                      </p:cBhvr>
                                    </p:animEffect>
                                  </p:childTnLst>
                                  <p:subTnLst>
                                    <p:audio>
                                      <p:cMediaNode>
                                        <p:cTn display="0" masterRel="sameClick">
                                          <p:stCondLst>
                                            <p:cond evt="begin" delay="0">
                                              <p:tn val="42"/>
                                            </p:cond>
                                          </p:stCondLst>
                                          <p:endCondLst>
                                            <p:cond evt="onStopAudio" delay="0">
                                              <p:tgtEl>
                                                <p:sldTgt/>
                                              </p:tgtEl>
                                            </p:cond>
                                          </p:endCondLst>
                                        </p:cTn>
                                        <p:tgtEl>
                                          <p:sndTgt r:embed="rId2" name="whoosh.wav"/>
                                        </p:tgtEl>
                                      </p:cMediaNode>
                                    </p:audio>
                                  </p:subTnLst>
                                </p:cTn>
                              </p:par>
                              <p:par>
                                <p:cTn id="45" presetID="42" presetClass="entr" presetSubtype="0" fill="hold" nodeType="withEffect">
                                  <p:stCondLst>
                                    <p:cond delay="100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2000"/>
                                        <p:tgtEl>
                                          <p:spTgt spid="13"/>
                                        </p:tgtEl>
                                      </p:cBhvr>
                                    </p:animEffect>
                                    <p:anim calcmode="lin" valueType="num">
                                      <p:cBhvr>
                                        <p:cTn id="48" dur="2000" fill="hold"/>
                                        <p:tgtEl>
                                          <p:spTgt spid="13"/>
                                        </p:tgtEl>
                                        <p:attrNameLst>
                                          <p:attrName>ppt_x</p:attrName>
                                        </p:attrNameLst>
                                      </p:cBhvr>
                                      <p:tavLst>
                                        <p:tav tm="0">
                                          <p:val>
                                            <p:strVal val="#ppt_x"/>
                                          </p:val>
                                        </p:tav>
                                        <p:tav tm="100000">
                                          <p:val>
                                            <p:strVal val="#ppt_x"/>
                                          </p:val>
                                        </p:tav>
                                      </p:tavLst>
                                    </p:anim>
                                    <p:anim calcmode="lin" valueType="num">
                                      <p:cBhvr>
                                        <p:cTn id="49" dur="2000" fill="hold"/>
                                        <p:tgtEl>
                                          <p:spTgt spid="13"/>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par>
                                <p:cTn id="50" presetID="42" presetClass="entr" presetSubtype="0" fill="hold"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1000"/>
                                        <p:tgtEl>
                                          <p:spTgt spid="43"/>
                                        </p:tgtEl>
                                      </p:cBhvr>
                                    </p:animEffect>
                                    <p:anim calcmode="lin" valueType="num">
                                      <p:cBhvr>
                                        <p:cTn id="53" dur="1000" fill="hold"/>
                                        <p:tgtEl>
                                          <p:spTgt spid="43"/>
                                        </p:tgtEl>
                                        <p:attrNameLst>
                                          <p:attrName>ppt_x</p:attrName>
                                        </p:attrNameLst>
                                      </p:cBhvr>
                                      <p:tavLst>
                                        <p:tav tm="0">
                                          <p:val>
                                            <p:strVal val="#ppt_x"/>
                                          </p:val>
                                        </p:tav>
                                        <p:tav tm="100000">
                                          <p:val>
                                            <p:strVal val="#ppt_x"/>
                                          </p:val>
                                        </p:tav>
                                      </p:tavLst>
                                    </p:anim>
                                    <p:anim calcmode="lin" valueType="num">
                                      <p:cBhvr>
                                        <p:cTn id="54" dur="1000" fill="hold"/>
                                        <p:tgtEl>
                                          <p:spTgt spid="43"/>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par>
                                <p:cTn id="55" presetID="42"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1000"/>
                                        <p:tgtEl>
                                          <p:spTgt spid="26"/>
                                        </p:tgtEl>
                                      </p:cBhvr>
                                    </p:animEffect>
                                    <p:anim calcmode="lin" valueType="num">
                                      <p:cBhvr>
                                        <p:cTn id="63" dur="1000" fill="hold"/>
                                        <p:tgtEl>
                                          <p:spTgt spid="26"/>
                                        </p:tgtEl>
                                        <p:attrNameLst>
                                          <p:attrName>ppt_x</p:attrName>
                                        </p:attrNameLst>
                                      </p:cBhvr>
                                      <p:tavLst>
                                        <p:tav tm="0">
                                          <p:val>
                                            <p:strVal val="#ppt_x"/>
                                          </p:val>
                                        </p:tav>
                                        <p:tav tm="100000">
                                          <p:val>
                                            <p:strVal val="#ppt_x"/>
                                          </p:val>
                                        </p:tav>
                                      </p:tavLst>
                                    </p:anim>
                                    <p:anim calcmode="lin" valueType="num">
                                      <p:cBhvr>
                                        <p:cTn id="64" dur="1000" fill="hold"/>
                                        <p:tgtEl>
                                          <p:spTgt spid="2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1000"/>
                                        <p:tgtEl>
                                          <p:spTgt spid="32"/>
                                        </p:tgtEl>
                                      </p:cBhvr>
                                    </p:animEffect>
                                    <p:anim calcmode="lin" valueType="num">
                                      <p:cBhvr>
                                        <p:cTn id="73" dur="1000" fill="hold"/>
                                        <p:tgtEl>
                                          <p:spTgt spid="32"/>
                                        </p:tgtEl>
                                        <p:attrNameLst>
                                          <p:attrName>ppt_x</p:attrName>
                                        </p:attrNameLst>
                                      </p:cBhvr>
                                      <p:tavLst>
                                        <p:tav tm="0">
                                          <p:val>
                                            <p:strVal val="#ppt_x"/>
                                          </p:val>
                                        </p:tav>
                                        <p:tav tm="100000">
                                          <p:val>
                                            <p:strVal val="#ppt_x"/>
                                          </p:val>
                                        </p:tav>
                                      </p:tavLst>
                                    </p:anim>
                                    <p:anim calcmode="lin" valueType="num">
                                      <p:cBhvr>
                                        <p:cTn id="74" dur="1000" fill="hold"/>
                                        <p:tgtEl>
                                          <p:spTgt spid="3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fade">
                                      <p:cBhvr>
                                        <p:cTn id="82" dur="1000"/>
                                        <p:tgtEl>
                                          <p:spTgt spid="34"/>
                                        </p:tgtEl>
                                      </p:cBhvr>
                                    </p:animEffect>
                                    <p:anim calcmode="lin" valueType="num">
                                      <p:cBhvr>
                                        <p:cTn id="83" dur="1000" fill="hold"/>
                                        <p:tgtEl>
                                          <p:spTgt spid="34"/>
                                        </p:tgtEl>
                                        <p:attrNameLst>
                                          <p:attrName>ppt_x</p:attrName>
                                        </p:attrNameLst>
                                      </p:cBhvr>
                                      <p:tavLst>
                                        <p:tav tm="0">
                                          <p:val>
                                            <p:strVal val="#ppt_x"/>
                                          </p:val>
                                        </p:tav>
                                        <p:tav tm="100000">
                                          <p:val>
                                            <p:strVal val="#ppt_x"/>
                                          </p:val>
                                        </p:tav>
                                      </p:tavLst>
                                    </p:anim>
                                    <p:anim calcmode="lin" valueType="num">
                                      <p:cBhvr>
                                        <p:cTn id="84" dur="1000" fill="hold"/>
                                        <p:tgtEl>
                                          <p:spTgt spid="34"/>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1000"/>
                                  </p:stCondLst>
                                  <p:childTnLst>
                                    <p:set>
                                      <p:cBhvr>
                                        <p:cTn id="91" dur="1" fill="hold">
                                          <p:stCondLst>
                                            <p:cond delay="0"/>
                                          </p:stCondLst>
                                        </p:cTn>
                                        <p:tgtEl>
                                          <p:spTgt spid="50"/>
                                        </p:tgtEl>
                                        <p:attrNameLst>
                                          <p:attrName>style.visibility</p:attrName>
                                        </p:attrNameLst>
                                      </p:cBhvr>
                                      <p:to>
                                        <p:strVal val="visible"/>
                                      </p:to>
                                    </p:set>
                                    <p:animEffect transition="in" filter="fade">
                                      <p:cBhvr>
                                        <p:cTn id="92" dur="1000"/>
                                        <p:tgtEl>
                                          <p:spTgt spid="50"/>
                                        </p:tgtEl>
                                      </p:cBhvr>
                                    </p:animEffect>
                                    <p:anim calcmode="lin" valueType="num">
                                      <p:cBhvr>
                                        <p:cTn id="93" dur="1000" fill="hold"/>
                                        <p:tgtEl>
                                          <p:spTgt spid="50"/>
                                        </p:tgtEl>
                                        <p:attrNameLst>
                                          <p:attrName>ppt_x</p:attrName>
                                        </p:attrNameLst>
                                      </p:cBhvr>
                                      <p:tavLst>
                                        <p:tav tm="0">
                                          <p:val>
                                            <p:strVal val="#ppt_x"/>
                                          </p:val>
                                        </p:tav>
                                        <p:tav tm="100000">
                                          <p:val>
                                            <p:strVal val="#ppt_x"/>
                                          </p:val>
                                        </p:tav>
                                      </p:tavLst>
                                    </p:anim>
                                    <p:anim calcmode="lin" valueType="num">
                                      <p:cBhvr>
                                        <p:cTn id="94" dur="1000" fill="hold"/>
                                        <p:tgtEl>
                                          <p:spTgt spid="5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1000"/>
                                  </p:stCondLst>
                                  <p:childTnLst>
                                    <p:set>
                                      <p:cBhvr>
                                        <p:cTn id="96" dur="1" fill="hold">
                                          <p:stCondLst>
                                            <p:cond delay="0"/>
                                          </p:stCondLst>
                                        </p:cTn>
                                        <p:tgtEl>
                                          <p:spTgt spid="51"/>
                                        </p:tgtEl>
                                        <p:attrNameLst>
                                          <p:attrName>style.visibility</p:attrName>
                                        </p:attrNameLst>
                                      </p:cBhvr>
                                      <p:to>
                                        <p:strVal val="visible"/>
                                      </p:to>
                                    </p:set>
                                    <p:animEffect transition="in" filter="fade">
                                      <p:cBhvr>
                                        <p:cTn id="97" dur="1000"/>
                                        <p:tgtEl>
                                          <p:spTgt spid="51"/>
                                        </p:tgtEl>
                                      </p:cBhvr>
                                    </p:animEffect>
                                    <p:anim calcmode="lin" valueType="num">
                                      <p:cBhvr>
                                        <p:cTn id="98" dur="1000" fill="hold"/>
                                        <p:tgtEl>
                                          <p:spTgt spid="51"/>
                                        </p:tgtEl>
                                        <p:attrNameLst>
                                          <p:attrName>ppt_x</p:attrName>
                                        </p:attrNameLst>
                                      </p:cBhvr>
                                      <p:tavLst>
                                        <p:tav tm="0">
                                          <p:val>
                                            <p:strVal val="#ppt_x"/>
                                          </p:val>
                                        </p:tav>
                                        <p:tav tm="100000">
                                          <p:val>
                                            <p:strVal val="#ppt_x"/>
                                          </p:val>
                                        </p:tav>
                                      </p:tavLst>
                                    </p:anim>
                                    <p:anim calcmode="lin" valueType="num">
                                      <p:cBhvr>
                                        <p:cTn id="99" dur="1000" fill="hold"/>
                                        <p:tgtEl>
                                          <p:spTgt spid="5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1000"/>
                                  </p:stCondLst>
                                  <p:childTnLst>
                                    <p:set>
                                      <p:cBhvr>
                                        <p:cTn id="101" dur="1" fill="hold">
                                          <p:stCondLst>
                                            <p:cond delay="0"/>
                                          </p:stCondLst>
                                        </p:cTn>
                                        <p:tgtEl>
                                          <p:spTgt spid="52"/>
                                        </p:tgtEl>
                                        <p:attrNameLst>
                                          <p:attrName>style.visibility</p:attrName>
                                        </p:attrNameLst>
                                      </p:cBhvr>
                                      <p:to>
                                        <p:strVal val="visible"/>
                                      </p:to>
                                    </p:set>
                                    <p:animEffect transition="in" filter="fade">
                                      <p:cBhvr>
                                        <p:cTn id="102" dur="1000"/>
                                        <p:tgtEl>
                                          <p:spTgt spid="52"/>
                                        </p:tgtEl>
                                      </p:cBhvr>
                                    </p:animEffect>
                                    <p:anim calcmode="lin" valueType="num">
                                      <p:cBhvr>
                                        <p:cTn id="103" dur="1000" fill="hold"/>
                                        <p:tgtEl>
                                          <p:spTgt spid="52"/>
                                        </p:tgtEl>
                                        <p:attrNameLst>
                                          <p:attrName>ppt_x</p:attrName>
                                        </p:attrNameLst>
                                      </p:cBhvr>
                                      <p:tavLst>
                                        <p:tav tm="0">
                                          <p:val>
                                            <p:strVal val="#ppt_x"/>
                                          </p:val>
                                        </p:tav>
                                        <p:tav tm="100000">
                                          <p:val>
                                            <p:strVal val="#ppt_x"/>
                                          </p:val>
                                        </p:tav>
                                      </p:tavLst>
                                    </p:anim>
                                    <p:anim calcmode="lin" valueType="num">
                                      <p:cBhvr>
                                        <p:cTn id="104" dur="1000" fill="hold"/>
                                        <p:tgtEl>
                                          <p:spTgt spid="5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1000"/>
                                  </p:stCondLst>
                                  <p:childTnLst>
                                    <p:set>
                                      <p:cBhvr>
                                        <p:cTn id="106" dur="1" fill="hold">
                                          <p:stCondLst>
                                            <p:cond delay="0"/>
                                          </p:stCondLst>
                                        </p:cTn>
                                        <p:tgtEl>
                                          <p:spTgt spid="53"/>
                                        </p:tgtEl>
                                        <p:attrNameLst>
                                          <p:attrName>style.visibility</p:attrName>
                                        </p:attrNameLst>
                                      </p:cBhvr>
                                      <p:to>
                                        <p:strVal val="visible"/>
                                      </p:to>
                                    </p:set>
                                    <p:animEffect transition="in" filter="fade">
                                      <p:cBhvr>
                                        <p:cTn id="107" dur="1000"/>
                                        <p:tgtEl>
                                          <p:spTgt spid="53"/>
                                        </p:tgtEl>
                                      </p:cBhvr>
                                    </p:animEffect>
                                    <p:anim calcmode="lin" valueType="num">
                                      <p:cBhvr>
                                        <p:cTn id="108" dur="1000" fill="hold"/>
                                        <p:tgtEl>
                                          <p:spTgt spid="53"/>
                                        </p:tgtEl>
                                        <p:attrNameLst>
                                          <p:attrName>ppt_x</p:attrName>
                                        </p:attrNameLst>
                                      </p:cBhvr>
                                      <p:tavLst>
                                        <p:tav tm="0">
                                          <p:val>
                                            <p:strVal val="#ppt_x"/>
                                          </p:val>
                                        </p:tav>
                                        <p:tav tm="100000">
                                          <p:val>
                                            <p:strVal val="#ppt_x"/>
                                          </p:val>
                                        </p:tav>
                                      </p:tavLst>
                                    </p:anim>
                                    <p:anim calcmode="lin" valueType="num">
                                      <p:cBhvr>
                                        <p:cTn id="109" dur="1000" fill="hold"/>
                                        <p:tgtEl>
                                          <p:spTgt spid="5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1000"/>
                                  </p:stCondLst>
                                  <p:childTnLst>
                                    <p:set>
                                      <p:cBhvr>
                                        <p:cTn id="111" dur="1" fill="hold">
                                          <p:stCondLst>
                                            <p:cond delay="0"/>
                                          </p:stCondLst>
                                        </p:cTn>
                                        <p:tgtEl>
                                          <p:spTgt spid="56"/>
                                        </p:tgtEl>
                                        <p:attrNameLst>
                                          <p:attrName>style.visibility</p:attrName>
                                        </p:attrNameLst>
                                      </p:cBhvr>
                                      <p:to>
                                        <p:strVal val="visible"/>
                                      </p:to>
                                    </p:set>
                                    <p:animEffect transition="in" filter="fade">
                                      <p:cBhvr>
                                        <p:cTn id="112" dur="1000"/>
                                        <p:tgtEl>
                                          <p:spTgt spid="56"/>
                                        </p:tgtEl>
                                      </p:cBhvr>
                                    </p:animEffect>
                                    <p:anim calcmode="lin" valueType="num">
                                      <p:cBhvr>
                                        <p:cTn id="113" dur="1000" fill="hold"/>
                                        <p:tgtEl>
                                          <p:spTgt spid="56"/>
                                        </p:tgtEl>
                                        <p:attrNameLst>
                                          <p:attrName>ppt_x</p:attrName>
                                        </p:attrNameLst>
                                      </p:cBhvr>
                                      <p:tavLst>
                                        <p:tav tm="0">
                                          <p:val>
                                            <p:strVal val="#ppt_x"/>
                                          </p:val>
                                        </p:tav>
                                        <p:tav tm="100000">
                                          <p:val>
                                            <p:strVal val="#ppt_x"/>
                                          </p:val>
                                        </p:tav>
                                      </p:tavLst>
                                    </p:anim>
                                    <p:anim calcmode="lin" valueType="num">
                                      <p:cBhvr>
                                        <p:cTn id="114" dur="1000" fill="hold"/>
                                        <p:tgtEl>
                                          <p:spTgt spid="5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1000"/>
                                  </p:stCondLst>
                                  <p:childTnLst>
                                    <p:set>
                                      <p:cBhvr>
                                        <p:cTn id="116" dur="1" fill="hold">
                                          <p:stCondLst>
                                            <p:cond delay="0"/>
                                          </p:stCondLst>
                                        </p:cTn>
                                        <p:tgtEl>
                                          <p:spTgt spid="55"/>
                                        </p:tgtEl>
                                        <p:attrNameLst>
                                          <p:attrName>style.visibility</p:attrName>
                                        </p:attrNameLst>
                                      </p:cBhvr>
                                      <p:to>
                                        <p:strVal val="visible"/>
                                      </p:to>
                                    </p:set>
                                    <p:animEffect transition="in" filter="fade">
                                      <p:cBhvr>
                                        <p:cTn id="117" dur="1000"/>
                                        <p:tgtEl>
                                          <p:spTgt spid="55"/>
                                        </p:tgtEl>
                                      </p:cBhvr>
                                    </p:animEffect>
                                    <p:anim calcmode="lin" valueType="num">
                                      <p:cBhvr>
                                        <p:cTn id="118" dur="1000" fill="hold"/>
                                        <p:tgtEl>
                                          <p:spTgt spid="55"/>
                                        </p:tgtEl>
                                        <p:attrNameLst>
                                          <p:attrName>ppt_x</p:attrName>
                                        </p:attrNameLst>
                                      </p:cBhvr>
                                      <p:tavLst>
                                        <p:tav tm="0">
                                          <p:val>
                                            <p:strVal val="#ppt_x"/>
                                          </p:val>
                                        </p:tav>
                                        <p:tav tm="100000">
                                          <p:val>
                                            <p:strVal val="#ppt_x"/>
                                          </p:val>
                                        </p:tav>
                                      </p:tavLst>
                                    </p:anim>
                                    <p:anim calcmode="lin" valueType="num">
                                      <p:cBhvr>
                                        <p:cTn id="119" dur="1000" fill="hold"/>
                                        <p:tgtEl>
                                          <p:spTgt spid="5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1000"/>
                                  </p:stCondLst>
                                  <p:childTnLst>
                                    <p:set>
                                      <p:cBhvr>
                                        <p:cTn id="121" dur="1" fill="hold">
                                          <p:stCondLst>
                                            <p:cond delay="0"/>
                                          </p:stCondLst>
                                        </p:cTn>
                                        <p:tgtEl>
                                          <p:spTgt spid="57"/>
                                        </p:tgtEl>
                                        <p:attrNameLst>
                                          <p:attrName>style.visibility</p:attrName>
                                        </p:attrNameLst>
                                      </p:cBhvr>
                                      <p:to>
                                        <p:strVal val="visible"/>
                                      </p:to>
                                    </p:set>
                                    <p:animEffect transition="in" filter="fade">
                                      <p:cBhvr>
                                        <p:cTn id="122" dur="1000"/>
                                        <p:tgtEl>
                                          <p:spTgt spid="57"/>
                                        </p:tgtEl>
                                      </p:cBhvr>
                                    </p:animEffect>
                                    <p:anim calcmode="lin" valueType="num">
                                      <p:cBhvr>
                                        <p:cTn id="123" dur="1000" fill="hold"/>
                                        <p:tgtEl>
                                          <p:spTgt spid="57"/>
                                        </p:tgtEl>
                                        <p:attrNameLst>
                                          <p:attrName>ppt_x</p:attrName>
                                        </p:attrNameLst>
                                      </p:cBhvr>
                                      <p:tavLst>
                                        <p:tav tm="0">
                                          <p:val>
                                            <p:strVal val="#ppt_x"/>
                                          </p:val>
                                        </p:tav>
                                        <p:tav tm="100000">
                                          <p:val>
                                            <p:strVal val="#ppt_x"/>
                                          </p:val>
                                        </p:tav>
                                      </p:tavLst>
                                    </p:anim>
                                    <p:anim calcmode="lin" valueType="num">
                                      <p:cBhvr>
                                        <p:cTn id="124" dur="1000" fill="hold"/>
                                        <p:tgtEl>
                                          <p:spTgt spid="57"/>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100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1000"/>
                                  </p:stCondLst>
                                  <p:childTnLst>
                                    <p:set>
                                      <p:cBhvr>
                                        <p:cTn id="131" dur="1" fill="hold">
                                          <p:stCondLst>
                                            <p:cond delay="0"/>
                                          </p:stCondLst>
                                        </p:cTn>
                                        <p:tgtEl>
                                          <p:spTgt spid="39"/>
                                        </p:tgtEl>
                                        <p:attrNameLst>
                                          <p:attrName>style.visibility</p:attrName>
                                        </p:attrNameLst>
                                      </p:cBhvr>
                                      <p:to>
                                        <p:strVal val="visible"/>
                                      </p:to>
                                    </p:set>
                                    <p:animEffect transition="in" filter="fade">
                                      <p:cBhvr>
                                        <p:cTn id="132" dur="1000"/>
                                        <p:tgtEl>
                                          <p:spTgt spid="39"/>
                                        </p:tgtEl>
                                      </p:cBhvr>
                                    </p:animEffect>
                                    <p:anim calcmode="lin" valueType="num">
                                      <p:cBhvr>
                                        <p:cTn id="133" dur="1000" fill="hold"/>
                                        <p:tgtEl>
                                          <p:spTgt spid="39"/>
                                        </p:tgtEl>
                                        <p:attrNameLst>
                                          <p:attrName>ppt_x</p:attrName>
                                        </p:attrNameLst>
                                      </p:cBhvr>
                                      <p:tavLst>
                                        <p:tav tm="0">
                                          <p:val>
                                            <p:strVal val="#ppt_x"/>
                                          </p:val>
                                        </p:tav>
                                        <p:tav tm="100000">
                                          <p:val>
                                            <p:strVal val="#ppt_x"/>
                                          </p:val>
                                        </p:tav>
                                      </p:tavLst>
                                    </p:anim>
                                    <p:anim calcmode="lin" valueType="num">
                                      <p:cBhvr>
                                        <p:cTn id="134" dur="1000" fill="hold"/>
                                        <p:tgtEl>
                                          <p:spTgt spid="39"/>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1000"/>
                                  </p:stCondLst>
                                  <p:childTnLst>
                                    <p:set>
                                      <p:cBhvr>
                                        <p:cTn id="136" dur="1" fill="hold">
                                          <p:stCondLst>
                                            <p:cond delay="0"/>
                                          </p:stCondLst>
                                        </p:cTn>
                                        <p:tgtEl>
                                          <p:spTgt spid="40"/>
                                        </p:tgtEl>
                                        <p:attrNameLst>
                                          <p:attrName>style.visibility</p:attrName>
                                        </p:attrNameLst>
                                      </p:cBhvr>
                                      <p:to>
                                        <p:strVal val="visible"/>
                                      </p:to>
                                    </p:set>
                                    <p:animEffect transition="in" filter="fade">
                                      <p:cBhvr>
                                        <p:cTn id="137" dur="1000"/>
                                        <p:tgtEl>
                                          <p:spTgt spid="40"/>
                                        </p:tgtEl>
                                      </p:cBhvr>
                                    </p:animEffect>
                                    <p:anim calcmode="lin" valueType="num">
                                      <p:cBhvr>
                                        <p:cTn id="138" dur="1000" fill="hold"/>
                                        <p:tgtEl>
                                          <p:spTgt spid="40"/>
                                        </p:tgtEl>
                                        <p:attrNameLst>
                                          <p:attrName>ppt_x</p:attrName>
                                        </p:attrNameLst>
                                      </p:cBhvr>
                                      <p:tavLst>
                                        <p:tav tm="0">
                                          <p:val>
                                            <p:strVal val="#ppt_x"/>
                                          </p:val>
                                        </p:tav>
                                        <p:tav tm="100000">
                                          <p:val>
                                            <p:strVal val="#ppt_x"/>
                                          </p:val>
                                        </p:tav>
                                      </p:tavLst>
                                    </p:anim>
                                    <p:anim calcmode="lin" valueType="num">
                                      <p:cBhvr>
                                        <p:cTn id="139" dur="1000" fill="hold"/>
                                        <p:tgtEl>
                                          <p:spTgt spid="40"/>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1000"/>
                                  </p:stCondLst>
                                  <p:childTnLst>
                                    <p:set>
                                      <p:cBhvr>
                                        <p:cTn id="141" dur="1" fill="hold">
                                          <p:stCondLst>
                                            <p:cond delay="0"/>
                                          </p:stCondLst>
                                        </p:cTn>
                                        <p:tgtEl>
                                          <p:spTgt spid="41"/>
                                        </p:tgtEl>
                                        <p:attrNameLst>
                                          <p:attrName>style.visibility</p:attrName>
                                        </p:attrNameLst>
                                      </p:cBhvr>
                                      <p:to>
                                        <p:strVal val="visible"/>
                                      </p:to>
                                    </p:set>
                                    <p:animEffect transition="in" filter="fade">
                                      <p:cBhvr>
                                        <p:cTn id="142" dur="1000"/>
                                        <p:tgtEl>
                                          <p:spTgt spid="41"/>
                                        </p:tgtEl>
                                      </p:cBhvr>
                                    </p:animEffect>
                                    <p:anim calcmode="lin" valueType="num">
                                      <p:cBhvr>
                                        <p:cTn id="143" dur="1000" fill="hold"/>
                                        <p:tgtEl>
                                          <p:spTgt spid="41"/>
                                        </p:tgtEl>
                                        <p:attrNameLst>
                                          <p:attrName>ppt_x</p:attrName>
                                        </p:attrNameLst>
                                      </p:cBhvr>
                                      <p:tavLst>
                                        <p:tav tm="0">
                                          <p:val>
                                            <p:strVal val="#ppt_x"/>
                                          </p:val>
                                        </p:tav>
                                        <p:tav tm="100000">
                                          <p:val>
                                            <p:strVal val="#ppt_x"/>
                                          </p:val>
                                        </p:tav>
                                      </p:tavLst>
                                    </p:anim>
                                    <p:anim calcmode="lin" valueType="num">
                                      <p:cBhvr>
                                        <p:cTn id="144" dur="1000" fill="hold"/>
                                        <p:tgtEl>
                                          <p:spTgt spid="41"/>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1000"/>
                                  </p:stCondLst>
                                  <p:childTnLst>
                                    <p:set>
                                      <p:cBhvr>
                                        <p:cTn id="146" dur="1" fill="hold">
                                          <p:stCondLst>
                                            <p:cond delay="0"/>
                                          </p:stCondLst>
                                        </p:cTn>
                                        <p:tgtEl>
                                          <p:spTgt spid="42"/>
                                        </p:tgtEl>
                                        <p:attrNameLst>
                                          <p:attrName>style.visibility</p:attrName>
                                        </p:attrNameLst>
                                      </p:cBhvr>
                                      <p:to>
                                        <p:strVal val="visible"/>
                                      </p:to>
                                    </p:set>
                                    <p:animEffect transition="in" filter="fade">
                                      <p:cBhvr>
                                        <p:cTn id="147" dur="1000"/>
                                        <p:tgtEl>
                                          <p:spTgt spid="42"/>
                                        </p:tgtEl>
                                      </p:cBhvr>
                                    </p:animEffect>
                                    <p:anim calcmode="lin" valueType="num">
                                      <p:cBhvr>
                                        <p:cTn id="148" dur="1000" fill="hold"/>
                                        <p:tgtEl>
                                          <p:spTgt spid="42"/>
                                        </p:tgtEl>
                                        <p:attrNameLst>
                                          <p:attrName>ppt_x</p:attrName>
                                        </p:attrNameLst>
                                      </p:cBhvr>
                                      <p:tavLst>
                                        <p:tav tm="0">
                                          <p:val>
                                            <p:strVal val="#ppt_x"/>
                                          </p:val>
                                        </p:tav>
                                        <p:tav tm="100000">
                                          <p:val>
                                            <p:strVal val="#ppt_x"/>
                                          </p:val>
                                        </p:tav>
                                      </p:tavLst>
                                    </p:anim>
                                    <p:anim calcmode="lin" valueType="num">
                                      <p:cBhvr>
                                        <p:cTn id="14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2" grpId="0" animBg="1"/>
      <p:bldP spid="33" grpId="0" animBg="1"/>
      <p:bldP spid="34" grpId="0"/>
      <p:bldP spid="35" grpId="0" animBg="1"/>
      <p:bldP spid="39" grpId="0" animBg="1"/>
      <p:bldP spid="40" grpId="0" animBg="1"/>
      <p:bldP spid="41" grpId="0"/>
      <p:bldP spid="42" grpId="0" animBg="1"/>
      <p:bldP spid="49" grpId="0"/>
      <p:bldP spid="50" grpId="0" animBg="1"/>
      <p:bldP spid="51" grpId="0" animBg="1"/>
      <p:bldP spid="52" grpId="0" animBg="1"/>
      <p:bldP spid="53" grpId="0" animBg="1"/>
      <p:bldP spid="55" grpId="0" animBg="1"/>
      <p:bldP spid="56" grpId="0" animBg="1"/>
      <p:bldP spid="57" grpId="0"/>
      <p:bldP spid="58" grpId="0" animBg="1"/>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012093"/>
          </a:xfrm>
        </p:spPr>
        <p:txBody>
          <a:bodyPr>
            <a:noAutofit/>
          </a:bodyPr>
          <a:lstStyle/>
          <a:p>
            <a:pPr algn="ctr"/>
            <a:r>
              <a:rPr lang="en-GB" sz="4000" b="1" dirty="0">
                <a:latin typeface="Arial" panose="020B0604020202020204" pitchFamily="34" charset="0"/>
                <a:cs typeface="Arial" panose="020B0604020202020204" pitchFamily="34" charset="0"/>
              </a:rPr>
              <a:t>ÕPIPOISIÕPPE SAMMUD</a:t>
            </a:r>
            <a:endParaRPr lang="lt-LT" sz="4000" b="1" dirty="0">
              <a:latin typeface="Arial" panose="020B0604020202020204" pitchFamily="34" charset="0"/>
              <a:cs typeface="Arial" panose="020B0604020202020204" pitchFamily="34" charset="0"/>
            </a:endParaRPr>
          </a:p>
        </p:txBody>
      </p:sp>
      <p:pic>
        <p:nvPicPr>
          <p:cNvPr id="3" name="Paveikslėlis 2"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389586622"/>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advClick="0" advTm="5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01445" y="707923"/>
            <a:ext cx="11171411" cy="6047719"/>
          </a:xfrm>
          <a:noFill/>
        </p:spPr>
        <p:txBody>
          <a:bodyPr>
            <a:noAutofit/>
          </a:bodyPr>
          <a:lstStyle/>
          <a:p>
            <a:pPr marL="0" indent="0">
              <a:spcBef>
                <a:spcPts val="0"/>
              </a:spcBef>
              <a:spcAft>
                <a:spcPts val="0"/>
              </a:spcAft>
              <a:buNone/>
            </a:pPr>
            <a:r>
              <a:rPr lang="et-EE" sz="1800" dirty="0">
                <a:latin typeface="Arial" panose="020B0604020202020204" pitchFamily="34" charset="0"/>
                <a:cs typeface="Arial" panose="020B0604020202020204" pitchFamily="34" charset="0"/>
              </a:rPr>
              <a:t>1. SAMM: VAJADUSE MÄÄRATLEMINE. Ettevõte määratleb tööjõu  koolitusvajadused ja võtab ühendust kutseõppeasutusega. </a:t>
            </a:r>
          </a:p>
          <a:p>
            <a:pPr marL="0" indent="0">
              <a:spcBef>
                <a:spcPts val="0"/>
              </a:spcBef>
              <a:spcAft>
                <a:spcPts val="0"/>
              </a:spcAft>
              <a:buNone/>
            </a:pPr>
            <a:r>
              <a:rPr lang="et-EE" sz="1800" dirty="0">
                <a:latin typeface="Arial" panose="020B0604020202020204" pitchFamily="34" charset="0"/>
                <a:cs typeface="Arial" panose="020B0604020202020204" pitchFamily="34" charset="0"/>
              </a:rPr>
              <a:t> 2. SAMM: KUTSEÕPPEASUTUSE ÕPETAJA MÄÄRAMINE. Kutseõppeasutus määrab õpetaja, kes vastutab üldiselt kogu väljaõppe edukuse ja  kvaliteedi eest. Kutseõppeasutuse õpetajat aitavad teised kutseõppeasutuse osakonnad – personalitöötajad, koolitusi korraldavad ametnikud, tegevjuhid jt.</a:t>
            </a:r>
          </a:p>
          <a:p>
            <a:pPr marL="0" indent="0">
              <a:spcBef>
                <a:spcPts val="0"/>
              </a:spcBef>
              <a:spcAft>
                <a:spcPts val="0"/>
              </a:spcAft>
              <a:buNone/>
            </a:pPr>
            <a:r>
              <a:rPr lang="et-EE" sz="1800" dirty="0">
                <a:latin typeface="Arial" panose="020B0604020202020204" pitchFamily="34" charset="0"/>
                <a:cs typeface="Arial" panose="020B0604020202020204" pitchFamily="34" charset="0"/>
              </a:rPr>
              <a:t>3. SAMM: OSKUSTE (PÄDEVUSE) MÄÄRATLEMINE.  Kutseõppeasutuse õpetaja aitab ettevõttel täpsustada vajalikke oskusi (tööoskused, teoreetilised teadmised, tervishoidu ja tööohutust puudutavad teadmised jne).  Selles etapis on tihti abiks kutsestandard. Kutseõppeasutus soovitab parimat õppekava või loob koostöös ettevõttega ettevõttespetsiifilise õppekava.</a:t>
            </a:r>
          </a:p>
          <a:p>
            <a:pPr marL="0" indent="0">
              <a:spcBef>
                <a:spcPts val="0"/>
              </a:spcBef>
              <a:spcAft>
                <a:spcPts val="0"/>
              </a:spcAft>
              <a:buNone/>
            </a:pPr>
            <a:r>
              <a:rPr lang="et-EE" sz="1800" dirty="0">
                <a:latin typeface="Arial" panose="020B0604020202020204" pitchFamily="34" charset="0"/>
                <a:cs typeface="Arial" panose="020B0604020202020204" pitchFamily="34" charset="0"/>
              </a:rPr>
              <a:t>4.  SAMM: ÕPIPOISTE OTSIMINE JA VALIMINE. Kui ettevõttes on tööjõupuudus, võib kutseõppeasutus aidata leida uusi töötajaid töötukassa kaudu vms. </a:t>
            </a:r>
          </a:p>
          <a:p>
            <a:pPr marL="0" indent="0">
              <a:spcBef>
                <a:spcPts val="0"/>
              </a:spcBef>
              <a:buNone/>
            </a:pPr>
            <a:r>
              <a:rPr lang="et-EE" sz="1800" dirty="0">
                <a:latin typeface="Arial" panose="020B0604020202020204" pitchFamily="34" charset="0"/>
                <a:cs typeface="Arial" panose="020B0604020202020204" pitchFamily="34" charset="0"/>
              </a:rPr>
              <a:t>5. SAMM: ETTEVÕTTESISESE JUHENDAJA MÄÄRAMINE. Ettevõtte juhid määravad õpipoisile tema ettevõttesisese juhendaja.  Ettevõttepoolse juhendaja</a:t>
            </a:r>
            <a:r>
              <a:rPr lang="et-EE" sz="1800" dirty="0"/>
              <a:t>(te)juhendamisalaste pädevuste tagamiseks viib kutseõppeasutus õppeprotsessile eelnevalt läbi juhendaja(te) koolitamise ning toetab vajadusel juhendajat õppeprotsessi kestel. </a:t>
            </a:r>
            <a:endParaRPr lang="et-EE" sz="1800" dirty="0">
              <a:latin typeface="Arial" panose="020B0604020202020204" pitchFamily="34" charset="0"/>
              <a:cs typeface="Arial" panose="020B0604020202020204" pitchFamily="34" charset="0"/>
            </a:endParaRPr>
          </a:p>
          <a:p>
            <a:pPr marL="0" indent="0">
              <a:spcBef>
                <a:spcPts val="0"/>
              </a:spcBef>
              <a:spcAft>
                <a:spcPts val="0"/>
              </a:spcAft>
              <a:buNone/>
            </a:pPr>
            <a:r>
              <a:rPr lang="et-EE" sz="1800" dirty="0">
                <a:latin typeface="Arial" panose="020B0604020202020204" pitchFamily="34" charset="0"/>
                <a:cs typeface="Arial" panose="020B0604020202020204" pitchFamily="34" charset="0"/>
              </a:rPr>
              <a:t>6. SAMM: KOOLITUSE SISU JA AJAKAVA. Kutseõppeasutuse õpetaja koostab koos ettevõttepoolse juhendajaga õppekava moodulitele rakenduskava. Rakenduskava kohandatakse vastavaks töökoha vajadustele. Kutseõppeasutus koostab ka väljaõppe ajakava.</a:t>
            </a:r>
          </a:p>
          <a:p>
            <a:pPr marL="0" indent="0">
              <a:spcBef>
                <a:spcPts val="0"/>
              </a:spcBef>
              <a:spcAft>
                <a:spcPts val="0"/>
              </a:spcAft>
              <a:buNone/>
            </a:pPr>
            <a:r>
              <a:rPr lang="et-EE" sz="1800" dirty="0">
                <a:latin typeface="Arial" panose="020B0604020202020204" pitchFamily="34" charset="0"/>
                <a:cs typeface="Arial" panose="020B0604020202020204" pitchFamily="34" charset="0"/>
              </a:rPr>
              <a:t> 7. SAMM: LEPINGU ALLKIRJASTAMINE. 1. Ettevõte, kutseõppeasutus ja õpipoiss allkirjastavad kolmepoolse LEPINGU (praktikaleping). 2. Ettevõte võib sõlmida õpipoisiga töölepingu. Lepingus võiks olla kirjas, et uus töötaja peab läbima teatud aja jooksul õpipoisiõppe.</a:t>
            </a:r>
          </a:p>
          <a:p>
            <a:pPr marL="0" indent="0">
              <a:spcBef>
                <a:spcPts val="0"/>
              </a:spcBef>
              <a:spcAft>
                <a:spcPts val="0"/>
              </a:spcAft>
              <a:buNone/>
            </a:pPr>
            <a:r>
              <a:rPr lang="et-EE" sz="1800" dirty="0">
                <a:latin typeface="Arial" panose="020B0604020202020204" pitchFamily="34" charset="0"/>
                <a:cs typeface="Arial" panose="020B0604020202020204" pitchFamily="34" charset="0"/>
              </a:rPr>
              <a:t> 8. SAMM: TUTVUMINE TÖÖ KIRJELDUSEGA. Õpipoiss loeb läbi oma spetsiifilise töö kirjelduse  ( nt KOKK). Oleks hea, kui töö kirjelduses oleksid nimetatud kõik vajalikud selgeks õpitavad tööülesanded.</a:t>
            </a:r>
          </a:p>
        </p:txBody>
      </p:sp>
      <p:pic>
        <p:nvPicPr>
          <p:cNvPr id="4" name="Paveikslėlis 3" descr="http://eacea.ec.europa.eu/img/logos/erasmus_plus/eu_flag_co_funded_pos_%5brgb%5d_right.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8967" y="0"/>
            <a:ext cx="2441952" cy="627797"/>
          </a:xfrm>
          <a:prstGeom prst="rect">
            <a:avLst/>
          </a:prstGeom>
          <a:noFill/>
          <a:extLst/>
        </p:spPr>
      </p:pic>
      <p:sp>
        <p:nvSpPr>
          <p:cNvPr id="5" name="TextBox 4"/>
          <p:cNvSpPr txBox="1"/>
          <p:nvPr/>
        </p:nvSpPr>
        <p:spPr>
          <a:xfrm>
            <a:off x="383204" y="-10573"/>
            <a:ext cx="7855035" cy="584775"/>
          </a:xfrm>
          <a:prstGeom prst="rect">
            <a:avLst/>
          </a:prstGeom>
          <a:noFill/>
        </p:spPr>
        <p:txBody>
          <a:bodyPr wrap="none" rtlCol="0">
            <a:spAutoFit/>
          </a:bodyPr>
          <a:lstStyle/>
          <a:p>
            <a:r>
              <a:rPr lang="en-US" sz="3200" b="1" dirty="0">
                <a:latin typeface="Arial" panose="020B0604020202020204" pitchFamily="34" charset="0"/>
                <a:cs typeface="Arial" panose="020B0604020202020204" pitchFamily="34" charset="0"/>
              </a:rPr>
              <a:t>1</a:t>
            </a:r>
            <a:r>
              <a:rPr lang="et-EE" sz="3200" b="1" dirty="0">
                <a:latin typeface="Arial" panose="020B0604020202020204" pitchFamily="34" charset="0"/>
                <a:cs typeface="Arial" panose="020B0604020202020204" pitchFamily="34" charset="0"/>
              </a:rPr>
              <a:t>. osa:  õpipoisiõppe ettevalmistamine</a:t>
            </a:r>
          </a:p>
        </p:txBody>
      </p:sp>
    </p:spTree>
    <p:extLst>
      <p:ext uri="{BB962C8B-B14F-4D97-AF65-F5344CB8AC3E}">
        <p14:creationId xmlns:p14="http://schemas.microsoft.com/office/powerpoint/2010/main" val="525187725"/>
      </p:ext>
    </p:extLst>
  </p:cSld>
  <p:clrMapOvr>
    <a:masterClrMapping/>
  </p:clrMapOvr>
  <mc:AlternateContent xmlns:mc="http://schemas.openxmlformats.org/markup-compatibility/2006" xmlns:p14="http://schemas.microsoft.com/office/powerpoint/2010/main">
    <mc:Choice Requires="p14">
      <p:transition p14:dur="250" advClick="0" advTm="30000">
        <p:pull/>
      </p:transition>
    </mc:Choice>
    <mc:Fallback xmlns="">
      <p:transition advClick="0" advTm="3000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0"/>
                                        <p:tgtEl>
                                          <p:spTgt spid="3">
                                            <p:txEl>
                                              <p:pRg st="0" end="0"/>
                                            </p:txEl>
                                          </p:spTgt>
                                        </p:tgtEl>
                                      </p:cBhvr>
                                    </p:animEffect>
                                    <p:anim calcmode="lin" valueType="num">
                                      <p:cBhvr>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0"/>
                                        <p:tgtEl>
                                          <p:spTgt spid="3">
                                            <p:txEl>
                                              <p:pRg st="1" end="1"/>
                                            </p:txEl>
                                          </p:spTgt>
                                        </p:tgtEl>
                                      </p:cBhvr>
                                    </p:animEffect>
                                    <p:anim calcmode="lin" valueType="num">
                                      <p:cBhvr>
                                        <p:cTn id="20"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0"/>
                                        <p:tgtEl>
                                          <p:spTgt spid="3">
                                            <p:txEl>
                                              <p:pRg st="2" end="2"/>
                                            </p:txEl>
                                          </p:spTgt>
                                        </p:tgtEl>
                                      </p:cBhvr>
                                    </p:animEffect>
                                    <p:anim calcmode="lin" valueType="num">
                                      <p:cBhvr>
                                        <p:cTn id="2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camera.wav"/>
                                        </p:tgtEl>
                                      </p:cMediaNode>
                                    </p:audio>
                                  </p:sub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0"/>
                                        <p:tgtEl>
                                          <p:spTgt spid="3">
                                            <p:txEl>
                                              <p:pRg st="3" end="3"/>
                                            </p:txEl>
                                          </p:spTgt>
                                        </p:tgtEl>
                                      </p:cBhvr>
                                    </p:animEffect>
                                    <p:anim calcmode="lin" valueType="num">
                                      <p:cBhvr>
                                        <p:cTn id="34"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0" fill="hold"/>
                                        <p:tgtEl>
                                          <p:spTgt spid="3">
                                            <p:txEl>
                                              <p:pRg st="3" end="3"/>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camera.wav"/>
                                        </p:tgtEl>
                                      </p:cMediaNode>
                                    </p:audio>
                                  </p:sub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5000"/>
                                        <p:tgtEl>
                                          <p:spTgt spid="3">
                                            <p:txEl>
                                              <p:pRg st="4" end="4"/>
                                            </p:txEl>
                                          </p:spTgt>
                                        </p:tgtEl>
                                      </p:cBhvr>
                                    </p:animEffect>
                                    <p:anim calcmode="lin" valueType="num">
                                      <p:cBhvr>
                                        <p:cTn id="4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5000" fill="hold"/>
                                        <p:tgtEl>
                                          <p:spTgt spid="3">
                                            <p:txEl>
                                              <p:pRg st="4" end="4"/>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5000"/>
                                        <p:tgtEl>
                                          <p:spTgt spid="3">
                                            <p:txEl>
                                              <p:pRg st="5" end="5"/>
                                            </p:txEl>
                                          </p:spTgt>
                                        </p:tgtEl>
                                      </p:cBhvr>
                                    </p:animEffect>
                                    <p:anim calcmode="lin" valueType="num">
                                      <p:cBhvr>
                                        <p:cTn id="48"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5000" fill="hold"/>
                                        <p:tgtEl>
                                          <p:spTgt spid="3">
                                            <p:txEl>
                                              <p:pRg st="5" end="5"/>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5000"/>
                                        <p:tgtEl>
                                          <p:spTgt spid="3">
                                            <p:txEl>
                                              <p:pRg st="6" end="6"/>
                                            </p:txEl>
                                          </p:spTgt>
                                        </p:tgtEl>
                                      </p:cBhvr>
                                    </p:animEffect>
                                    <p:anim calcmode="lin" valueType="num">
                                      <p:cBhvr>
                                        <p:cTn id="55"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5000" fill="hold"/>
                                        <p:tgtEl>
                                          <p:spTgt spid="3">
                                            <p:txEl>
                                              <p:pRg st="6" end="6"/>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3" name="camera.wav"/>
                                        </p:tgtEl>
                                      </p:cMediaNode>
                                    </p:audio>
                                  </p:sub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5000"/>
                                        <p:tgtEl>
                                          <p:spTgt spid="3">
                                            <p:txEl>
                                              <p:pRg st="7" end="7"/>
                                            </p:txEl>
                                          </p:spTgt>
                                        </p:tgtEl>
                                      </p:cBhvr>
                                    </p:animEffect>
                                    <p:anim calcmode="lin" valueType="num">
                                      <p:cBhvr>
                                        <p:cTn id="62"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5000" fill="hold"/>
                                        <p:tgtEl>
                                          <p:spTgt spid="3">
                                            <p:txEl>
                                              <p:pRg st="7" end="7"/>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18778</TotalTime>
  <Words>2083</Words>
  <Application>Microsoft Office PowerPoint</Application>
  <PresentationFormat>Laiekraan</PresentationFormat>
  <Paragraphs>228</Paragraphs>
  <Slides>25</Slides>
  <Notes>2</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25</vt:i4>
      </vt:variant>
    </vt:vector>
  </HeadingPairs>
  <TitlesOfParts>
    <vt:vector size="31" baseType="lpstr">
      <vt:lpstr>Arial</vt:lpstr>
      <vt:lpstr>Calibri</vt:lpstr>
      <vt:lpstr>Calibri Light</vt:lpstr>
      <vt:lpstr>Candara</vt:lpstr>
      <vt:lpstr>Times New Roman</vt:lpstr>
      <vt:lpstr>Office'i kujundus</vt:lpstr>
      <vt:lpstr>       </vt:lpstr>
      <vt:lpstr>PowerPointi esitlus</vt:lpstr>
      <vt:lpstr>PowerPointi esitlus</vt:lpstr>
      <vt:lpstr>Mis on ÕPIPOISIÕPE?</vt:lpstr>
      <vt:lpstr>PowerPointi esitlus</vt:lpstr>
      <vt:lpstr>PowerPointi esitlus</vt:lpstr>
      <vt:lpstr>PowerPointi esitlus</vt:lpstr>
      <vt:lpstr>ÕPIPOISIÕPPE SAMMUD</vt:lpstr>
      <vt:lpstr>PowerPointi esitlus</vt:lpstr>
      <vt:lpstr>PowerPointi esitlus</vt:lpstr>
      <vt:lpstr>ÕPIPOISIÕPPE  KASUD </vt:lpstr>
      <vt:lpstr>Õpipoisiõppe kasud õpipoisi jaoks</vt:lpstr>
      <vt:lpstr>Õpipoisiõppe kasud ettevõtte jaoks</vt:lpstr>
      <vt:lpstr>Õpipoisiõppe kasud ettevõttepoolse juhendaja jaoks</vt:lpstr>
      <vt:lpstr>ETTEVÕTTEPOOLSE JUHENDAJA ROLL</vt:lpstr>
      <vt:lpstr>Mida tähendab olla ettevõttepoolne juhendaja?</vt:lpstr>
      <vt:lpstr>PowerPointi esitlus</vt:lpstr>
      <vt:lpstr>PowerPointi esitlus</vt:lpstr>
      <vt:lpstr> Ettevõttepoolse juhendaja koolitusvajadus </vt:lpstr>
      <vt:lpstr>Mida kujutab endast ettevõttepoolse juhendaja koolitus?</vt:lpstr>
      <vt:lpstr>MIS ON PÄDEVUS?</vt:lpstr>
      <vt:lpstr>ÕPIPOISIÕPET KÄSITLEVAD ÕIGUSAKTID</vt:lpstr>
      <vt:lpstr>ÕPIPOISIÕPET KÄSITLEVAD EESTI ÕIGUSAKTID</vt:lpstr>
      <vt:lpstr>EL-i ÕIGUSAKTID:</vt:lpstr>
      <vt:lpstr>PowerPointi esitlus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Projektas „Pameistrystės vystymas: įmonių meistrų mokymas ir pameistrystės populiarinimas“ (Developing Apprenticeship: In-Company Trainer Training And Apprenticeship Promotion).   Vykdomas pagal programos „Erasmus+“ 2 pagrindinį veiksmą – Strateginės Partnerystės. Projekto  Nr. 2015-1-LT01-KA202-013415</dc:title>
  <dc:creator>Rasa Lužytė</dc:creator>
  <cp:lastModifiedBy>Anneli Entson</cp:lastModifiedBy>
  <cp:revision>566</cp:revision>
  <cp:lastPrinted>2017-08-18T12:52:20Z</cp:lastPrinted>
  <dcterms:created xsi:type="dcterms:W3CDTF">2015-09-22T19:26:02Z</dcterms:created>
  <dcterms:modified xsi:type="dcterms:W3CDTF">2017-10-25T14:46:15Z</dcterms:modified>
</cp:coreProperties>
</file>