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handoutMasterIdLst>
    <p:handoutMasterId r:id="rId37"/>
  </p:handoutMasterIdLst>
  <p:sldIdLst>
    <p:sldId id="256" r:id="rId2"/>
    <p:sldId id="264" r:id="rId3"/>
    <p:sldId id="257" r:id="rId4"/>
    <p:sldId id="267" r:id="rId5"/>
    <p:sldId id="258" r:id="rId6"/>
    <p:sldId id="273" r:id="rId7"/>
    <p:sldId id="278" r:id="rId8"/>
    <p:sldId id="274" r:id="rId9"/>
    <p:sldId id="275" r:id="rId10"/>
    <p:sldId id="276" r:id="rId11"/>
    <p:sldId id="277" r:id="rId12"/>
    <p:sldId id="279" r:id="rId13"/>
    <p:sldId id="280"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6" r:id="rId28"/>
    <p:sldId id="297" r:id="rId29"/>
    <p:sldId id="298" r:id="rId30"/>
    <p:sldId id="299" r:id="rId31"/>
    <p:sldId id="300" r:id="rId32"/>
    <p:sldId id="301" r:id="rId33"/>
    <p:sldId id="302" r:id="rId34"/>
    <p:sldId id="303" r:id="rId35"/>
    <p:sldId id="304" r:id="rId36"/>
  </p:sldIdLst>
  <p:sldSz cx="12192000" cy="6858000"/>
  <p:notesSz cx="6724650" cy="97742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a V." initials="Lina 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88" autoAdjust="0"/>
    <p:restoredTop sz="94660"/>
  </p:normalViewPr>
  <p:slideViewPr>
    <p:cSldViewPr snapToGrid="0">
      <p:cViewPr varScale="1">
        <p:scale>
          <a:sx n="86" d="100"/>
          <a:sy n="86" d="100"/>
        </p:scale>
        <p:origin x="528"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83315-F9E9-4004-8FA2-2B42EEBC3F06}" type="doc">
      <dgm:prSet loTypeId="urn:microsoft.com/office/officeart/2005/8/layout/orgChart1" loCatId="hierarchy" qsTypeId="urn:microsoft.com/office/officeart/2005/8/quickstyle/3d2" qsCatId="3D" csTypeId="urn:microsoft.com/office/officeart/2005/8/colors/accent0_1" csCatId="mainScheme" phldr="1"/>
      <dgm:spPr/>
      <dgm:t>
        <a:bodyPr/>
        <a:lstStyle/>
        <a:p>
          <a:endParaRPr lang="lt-LT"/>
        </a:p>
      </dgm:t>
    </dgm:pt>
    <dgm:pt modelId="{83E25F8A-98FB-4ED0-8A64-B836E1724C1A}">
      <dgm:prSet phldrT="[Tekstas]"/>
      <dgm:spPr>
        <a:xfrm>
          <a:off x="2750036" y="682642"/>
          <a:ext cx="2272326" cy="1136163"/>
        </a:xfr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n-GB" dirty="0">
              <a:solidFill>
                <a:srgbClr val="000000">
                  <a:hueOff val="0"/>
                  <a:satOff val="0"/>
                  <a:lumOff val="0"/>
                  <a:alphaOff val="0"/>
                </a:srgbClr>
              </a:solidFill>
              <a:latin typeface="Arial"/>
              <a:ea typeface="+mn-ea"/>
              <a:cs typeface="+mn-cs"/>
            </a:rPr>
            <a:t>Kava</a:t>
          </a:r>
          <a:endParaRPr lang="lt-LT" dirty="0">
            <a:solidFill>
              <a:srgbClr val="000000">
                <a:hueOff val="0"/>
                <a:satOff val="0"/>
                <a:lumOff val="0"/>
                <a:alphaOff val="0"/>
              </a:srgbClr>
            </a:solidFill>
            <a:latin typeface="Arial"/>
            <a:ea typeface="+mn-ea"/>
            <a:cs typeface="+mn-cs"/>
          </a:endParaRPr>
        </a:p>
      </dgm:t>
    </dgm:pt>
    <dgm:pt modelId="{DB062D0D-A532-4ED0-B431-F01A0031BF99}" type="parTrans" cxnId="{93083364-60A6-48DF-806E-E43F52384CB5}">
      <dgm:prSet/>
      <dgm:spPr/>
      <dgm:t>
        <a:bodyPr/>
        <a:lstStyle/>
        <a:p>
          <a:endParaRPr lang="lt-LT"/>
        </a:p>
      </dgm:t>
    </dgm:pt>
    <dgm:pt modelId="{758BD9B7-0641-4797-803F-DB108C5E73F2}" type="sibTrans" cxnId="{93083364-60A6-48DF-806E-E43F52384CB5}">
      <dgm:prSet/>
      <dgm:spPr/>
      <dgm:t>
        <a:bodyPr/>
        <a:lstStyle/>
        <a:p>
          <a:endParaRPr lang="lt-LT"/>
        </a:p>
      </dgm:t>
    </dgm:pt>
    <dgm:pt modelId="{0CA29BFD-8AE7-4083-B8B3-AE714E0A3B64}">
      <dgm:prSet phldrT="[Tekstas]"/>
      <dgm:spPr>
        <a:xfrm>
          <a:off x="521" y="2295994"/>
          <a:ext cx="2272326" cy="1136163"/>
        </a:xfr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t-EE" noProof="0" dirty="0">
              <a:solidFill>
                <a:srgbClr val="000000">
                  <a:hueOff val="0"/>
                  <a:satOff val="0"/>
                  <a:lumOff val="0"/>
                  <a:alphaOff val="0"/>
                </a:srgbClr>
              </a:solidFill>
              <a:latin typeface="Arial"/>
              <a:ea typeface="+mn-ea"/>
              <a:cs typeface="+mn-cs"/>
            </a:rPr>
            <a:t>Sissejuhatav moodul</a:t>
          </a:r>
        </a:p>
      </dgm:t>
    </dgm:pt>
    <dgm:pt modelId="{CD34B644-D3C6-4609-BA00-885EE8156E2B}" type="parTrans" cxnId="{6BC89E40-A34B-4CE3-B186-5FE811161CE7}">
      <dgm:prSet/>
      <dgm:spPr>
        <a:xfrm>
          <a:off x="1136685" y="1818805"/>
          <a:ext cx="2749514" cy="477188"/>
        </a:xfrm>
        <a:noFill/>
        <a:ln w="25400" cap="flat" cmpd="sng" algn="ctr">
          <a:solidFill>
            <a:srgbClr val="000000">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lt-LT"/>
        </a:p>
      </dgm:t>
    </dgm:pt>
    <dgm:pt modelId="{74765509-517B-426B-8D01-CDBC452AFC02}" type="sibTrans" cxnId="{6BC89E40-A34B-4CE3-B186-5FE811161CE7}">
      <dgm:prSet/>
      <dgm:spPr/>
      <dgm:t>
        <a:bodyPr/>
        <a:lstStyle/>
        <a:p>
          <a:endParaRPr lang="lt-LT"/>
        </a:p>
      </dgm:t>
    </dgm:pt>
    <dgm:pt modelId="{560ACB09-0D3E-486B-A83E-4A847F4A2C89}">
      <dgm:prSet/>
      <dgm:spPr>
        <a:xfrm>
          <a:off x="2750036" y="2295994"/>
          <a:ext cx="2272326" cy="1136163"/>
        </a:xfr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t-EE" noProof="0" dirty="0">
              <a:solidFill>
                <a:srgbClr val="000000">
                  <a:hueOff val="0"/>
                  <a:satOff val="0"/>
                  <a:lumOff val="0"/>
                  <a:alphaOff val="0"/>
                </a:srgbClr>
              </a:solidFill>
              <a:latin typeface="Arial"/>
              <a:ea typeface="+mn-ea"/>
              <a:cs typeface="+mn-cs"/>
            </a:rPr>
            <a:t>Omandatavate oskuste moodulid (kohustuslik ja valikuline)</a:t>
          </a:r>
        </a:p>
        <a:p>
          <a:endParaRPr lang="lt-LT" dirty="0">
            <a:solidFill>
              <a:srgbClr val="000000">
                <a:hueOff val="0"/>
                <a:satOff val="0"/>
                <a:lumOff val="0"/>
                <a:alphaOff val="0"/>
              </a:srgbClr>
            </a:solidFill>
            <a:latin typeface="Arial"/>
            <a:ea typeface="+mn-ea"/>
            <a:cs typeface="+mn-cs"/>
          </a:endParaRPr>
        </a:p>
      </dgm:t>
    </dgm:pt>
    <dgm:pt modelId="{EB4DA176-E54E-45F6-89BB-E5136C2FDC8A}" type="parTrans" cxnId="{F1E8AE78-1393-41B3-A729-DF32F0610242}">
      <dgm:prSet/>
      <dgm:spPr>
        <a:xfrm>
          <a:off x="3840480" y="1818805"/>
          <a:ext cx="91440" cy="477188"/>
        </a:xfrm>
        <a:noFill/>
        <a:ln w="25400" cap="flat" cmpd="sng" algn="ctr">
          <a:solidFill>
            <a:srgbClr val="000000">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lt-LT"/>
        </a:p>
      </dgm:t>
    </dgm:pt>
    <dgm:pt modelId="{BDDEAF46-D627-4173-8894-876EA15750FD}" type="sibTrans" cxnId="{F1E8AE78-1393-41B3-A729-DF32F0610242}">
      <dgm:prSet/>
      <dgm:spPr/>
      <dgm:t>
        <a:bodyPr/>
        <a:lstStyle/>
        <a:p>
          <a:endParaRPr lang="lt-LT"/>
        </a:p>
      </dgm:t>
    </dgm:pt>
    <dgm:pt modelId="{71A1AB05-385D-48E3-98E6-79A04887B0FF}">
      <dgm:prSet/>
      <dgm:spPr>
        <a:xfrm>
          <a:off x="5499551" y="2295994"/>
          <a:ext cx="2272326" cy="1136163"/>
        </a:xfr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r>
            <a:rPr lang="et-EE" noProof="0" dirty="0">
              <a:solidFill>
                <a:srgbClr val="000000">
                  <a:hueOff val="0"/>
                  <a:satOff val="0"/>
                  <a:lumOff val="0"/>
                  <a:alphaOff val="0"/>
                </a:srgbClr>
              </a:solidFill>
              <a:latin typeface="Arial"/>
              <a:ea typeface="+mn-ea"/>
              <a:cs typeface="+mn-cs"/>
            </a:rPr>
            <a:t>Lõppmoodu</a:t>
          </a:r>
          <a:r>
            <a:rPr lang="et-EE" dirty="0">
              <a:solidFill>
                <a:srgbClr val="000000">
                  <a:hueOff val="0"/>
                  <a:satOff val="0"/>
                  <a:lumOff val="0"/>
                  <a:alphaOff val="0"/>
                </a:srgbClr>
              </a:solidFill>
              <a:latin typeface="Arial"/>
              <a:ea typeface="+mn-ea"/>
              <a:cs typeface="+mn-cs"/>
            </a:rPr>
            <a:t>l</a:t>
          </a:r>
        </a:p>
      </dgm:t>
    </dgm:pt>
    <dgm:pt modelId="{0A493D98-142A-4780-A96A-6052FEA24DCC}" type="parTrans" cxnId="{108D1B98-62A4-4378-B088-DE4BBE778A01}">
      <dgm:prSet/>
      <dgm:spPr>
        <a:xfrm>
          <a:off x="3886200" y="1818805"/>
          <a:ext cx="2749514" cy="477188"/>
        </a:xfrm>
        <a:noFill/>
        <a:ln w="25400" cap="flat" cmpd="sng" algn="ctr">
          <a:solidFill>
            <a:srgbClr val="000000">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lt-LT"/>
        </a:p>
      </dgm:t>
    </dgm:pt>
    <dgm:pt modelId="{6BABB3C6-09ED-4B5F-A9D2-A69B1DBE1F25}" type="sibTrans" cxnId="{108D1B98-62A4-4378-B088-DE4BBE778A01}">
      <dgm:prSet/>
      <dgm:spPr/>
      <dgm:t>
        <a:bodyPr/>
        <a:lstStyle/>
        <a:p>
          <a:endParaRPr lang="lt-LT"/>
        </a:p>
      </dgm:t>
    </dgm:pt>
    <dgm:pt modelId="{FF3D8788-BC49-4759-B099-E862260C020E}" type="pres">
      <dgm:prSet presAssocID="{54E83315-F9E9-4004-8FA2-2B42EEBC3F06}" presName="hierChild1" presStyleCnt="0">
        <dgm:presLayoutVars>
          <dgm:orgChart val="1"/>
          <dgm:chPref val="1"/>
          <dgm:dir/>
          <dgm:animOne val="branch"/>
          <dgm:animLvl val="lvl"/>
          <dgm:resizeHandles/>
        </dgm:presLayoutVars>
      </dgm:prSet>
      <dgm:spPr/>
    </dgm:pt>
    <dgm:pt modelId="{6C4F1BA6-6048-414F-A62A-E186986BC79D}" type="pres">
      <dgm:prSet presAssocID="{83E25F8A-98FB-4ED0-8A64-B836E1724C1A}" presName="hierRoot1" presStyleCnt="0">
        <dgm:presLayoutVars>
          <dgm:hierBranch val="init"/>
        </dgm:presLayoutVars>
      </dgm:prSet>
      <dgm:spPr/>
    </dgm:pt>
    <dgm:pt modelId="{3D3B3C0E-3877-4318-99CB-9A0CD9DE4B76}" type="pres">
      <dgm:prSet presAssocID="{83E25F8A-98FB-4ED0-8A64-B836E1724C1A}" presName="rootComposite1" presStyleCnt="0"/>
      <dgm:spPr/>
    </dgm:pt>
    <dgm:pt modelId="{2FC75C03-1198-49C7-A93D-8616C5300676}" type="pres">
      <dgm:prSet presAssocID="{83E25F8A-98FB-4ED0-8A64-B836E1724C1A}" presName="rootText1" presStyleLbl="node0" presStyleIdx="0" presStyleCnt="1">
        <dgm:presLayoutVars>
          <dgm:chPref val="3"/>
        </dgm:presLayoutVars>
      </dgm:prSet>
      <dgm:spPr>
        <a:prstGeom prst="rect">
          <a:avLst/>
        </a:prstGeom>
      </dgm:spPr>
    </dgm:pt>
    <dgm:pt modelId="{EDA8C11F-1F23-4589-AB3B-7F93582E0021}" type="pres">
      <dgm:prSet presAssocID="{83E25F8A-98FB-4ED0-8A64-B836E1724C1A}" presName="rootConnector1" presStyleLbl="node1" presStyleIdx="0" presStyleCnt="0"/>
      <dgm:spPr/>
    </dgm:pt>
    <dgm:pt modelId="{2C38D025-CB57-44AF-8DE0-E691E0309028}" type="pres">
      <dgm:prSet presAssocID="{83E25F8A-98FB-4ED0-8A64-B836E1724C1A}" presName="hierChild2" presStyleCnt="0"/>
      <dgm:spPr/>
    </dgm:pt>
    <dgm:pt modelId="{A9D0F241-A65B-4134-99C5-6C563313479C}" type="pres">
      <dgm:prSet presAssocID="{CD34B644-D3C6-4609-BA00-885EE8156E2B}" presName="Name37" presStyleLbl="parChTrans1D2" presStyleIdx="0" presStyleCnt="3"/>
      <dgm:spPr>
        <a:custGeom>
          <a:avLst/>
          <a:gdLst/>
          <a:ahLst/>
          <a:cxnLst/>
          <a:rect l="0" t="0" r="0" b="0"/>
          <a:pathLst>
            <a:path>
              <a:moveTo>
                <a:pt x="2749514" y="0"/>
              </a:moveTo>
              <a:lnTo>
                <a:pt x="2749514" y="238594"/>
              </a:lnTo>
              <a:lnTo>
                <a:pt x="0" y="238594"/>
              </a:lnTo>
              <a:lnTo>
                <a:pt x="0" y="477188"/>
              </a:lnTo>
            </a:path>
          </a:pathLst>
        </a:custGeom>
      </dgm:spPr>
    </dgm:pt>
    <dgm:pt modelId="{D243A44B-2498-4016-9799-38953BDC6018}" type="pres">
      <dgm:prSet presAssocID="{0CA29BFD-8AE7-4083-B8B3-AE714E0A3B64}" presName="hierRoot2" presStyleCnt="0">
        <dgm:presLayoutVars>
          <dgm:hierBranch val="init"/>
        </dgm:presLayoutVars>
      </dgm:prSet>
      <dgm:spPr/>
    </dgm:pt>
    <dgm:pt modelId="{4DE77DE2-CAE1-4487-A2B4-1B3BBB34E6ED}" type="pres">
      <dgm:prSet presAssocID="{0CA29BFD-8AE7-4083-B8B3-AE714E0A3B64}" presName="rootComposite" presStyleCnt="0"/>
      <dgm:spPr/>
    </dgm:pt>
    <dgm:pt modelId="{71A7662A-D4FC-45F3-B533-766B80AB0708}" type="pres">
      <dgm:prSet presAssocID="{0CA29BFD-8AE7-4083-B8B3-AE714E0A3B64}" presName="rootText" presStyleLbl="node2" presStyleIdx="0" presStyleCnt="3">
        <dgm:presLayoutVars>
          <dgm:chPref val="3"/>
        </dgm:presLayoutVars>
      </dgm:prSet>
      <dgm:spPr>
        <a:prstGeom prst="rect">
          <a:avLst/>
        </a:prstGeom>
      </dgm:spPr>
    </dgm:pt>
    <dgm:pt modelId="{FDBCC066-1FC3-4239-872F-BBFE1D4EB6C0}" type="pres">
      <dgm:prSet presAssocID="{0CA29BFD-8AE7-4083-B8B3-AE714E0A3B64}" presName="rootConnector" presStyleLbl="node2" presStyleIdx="0" presStyleCnt="3"/>
      <dgm:spPr/>
    </dgm:pt>
    <dgm:pt modelId="{564CD8A4-4C99-41B1-A9B4-8FAE5937AB0B}" type="pres">
      <dgm:prSet presAssocID="{0CA29BFD-8AE7-4083-B8B3-AE714E0A3B64}" presName="hierChild4" presStyleCnt="0"/>
      <dgm:spPr/>
    </dgm:pt>
    <dgm:pt modelId="{1F74B4DB-C9E1-4F67-8146-41DBEA79E139}" type="pres">
      <dgm:prSet presAssocID="{0CA29BFD-8AE7-4083-B8B3-AE714E0A3B64}" presName="hierChild5" presStyleCnt="0"/>
      <dgm:spPr/>
    </dgm:pt>
    <dgm:pt modelId="{A5E14356-8803-4033-A882-69E30C085461}" type="pres">
      <dgm:prSet presAssocID="{EB4DA176-E54E-45F6-89BB-E5136C2FDC8A}" presName="Name37" presStyleLbl="parChTrans1D2" presStyleIdx="1" presStyleCnt="3"/>
      <dgm:spPr>
        <a:custGeom>
          <a:avLst/>
          <a:gdLst/>
          <a:ahLst/>
          <a:cxnLst/>
          <a:rect l="0" t="0" r="0" b="0"/>
          <a:pathLst>
            <a:path>
              <a:moveTo>
                <a:pt x="45720" y="0"/>
              </a:moveTo>
              <a:lnTo>
                <a:pt x="45720" y="477188"/>
              </a:lnTo>
            </a:path>
          </a:pathLst>
        </a:custGeom>
      </dgm:spPr>
    </dgm:pt>
    <dgm:pt modelId="{17452CF0-789C-4E96-82D9-B22BA1E04E51}" type="pres">
      <dgm:prSet presAssocID="{560ACB09-0D3E-486B-A83E-4A847F4A2C89}" presName="hierRoot2" presStyleCnt="0">
        <dgm:presLayoutVars>
          <dgm:hierBranch val="init"/>
        </dgm:presLayoutVars>
      </dgm:prSet>
      <dgm:spPr/>
    </dgm:pt>
    <dgm:pt modelId="{579C4872-DF3B-40FD-B5CD-CBDDC227C1D3}" type="pres">
      <dgm:prSet presAssocID="{560ACB09-0D3E-486B-A83E-4A847F4A2C89}" presName="rootComposite" presStyleCnt="0"/>
      <dgm:spPr/>
    </dgm:pt>
    <dgm:pt modelId="{3A1E43D9-0F97-4481-AE4B-CBE53A069DAD}" type="pres">
      <dgm:prSet presAssocID="{560ACB09-0D3E-486B-A83E-4A847F4A2C89}" presName="rootText" presStyleLbl="node2" presStyleIdx="1" presStyleCnt="3">
        <dgm:presLayoutVars>
          <dgm:chPref val="3"/>
        </dgm:presLayoutVars>
      </dgm:prSet>
      <dgm:spPr>
        <a:prstGeom prst="rect">
          <a:avLst/>
        </a:prstGeom>
      </dgm:spPr>
    </dgm:pt>
    <dgm:pt modelId="{2D661882-315D-4987-9DBC-2AF9B352B005}" type="pres">
      <dgm:prSet presAssocID="{560ACB09-0D3E-486B-A83E-4A847F4A2C89}" presName="rootConnector" presStyleLbl="node2" presStyleIdx="1" presStyleCnt="3"/>
      <dgm:spPr/>
    </dgm:pt>
    <dgm:pt modelId="{5A9DF03A-644C-46FE-8F9C-3A96C0AD5626}" type="pres">
      <dgm:prSet presAssocID="{560ACB09-0D3E-486B-A83E-4A847F4A2C89}" presName="hierChild4" presStyleCnt="0"/>
      <dgm:spPr/>
    </dgm:pt>
    <dgm:pt modelId="{7420419A-F623-45FA-B3AA-BE4BD7A0F568}" type="pres">
      <dgm:prSet presAssocID="{560ACB09-0D3E-486B-A83E-4A847F4A2C89}" presName="hierChild5" presStyleCnt="0"/>
      <dgm:spPr/>
    </dgm:pt>
    <dgm:pt modelId="{951A8BDF-5A14-4FE8-A42E-FBEB12990E4F}" type="pres">
      <dgm:prSet presAssocID="{0A493D98-142A-4780-A96A-6052FEA24DCC}" presName="Name37" presStyleLbl="parChTrans1D2" presStyleIdx="2" presStyleCnt="3"/>
      <dgm:spPr>
        <a:custGeom>
          <a:avLst/>
          <a:gdLst/>
          <a:ahLst/>
          <a:cxnLst/>
          <a:rect l="0" t="0" r="0" b="0"/>
          <a:pathLst>
            <a:path>
              <a:moveTo>
                <a:pt x="0" y="0"/>
              </a:moveTo>
              <a:lnTo>
                <a:pt x="0" y="238594"/>
              </a:lnTo>
              <a:lnTo>
                <a:pt x="2749514" y="238594"/>
              </a:lnTo>
              <a:lnTo>
                <a:pt x="2749514" y="477188"/>
              </a:lnTo>
            </a:path>
          </a:pathLst>
        </a:custGeom>
      </dgm:spPr>
    </dgm:pt>
    <dgm:pt modelId="{636F48D9-B741-4940-9121-7E03A542FD94}" type="pres">
      <dgm:prSet presAssocID="{71A1AB05-385D-48E3-98E6-79A04887B0FF}" presName="hierRoot2" presStyleCnt="0">
        <dgm:presLayoutVars>
          <dgm:hierBranch val="init"/>
        </dgm:presLayoutVars>
      </dgm:prSet>
      <dgm:spPr/>
    </dgm:pt>
    <dgm:pt modelId="{573D3887-EE6F-47DC-88C5-27DFB9CBD5B0}" type="pres">
      <dgm:prSet presAssocID="{71A1AB05-385D-48E3-98E6-79A04887B0FF}" presName="rootComposite" presStyleCnt="0"/>
      <dgm:spPr/>
    </dgm:pt>
    <dgm:pt modelId="{13D96280-17B5-4903-8710-5FB322C37911}" type="pres">
      <dgm:prSet presAssocID="{71A1AB05-385D-48E3-98E6-79A04887B0FF}" presName="rootText" presStyleLbl="node2" presStyleIdx="2" presStyleCnt="3" custLinFactNeighborX="-4511" custLinFactNeighborY="1134">
        <dgm:presLayoutVars>
          <dgm:chPref val="3"/>
        </dgm:presLayoutVars>
      </dgm:prSet>
      <dgm:spPr>
        <a:prstGeom prst="rect">
          <a:avLst/>
        </a:prstGeom>
      </dgm:spPr>
    </dgm:pt>
    <dgm:pt modelId="{E5260650-37B2-4DC6-AAC8-B8084F9B7100}" type="pres">
      <dgm:prSet presAssocID="{71A1AB05-385D-48E3-98E6-79A04887B0FF}" presName="rootConnector" presStyleLbl="node2" presStyleIdx="2" presStyleCnt="3"/>
      <dgm:spPr/>
    </dgm:pt>
    <dgm:pt modelId="{36921C03-3C88-430D-83E2-4BC48DE986B1}" type="pres">
      <dgm:prSet presAssocID="{71A1AB05-385D-48E3-98E6-79A04887B0FF}" presName="hierChild4" presStyleCnt="0"/>
      <dgm:spPr/>
    </dgm:pt>
    <dgm:pt modelId="{3B9B0598-FBC9-40D5-943C-770BA89056E7}" type="pres">
      <dgm:prSet presAssocID="{71A1AB05-385D-48E3-98E6-79A04887B0FF}" presName="hierChild5" presStyleCnt="0"/>
      <dgm:spPr/>
    </dgm:pt>
    <dgm:pt modelId="{A159DB6D-26BF-4FAB-B932-19A1FD9B0E3F}" type="pres">
      <dgm:prSet presAssocID="{83E25F8A-98FB-4ED0-8A64-B836E1724C1A}" presName="hierChild3" presStyleCnt="0"/>
      <dgm:spPr/>
    </dgm:pt>
  </dgm:ptLst>
  <dgm:cxnLst>
    <dgm:cxn modelId="{E3CAED1A-9035-4847-A414-27462D0EAB68}" type="presOf" srcId="{560ACB09-0D3E-486B-A83E-4A847F4A2C89}" destId="{2D661882-315D-4987-9DBC-2AF9B352B005}" srcOrd="1" destOrd="0" presId="urn:microsoft.com/office/officeart/2005/8/layout/orgChart1"/>
    <dgm:cxn modelId="{7A8B0326-2208-43C2-A08B-4B1EDEF943F3}" type="presOf" srcId="{0CA29BFD-8AE7-4083-B8B3-AE714E0A3B64}" destId="{71A7662A-D4FC-45F3-B533-766B80AB0708}" srcOrd="0" destOrd="0" presId="urn:microsoft.com/office/officeart/2005/8/layout/orgChart1"/>
    <dgm:cxn modelId="{6B4AE32E-1FFC-451B-97B8-5AAC170B0F03}" type="presOf" srcId="{EB4DA176-E54E-45F6-89BB-E5136C2FDC8A}" destId="{A5E14356-8803-4033-A882-69E30C085461}" srcOrd="0" destOrd="0" presId="urn:microsoft.com/office/officeart/2005/8/layout/orgChart1"/>
    <dgm:cxn modelId="{68635634-28C0-4918-A120-590B14DD9834}" type="presOf" srcId="{0A493D98-142A-4780-A96A-6052FEA24DCC}" destId="{951A8BDF-5A14-4FE8-A42E-FBEB12990E4F}" srcOrd="0" destOrd="0" presId="urn:microsoft.com/office/officeart/2005/8/layout/orgChart1"/>
    <dgm:cxn modelId="{6BC89E40-A34B-4CE3-B186-5FE811161CE7}" srcId="{83E25F8A-98FB-4ED0-8A64-B836E1724C1A}" destId="{0CA29BFD-8AE7-4083-B8B3-AE714E0A3B64}" srcOrd="0" destOrd="0" parTransId="{CD34B644-D3C6-4609-BA00-885EE8156E2B}" sibTransId="{74765509-517B-426B-8D01-CDBC452AFC02}"/>
    <dgm:cxn modelId="{93083364-60A6-48DF-806E-E43F52384CB5}" srcId="{54E83315-F9E9-4004-8FA2-2B42EEBC3F06}" destId="{83E25F8A-98FB-4ED0-8A64-B836E1724C1A}" srcOrd="0" destOrd="0" parTransId="{DB062D0D-A532-4ED0-B431-F01A0031BF99}" sibTransId="{758BD9B7-0641-4797-803F-DB108C5E73F2}"/>
    <dgm:cxn modelId="{B634A756-CD7A-4D93-B0A5-ED5EB407491D}" type="presOf" srcId="{CD34B644-D3C6-4609-BA00-885EE8156E2B}" destId="{A9D0F241-A65B-4134-99C5-6C563313479C}" srcOrd="0" destOrd="0" presId="urn:microsoft.com/office/officeart/2005/8/layout/orgChart1"/>
    <dgm:cxn modelId="{F1E8AE78-1393-41B3-A729-DF32F0610242}" srcId="{83E25F8A-98FB-4ED0-8A64-B836E1724C1A}" destId="{560ACB09-0D3E-486B-A83E-4A847F4A2C89}" srcOrd="1" destOrd="0" parTransId="{EB4DA176-E54E-45F6-89BB-E5136C2FDC8A}" sibTransId="{BDDEAF46-D627-4173-8894-876EA15750FD}"/>
    <dgm:cxn modelId="{3BB2C887-DCBA-4AE0-B8A7-26DF3527D71C}" type="presOf" srcId="{83E25F8A-98FB-4ED0-8A64-B836E1724C1A}" destId="{EDA8C11F-1F23-4589-AB3B-7F93582E0021}" srcOrd="1" destOrd="0" presId="urn:microsoft.com/office/officeart/2005/8/layout/orgChart1"/>
    <dgm:cxn modelId="{6ECF268A-DE33-4196-BDC1-2F7F3075E4B3}" type="presOf" srcId="{0CA29BFD-8AE7-4083-B8B3-AE714E0A3B64}" destId="{FDBCC066-1FC3-4239-872F-BBFE1D4EB6C0}" srcOrd="1" destOrd="0" presId="urn:microsoft.com/office/officeart/2005/8/layout/orgChart1"/>
    <dgm:cxn modelId="{79FF3396-6B3B-4D74-B9C1-485C8F1CD10B}" type="presOf" srcId="{71A1AB05-385D-48E3-98E6-79A04887B0FF}" destId="{13D96280-17B5-4903-8710-5FB322C37911}" srcOrd="0" destOrd="0" presId="urn:microsoft.com/office/officeart/2005/8/layout/orgChart1"/>
    <dgm:cxn modelId="{108D1B98-62A4-4378-B088-DE4BBE778A01}" srcId="{83E25F8A-98FB-4ED0-8A64-B836E1724C1A}" destId="{71A1AB05-385D-48E3-98E6-79A04887B0FF}" srcOrd="2" destOrd="0" parTransId="{0A493D98-142A-4780-A96A-6052FEA24DCC}" sibTransId="{6BABB3C6-09ED-4B5F-A9D2-A69B1DBE1F25}"/>
    <dgm:cxn modelId="{0878A9B6-9830-41CC-85AC-D8EC427913C6}" type="presOf" srcId="{71A1AB05-385D-48E3-98E6-79A04887B0FF}" destId="{E5260650-37B2-4DC6-AAC8-B8084F9B7100}" srcOrd="1" destOrd="0" presId="urn:microsoft.com/office/officeart/2005/8/layout/orgChart1"/>
    <dgm:cxn modelId="{DC3525BC-18C9-4861-A110-8ABDB4DA3415}" type="presOf" srcId="{83E25F8A-98FB-4ED0-8A64-B836E1724C1A}" destId="{2FC75C03-1198-49C7-A93D-8616C5300676}" srcOrd="0" destOrd="0" presId="urn:microsoft.com/office/officeart/2005/8/layout/orgChart1"/>
    <dgm:cxn modelId="{A4ABC7C9-7977-4FEF-9DD6-0E52AF5FEB8F}" type="presOf" srcId="{54E83315-F9E9-4004-8FA2-2B42EEBC3F06}" destId="{FF3D8788-BC49-4759-B099-E862260C020E}" srcOrd="0" destOrd="0" presId="urn:microsoft.com/office/officeart/2005/8/layout/orgChart1"/>
    <dgm:cxn modelId="{8090CBCD-CACB-405E-8CE2-C98468E16F98}" type="presOf" srcId="{560ACB09-0D3E-486B-A83E-4A847F4A2C89}" destId="{3A1E43D9-0F97-4481-AE4B-CBE53A069DAD}" srcOrd="0" destOrd="0" presId="urn:microsoft.com/office/officeart/2005/8/layout/orgChart1"/>
    <dgm:cxn modelId="{7C460811-62DE-4916-84B7-0F34B03A9948}" type="presParOf" srcId="{FF3D8788-BC49-4759-B099-E862260C020E}" destId="{6C4F1BA6-6048-414F-A62A-E186986BC79D}" srcOrd="0" destOrd="0" presId="urn:microsoft.com/office/officeart/2005/8/layout/orgChart1"/>
    <dgm:cxn modelId="{A187BF99-ADDB-43C1-8616-DB04100192C3}" type="presParOf" srcId="{6C4F1BA6-6048-414F-A62A-E186986BC79D}" destId="{3D3B3C0E-3877-4318-99CB-9A0CD9DE4B76}" srcOrd="0" destOrd="0" presId="urn:microsoft.com/office/officeart/2005/8/layout/orgChart1"/>
    <dgm:cxn modelId="{E54705C1-EB45-436E-93DE-86D231BAAD4B}" type="presParOf" srcId="{3D3B3C0E-3877-4318-99CB-9A0CD9DE4B76}" destId="{2FC75C03-1198-49C7-A93D-8616C5300676}" srcOrd="0" destOrd="0" presId="urn:microsoft.com/office/officeart/2005/8/layout/orgChart1"/>
    <dgm:cxn modelId="{2BCF26F7-2B7F-4220-BEB2-E9C774751E09}" type="presParOf" srcId="{3D3B3C0E-3877-4318-99CB-9A0CD9DE4B76}" destId="{EDA8C11F-1F23-4589-AB3B-7F93582E0021}" srcOrd="1" destOrd="0" presId="urn:microsoft.com/office/officeart/2005/8/layout/orgChart1"/>
    <dgm:cxn modelId="{7E529ECD-8E81-4E90-B5B5-7EC42C312C4C}" type="presParOf" srcId="{6C4F1BA6-6048-414F-A62A-E186986BC79D}" destId="{2C38D025-CB57-44AF-8DE0-E691E0309028}" srcOrd="1" destOrd="0" presId="urn:microsoft.com/office/officeart/2005/8/layout/orgChart1"/>
    <dgm:cxn modelId="{464AA4BA-7642-4016-8EF3-353C2472C254}" type="presParOf" srcId="{2C38D025-CB57-44AF-8DE0-E691E0309028}" destId="{A9D0F241-A65B-4134-99C5-6C563313479C}" srcOrd="0" destOrd="0" presId="urn:microsoft.com/office/officeart/2005/8/layout/orgChart1"/>
    <dgm:cxn modelId="{0812EEB3-458F-412B-AD3C-60570A55D6EB}" type="presParOf" srcId="{2C38D025-CB57-44AF-8DE0-E691E0309028}" destId="{D243A44B-2498-4016-9799-38953BDC6018}" srcOrd="1" destOrd="0" presId="urn:microsoft.com/office/officeart/2005/8/layout/orgChart1"/>
    <dgm:cxn modelId="{DD12FC38-80BF-48F6-9156-01FAAFBF0BEA}" type="presParOf" srcId="{D243A44B-2498-4016-9799-38953BDC6018}" destId="{4DE77DE2-CAE1-4487-A2B4-1B3BBB34E6ED}" srcOrd="0" destOrd="0" presId="urn:microsoft.com/office/officeart/2005/8/layout/orgChart1"/>
    <dgm:cxn modelId="{21CDD0BD-A27F-4905-8EA1-964067A10D11}" type="presParOf" srcId="{4DE77DE2-CAE1-4487-A2B4-1B3BBB34E6ED}" destId="{71A7662A-D4FC-45F3-B533-766B80AB0708}" srcOrd="0" destOrd="0" presId="urn:microsoft.com/office/officeart/2005/8/layout/orgChart1"/>
    <dgm:cxn modelId="{ABDEEFB5-7C29-4A45-983B-5D2726B2166A}" type="presParOf" srcId="{4DE77DE2-CAE1-4487-A2B4-1B3BBB34E6ED}" destId="{FDBCC066-1FC3-4239-872F-BBFE1D4EB6C0}" srcOrd="1" destOrd="0" presId="urn:microsoft.com/office/officeart/2005/8/layout/orgChart1"/>
    <dgm:cxn modelId="{89509B16-B3AC-4B68-A4DA-17D44A6472C0}" type="presParOf" srcId="{D243A44B-2498-4016-9799-38953BDC6018}" destId="{564CD8A4-4C99-41B1-A9B4-8FAE5937AB0B}" srcOrd="1" destOrd="0" presId="urn:microsoft.com/office/officeart/2005/8/layout/orgChart1"/>
    <dgm:cxn modelId="{857E5BB3-5073-4E02-BCC2-DC518BED77DB}" type="presParOf" srcId="{D243A44B-2498-4016-9799-38953BDC6018}" destId="{1F74B4DB-C9E1-4F67-8146-41DBEA79E139}" srcOrd="2" destOrd="0" presId="urn:microsoft.com/office/officeart/2005/8/layout/orgChart1"/>
    <dgm:cxn modelId="{E5541685-A7F9-4C98-8011-38C89CF275EC}" type="presParOf" srcId="{2C38D025-CB57-44AF-8DE0-E691E0309028}" destId="{A5E14356-8803-4033-A882-69E30C085461}" srcOrd="2" destOrd="0" presId="urn:microsoft.com/office/officeart/2005/8/layout/orgChart1"/>
    <dgm:cxn modelId="{78660144-9170-42F7-89F3-19ECDACC6AF7}" type="presParOf" srcId="{2C38D025-CB57-44AF-8DE0-E691E0309028}" destId="{17452CF0-789C-4E96-82D9-B22BA1E04E51}" srcOrd="3" destOrd="0" presId="urn:microsoft.com/office/officeart/2005/8/layout/orgChart1"/>
    <dgm:cxn modelId="{734F21D4-58FC-4013-A607-258C58427AB8}" type="presParOf" srcId="{17452CF0-789C-4E96-82D9-B22BA1E04E51}" destId="{579C4872-DF3B-40FD-B5CD-CBDDC227C1D3}" srcOrd="0" destOrd="0" presId="urn:microsoft.com/office/officeart/2005/8/layout/orgChart1"/>
    <dgm:cxn modelId="{3D1ACA8C-3734-4FFB-80F5-FECF502EC044}" type="presParOf" srcId="{579C4872-DF3B-40FD-B5CD-CBDDC227C1D3}" destId="{3A1E43D9-0F97-4481-AE4B-CBE53A069DAD}" srcOrd="0" destOrd="0" presId="urn:microsoft.com/office/officeart/2005/8/layout/orgChart1"/>
    <dgm:cxn modelId="{2F694402-9EF1-4A9E-B525-72C373C1BCE0}" type="presParOf" srcId="{579C4872-DF3B-40FD-B5CD-CBDDC227C1D3}" destId="{2D661882-315D-4987-9DBC-2AF9B352B005}" srcOrd="1" destOrd="0" presId="urn:microsoft.com/office/officeart/2005/8/layout/orgChart1"/>
    <dgm:cxn modelId="{7214BB6A-9E6F-4326-BA90-BD839C6E3B3F}" type="presParOf" srcId="{17452CF0-789C-4E96-82D9-B22BA1E04E51}" destId="{5A9DF03A-644C-46FE-8F9C-3A96C0AD5626}" srcOrd="1" destOrd="0" presId="urn:microsoft.com/office/officeart/2005/8/layout/orgChart1"/>
    <dgm:cxn modelId="{CB6A5315-4B7C-4910-B32F-767D700485A7}" type="presParOf" srcId="{17452CF0-789C-4E96-82D9-B22BA1E04E51}" destId="{7420419A-F623-45FA-B3AA-BE4BD7A0F568}" srcOrd="2" destOrd="0" presId="urn:microsoft.com/office/officeart/2005/8/layout/orgChart1"/>
    <dgm:cxn modelId="{D1CC0F14-291F-40CC-800A-04D118155BA7}" type="presParOf" srcId="{2C38D025-CB57-44AF-8DE0-E691E0309028}" destId="{951A8BDF-5A14-4FE8-A42E-FBEB12990E4F}" srcOrd="4" destOrd="0" presId="urn:microsoft.com/office/officeart/2005/8/layout/orgChart1"/>
    <dgm:cxn modelId="{BCC24D5F-06DA-4445-83CC-D017813FB35C}" type="presParOf" srcId="{2C38D025-CB57-44AF-8DE0-E691E0309028}" destId="{636F48D9-B741-4940-9121-7E03A542FD94}" srcOrd="5" destOrd="0" presId="urn:microsoft.com/office/officeart/2005/8/layout/orgChart1"/>
    <dgm:cxn modelId="{7BEBE59C-70FA-42FC-9028-C5CAF78D226F}" type="presParOf" srcId="{636F48D9-B741-4940-9121-7E03A542FD94}" destId="{573D3887-EE6F-47DC-88C5-27DFB9CBD5B0}" srcOrd="0" destOrd="0" presId="urn:microsoft.com/office/officeart/2005/8/layout/orgChart1"/>
    <dgm:cxn modelId="{CB364B16-A8EB-4460-BBE7-B70DBDE69006}" type="presParOf" srcId="{573D3887-EE6F-47DC-88C5-27DFB9CBD5B0}" destId="{13D96280-17B5-4903-8710-5FB322C37911}" srcOrd="0" destOrd="0" presId="urn:microsoft.com/office/officeart/2005/8/layout/orgChart1"/>
    <dgm:cxn modelId="{17BC8CFE-D5C1-4055-83EA-30016E47C163}" type="presParOf" srcId="{573D3887-EE6F-47DC-88C5-27DFB9CBD5B0}" destId="{E5260650-37B2-4DC6-AAC8-B8084F9B7100}" srcOrd="1" destOrd="0" presId="urn:microsoft.com/office/officeart/2005/8/layout/orgChart1"/>
    <dgm:cxn modelId="{3FB08049-E829-4D2A-9A20-1AC348E3A762}" type="presParOf" srcId="{636F48D9-B741-4940-9121-7E03A542FD94}" destId="{36921C03-3C88-430D-83E2-4BC48DE986B1}" srcOrd="1" destOrd="0" presId="urn:microsoft.com/office/officeart/2005/8/layout/orgChart1"/>
    <dgm:cxn modelId="{CD0B17B5-4506-484D-9789-C3D98C6B6278}" type="presParOf" srcId="{636F48D9-B741-4940-9121-7E03A542FD94}" destId="{3B9B0598-FBC9-40D5-943C-770BA89056E7}" srcOrd="2" destOrd="0" presId="urn:microsoft.com/office/officeart/2005/8/layout/orgChart1"/>
    <dgm:cxn modelId="{C97F2207-38EB-4E74-9B2B-98F6600630FF}" type="presParOf" srcId="{6C4F1BA6-6048-414F-A62A-E186986BC79D}" destId="{A159DB6D-26BF-4FAB-B932-19A1FD9B0E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A8BDF-5A14-4FE8-A42E-FBEB12990E4F}">
      <dsp:nvSpPr>
        <dsp:cNvPr id="0" name=""/>
        <dsp:cNvSpPr/>
      </dsp:nvSpPr>
      <dsp:spPr>
        <a:xfrm>
          <a:off x="3886200" y="1818805"/>
          <a:ext cx="2647010" cy="490072"/>
        </a:xfrm>
        <a:custGeom>
          <a:avLst/>
          <a:gdLst/>
          <a:ahLst/>
          <a:cxnLst/>
          <a:rect l="0" t="0" r="0" b="0"/>
          <a:pathLst>
            <a:path>
              <a:moveTo>
                <a:pt x="0" y="0"/>
              </a:moveTo>
              <a:lnTo>
                <a:pt x="0" y="238594"/>
              </a:lnTo>
              <a:lnTo>
                <a:pt x="2749514" y="238594"/>
              </a:lnTo>
              <a:lnTo>
                <a:pt x="2749514" y="477188"/>
              </a:lnTo>
            </a:path>
          </a:pathLst>
        </a:custGeom>
        <a:noFill/>
        <a:ln w="25400" cap="flat" cmpd="sng" algn="ctr">
          <a:solidFill>
            <a:srgbClr val="000000">
              <a:shade val="60000"/>
              <a:hueOff val="0"/>
              <a:satOff val="0"/>
              <a:lumOff val="0"/>
              <a:alphaOff val="0"/>
            </a:srgb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5E14356-8803-4033-A882-69E30C085461}">
      <dsp:nvSpPr>
        <dsp:cNvPr id="0" name=""/>
        <dsp:cNvSpPr/>
      </dsp:nvSpPr>
      <dsp:spPr>
        <a:xfrm>
          <a:off x="3840480" y="1818805"/>
          <a:ext cx="91440" cy="477188"/>
        </a:xfrm>
        <a:custGeom>
          <a:avLst/>
          <a:gdLst/>
          <a:ahLst/>
          <a:cxnLst/>
          <a:rect l="0" t="0" r="0" b="0"/>
          <a:pathLst>
            <a:path>
              <a:moveTo>
                <a:pt x="45720" y="0"/>
              </a:moveTo>
              <a:lnTo>
                <a:pt x="45720" y="477188"/>
              </a:lnTo>
            </a:path>
          </a:pathLst>
        </a:custGeom>
        <a:noFill/>
        <a:ln w="25400" cap="flat" cmpd="sng" algn="ctr">
          <a:solidFill>
            <a:srgbClr val="000000">
              <a:shade val="60000"/>
              <a:hueOff val="0"/>
              <a:satOff val="0"/>
              <a:lumOff val="0"/>
              <a:alphaOff val="0"/>
            </a:srgb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9D0F241-A65B-4134-99C5-6C563313479C}">
      <dsp:nvSpPr>
        <dsp:cNvPr id="0" name=""/>
        <dsp:cNvSpPr/>
      </dsp:nvSpPr>
      <dsp:spPr>
        <a:xfrm>
          <a:off x="1136685" y="1818805"/>
          <a:ext cx="2749514" cy="477188"/>
        </a:xfrm>
        <a:custGeom>
          <a:avLst/>
          <a:gdLst/>
          <a:ahLst/>
          <a:cxnLst/>
          <a:rect l="0" t="0" r="0" b="0"/>
          <a:pathLst>
            <a:path>
              <a:moveTo>
                <a:pt x="2749514" y="0"/>
              </a:moveTo>
              <a:lnTo>
                <a:pt x="2749514" y="238594"/>
              </a:lnTo>
              <a:lnTo>
                <a:pt x="0" y="238594"/>
              </a:lnTo>
              <a:lnTo>
                <a:pt x="0" y="477188"/>
              </a:lnTo>
            </a:path>
          </a:pathLst>
        </a:custGeom>
        <a:noFill/>
        <a:ln w="25400" cap="flat" cmpd="sng" algn="ctr">
          <a:solidFill>
            <a:srgbClr val="000000">
              <a:shade val="60000"/>
              <a:hueOff val="0"/>
              <a:satOff val="0"/>
              <a:lumOff val="0"/>
              <a:alphaOff val="0"/>
            </a:srgb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FC75C03-1198-49C7-A93D-8616C5300676}">
      <dsp:nvSpPr>
        <dsp:cNvPr id="0" name=""/>
        <dsp:cNvSpPr/>
      </dsp:nvSpPr>
      <dsp:spPr>
        <a:xfrm>
          <a:off x="2750036" y="682642"/>
          <a:ext cx="2272326" cy="1136163"/>
        </a:xfrm>
        <a:prstGeom prst="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kern="1200" dirty="0">
              <a:solidFill>
                <a:srgbClr val="000000">
                  <a:hueOff val="0"/>
                  <a:satOff val="0"/>
                  <a:lumOff val="0"/>
                  <a:alphaOff val="0"/>
                </a:srgbClr>
              </a:solidFill>
              <a:latin typeface="Arial"/>
              <a:ea typeface="+mn-ea"/>
              <a:cs typeface="+mn-cs"/>
            </a:rPr>
            <a:t>Kava</a:t>
          </a:r>
          <a:endParaRPr lang="lt-LT" sz="1700" kern="1200" dirty="0">
            <a:solidFill>
              <a:srgbClr val="000000">
                <a:hueOff val="0"/>
                <a:satOff val="0"/>
                <a:lumOff val="0"/>
                <a:alphaOff val="0"/>
              </a:srgbClr>
            </a:solidFill>
            <a:latin typeface="Arial"/>
            <a:ea typeface="+mn-ea"/>
            <a:cs typeface="+mn-cs"/>
          </a:endParaRPr>
        </a:p>
      </dsp:txBody>
      <dsp:txXfrm>
        <a:off x="2750036" y="682642"/>
        <a:ext cx="2272326" cy="1136163"/>
      </dsp:txXfrm>
    </dsp:sp>
    <dsp:sp modelId="{71A7662A-D4FC-45F3-B533-766B80AB0708}">
      <dsp:nvSpPr>
        <dsp:cNvPr id="0" name=""/>
        <dsp:cNvSpPr/>
      </dsp:nvSpPr>
      <dsp:spPr>
        <a:xfrm>
          <a:off x="521" y="2295994"/>
          <a:ext cx="2272326" cy="1136163"/>
        </a:xfrm>
        <a:prstGeom prst="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t-EE" sz="1700" kern="1200" noProof="0" dirty="0">
              <a:solidFill>
                <a:srgbClr val="000000">
                  <a:hueOff val="0"/>
                  <a:satOff val="0"/>
                  <a:lumOff val="0"/>
                  <a:alphaOff val="0"/>
                </a:srgbClr>
              </a:solidFill>
              <a:latin typeface="Arial"/>
              <a:ea typeface="+mn-ea"/>
              <a:cs typeface="+mn-cs"/>
            </a:rPr>
            <a:t>Sissejuhatav moodul</a:t>
          </a:r>
        </a:p>
      </dsp:txBody>
      <dsp:txXfrm>
        <a:off x="521" y="2295994"/>
        <a:ext cx="2272326" cy="1136163"/>
      </dsp:txXfrm>
    </dsp:sp>
    <dsp:sp modelId="{3A1E43D9-0F97-4481-AE4B-CBE53A069DAD}">
      <dsp:nvSpPr>
        <dsp:cNvPr id="0" name=""/>
        <dsp:cNvSpPr/>
      </dsp:nvSpPr>
      <dsp:spPr>
        <a:xfrm>
          <a:off x="2750036" y="2295994"/>
          <a:ext cx="2272326" cy="1136163"/>
        </a:xfrm>
        <a:prstGeom prst="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t-EE" sz="1700" kern="1200" noProof="0" dirty="0">
              <a:solidFill>
                <a:srgbClr val="000000">
                  <a:hueOff val="0"/>
                  <a:satOff val="0"/>
                  <a:lumOff val="0"/>
                  <a:alphaOff val="0"/>
                </a:srgbClr>
              </a:solidFill>
              <a:latin typeface="Arial"/>
              <a:ea typeface="+mn-ea"/>
              <a:cs typeface="+mn-cs"/>
            </a:rPr>
            <a:t>Omandatavate oskuste moodulid (kohustuslik ja valikuline)</a:t>
          </a:r>
        </a:p>
        <a:p>
          <a:pPr marL="0" lvl="0" indent="0" algn="ctr" defTabSz="755650">
            <a:lnSpc>
              <a:spcPct val="90000"/>
            </a:lnSpc>
            <a:spcBef>
              <a:spcPct val="0"/>
            </a:spcBef>
            <a:spcAft>
              <a:spcPct val="35000"/>
            </a:spcAft>
            <a:buNone/>
          </a:pPr>
          <a:endParaRPr lang="lt-LT" sz="1700" kern="1200" dirty="0">
            <a:solidFill>
              <a:srgbClr val="000000">
                <a:hueOff val="0"/>
                <a:satOff val="0"/>
                <a:lumOff val="0"/>
                <a:alphaOff val="0"/>
              </a:srgbClr>
            </a:solidFill>
            <a:latin typeface="Arial"/>
            <a:ea typeface="+mn-ea"/>
            <a:cs typeface="+mn-cs"/>
          </a:endParaRPr>
        </a:p>
      </dsp:txBody>
      <dsp:txXfrm>
        <a:off x="2750036" y="2295994"/>
        <a:ext cx="2272326" cy="1136163"/>
      </dsp:txXfrm>
    </dsp:sp>
    <dsp:sp modelId="{13D96280-17B5-4903-8710-5FB322C37911}">
      <dsp:nvSpPr>
        <dsp:cNvPr id="0" name=""/>
        <dsp:cNvSpPr/>
      </dsp:nvSpPr>
      <dsp:spPr>
        <a:xfrm>
          <a:off x="5397047" y="2308878"/>
          <a:ext cx="2272326" cy="1136163"/>
        </a:xfrm>
        <a:prstGeom prst="rect">
          <a:avLst/>
        </a:prstGeom>
        <a:gradFill rotWithShape="0">
          <a:gsLst>
            <a:gs pos="0">
              <a:srgbClr val="FFFFFF">
                <a:hueOff val="0"/>
                <a:satOff val="0"/>
                <a:lumOff val="0"/>
                <a:alphaOff val="0"/>
                <a:shade val="51000"/>
                <a:satMod val="130000"/>
              </a:srgbClr>
            </a:gs>
            <a:gs pos="80000">
              <a:srgbClr val="FFFFFF">
                <a:hueOff val="0"/>
                <a:satOff val="0"/>
                <a:lumOff val="0"/>
                <a:alphaOff val="0"/>
                <a:shade val="93000"/>
                <a:satMod val="130000"/>
              </a:srgbClr>
            </a:gs>
            <a:gs pos="100000">
              <a:srgbClr val="FFFFF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t-EE" sz="1700" kern="1200" noProof="0" dirty="0">
              <a:solidFill>
                <a:srgbClr val="000000">
                  <a:hueOff val="0"/>
                  <a:satOff val="0"/>
                  <a:lumOff val="0"/>
                  <a:alphaOff val="0"/>
                </a:srgbClr>
              </a:solidFill>
              <a:latin typeface="Arial"/>
              <a:ea typeface="+mn-ea"/>
              <a:cs typeface="+mn-cs"/>
            </a:rPr>
            <a:t>Lõppmoodu</a:t>
          </a:r>
          <a:r>
            <a:rPr lang="et-EE" sz="1700" kern="1200" dirty="0">
              <a:solidFill>
                <a:srgbClr val="000000">
                  <a:hueOff val="0"/>
                  <a:satOff val="0"/>
                  <a:lumOff val="0"/>
                  <a:alphaOff val="0"/>
                </a:srgbClr>
              </a:solidFill>
              <a:latin typeface="Arial"/>
              <a:ea typeface="+mn-ea"/>
              <a:cs typeface="+mn-cs"/>
            </a:rPr>
            <a:t>l</a:t>
          </a:r>
        </a:p>
      </dsp:txBody>
      <dsp:txXfrm>
        <a:off x="5397047" y="2308878"/>
        <a:ext cx="2272326" cy="113616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14015" cy="488712"/>
          </a:xfrm>
          <a:prstGeom prst="rect">
            <a:avLst/>
          </a:prstGeom>
        </p:spPr>
        <p:txBody>
          <a:bodyPr vert="horz" lIns="90279" tIns="45139" rIns="90279" bIns="45139" rtlCol="0"/>
          <a:lstStyle>
            <a:lvl1pPr algn="l">
              <a:defRPr sz="1200"/>
            </a:lvl1pPr>
          </a:lstStyle>
          <a:p>
            <a:endParaRPr lang="lt-LT"/>
          </a:p>
        </p:txBody>
      </p:sp>
      <p:sp>
        <p:nvSpPr>
          <p:cNvPr id="3" name="Datos vietos rezervavimo ženklas 2"/>
          <p:cNvSpPr>
            <a:spLocks noGrp="1"/>
          </p:cNvSpPr>
          <p:nvPr>
            <p:ph type="dt" sz="quarter" idx="1"/>
          </p:nvPr>
        </p:nvSpPr>
        <p:spPr>
          <a:xfrm>
            <a:off x="3809079" y="0"/>
            <a:ext cx="2914015" cy="488712"/>
          </a:xfrm>
          <a:prstGeom prst="rect">
            <a:avLst/>
          </a:prstGeom>
        </p:spPr>
        <p:txBody>
          <a:bodyPr vert="horz" lIns="90279" tIns="45139" rIns="90279" bIns="45139" rtlCol="0"/>
          <a:lstStyle>
            <a:lvl1pPr algn="r">
              <a:defRPr sz="1200"/>
            </a:lvl1pPr>
          </a:lstStyle>
          <a:p>
            <a:fld id="{992705E2-AF6C-458D-B7BD-C6DAF6C7BCEC}" type="datetimeFigureOut">
              <a:rPr lang="lt-LT" smtClean="0"/>
              <a:t>2017-10-26</a:t>
            </a:fld>
            <a:endParaRPr lang="lt-LT"/>
          </a:p>
        </p:txBody>
      </p:sp>
      <p:sp>
        <p:nvSpPr>
          <p:cNvPr id="4" name="Poraštės vietos rezervavimo ženklas 3"/>
          <p:cNvSpPr>
            <a:spLocks noGrp="1"/>
          </p:cNvSpPr>
          <p:nvPr>
            <p:ph type="ftr" sz="quarter" idx="2"/>
          </p:nvPr>
        </p:nvSpPr>
        <p:spPr>
          <a:xfrm>
            <a:off x="0" y="9283829"/>
            <a:ext cx="2914015" cy="488712"/>
          </a:xfrm>
          <a:prstGeom prst="rect">
            <a:avLst/>
          </a:prstGeom>
        </p:spPr>
        <p:txBody>
          <a:bodyPr vert="horz" lIns="90279" tIns="45139" rIns="90279" bIns="45139"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09079" y="9283829"/>
            <a:ext cx="2914015" cy="488712"/>
          </a:xfrm>
          <a:prstGeom prst="rect">
            <a:avLst/>
          </a:prstGeom>
        </p:spPr>
        <p:txBody>
          <a:bodyPr vert="horz" lIns="90279" tIns="45139" rIns="90279" bIns="45139" rtlCol="0" anchor="b"/>
          <a:lstStyle>
            <a:lvl1pPr algn="r">
              <a:defRPr sz="1200"/>
            </a:lvl1pPr>
          </a:lstStyle>
          <a:p>
            <a:fld id="{F931474C-C749-4E9E-AC21-34132D2A6B24}" type="slidenum">
              <a:rPr lang="lt-LT" smtClean="0"/>
              <a:t>‹#›</a:t>
            </a:fld>
            <a:endParaRPr lang="lt-LT"/>
          </a:p>
        </p:txBody>
      </p:sp>
    </p:spTree>
    <p:extLst>
      <p:ext uri="{BB962C8B-B14F-4D97-AF65-F5344CB8AC3E}">
        <p14:creationId xmlns:p14="http://schemas.microsoft.com/office/powerpoint/2010/main" val="5389936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524000" y="1122363"/>
            <a:ext cx="9144000" cy="2387600"/>
          </a:xfrm>
        </p:spPr>
        <p:txBody>
          <a:bodyPr anchor="b"/>
          <a:lstStyle>
            <a:lvl1pPr algn="ctr">
              <a:defRPr sz="6000"/>
            </a:lvl1pPr>
          </a:lstStyle>
          <a:p>
            <a:r>
              <a:rPr lang="et-EE"/>
              <a:t>Muutke pealkirja laadi</a:t>
            </a:r>
          </a:p>
        </p:txBody>
      </p:sp>
      <p:sp>
        <p:nvSpPr>
          <p:cNvPr id="3" name="Alapealkiri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a:t>Klõpsake laadi muutmiseks</a:t>
            </a:r>
          </a:p>
        </p:txBody>
      </p:sp>
      <p:sp>
        <p:nvSpPr>
          <p:cNvPr id="4" name="Kuupäeva kohatäide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9911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Vertikaalteksti kohatäide 2"/>
          <p:cNvSpPr>
            <a:spLocks noGrp="1"/>
          </p:cNvSpPr>
          <p:nvPr>
            <p:ph type="body" orient="vert" idx="1"/>
          </p:nvPr>
        </p:nvSpPr>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130189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8724900" y="365125"/>
            <a:ext cx="2628900" cy="5811838"/>
          </a:xfrm>
        </p:spPr>
        <p:txBody>
          <a:bodyPr vert="eaVert"/>
          <a:lstStyle/>
          <a:p>
            <a:r>
              <a:rPr lang="et-EE"/>
              <a:t>Muutke pealkirja laadi</a:t>
            </a:r>
          </a:p>
        </p:txBody>
      </p:sp>
      <p:sp>
        <p:nvSpPr>
          <p:cNvPr id="3" name="Vertikaalteksti kohatäide 2"/>
          <p:cNvSpPr>
            <a:spLocks noGrp="1"/>
          </p:cNvSpPr>
          <p:nvPr>
            <p:ph type="body" orient="vert" idx="1"/>
          </p:nvPr>
        </p:nvSpPr>
        <p:spPr>
          <a:xfrm>
            <a:off x="838200" y="365125"/>
            <a:ext cx="7734300" cy="5811838"/>
          </a:xfrm>
        </p:spPr>
        <p:txBody>
          <a:bodyPr vert="eaVert"/>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036712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idx="1"/>
          </p:nvPr>
        </p:nvSpPr>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40682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831850" y="1709738"/>
            <a:ext cx="10515600" cy="2852737"/>
          </a:xfrm>
        </p:spPr>
        <p:txBody>
          <a:bodyPr anchor="b"/>
          <a:lstStyle>
            <a:lvl1pPr>
              <a:defRPr sz="6000"/>
            </a:lvl1pPr>
          </a:lstStyle>
          <a:p>
            <a:r>
              <a:rPr lang="et-EE"/>
              <a:t>Muutke pealkirja laadi</a:t>
            </a:r>
          </a:p>
        </p:txBody>
      </p:sp>
      <p:sp>
        <p:nvSpPr>
          <p:cNvPr id="3" name="Teksti kohatäid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a:t>Muutke teksti laade</a:t>
            </a:r>
          </a:p>
        </p:txBody>
      </p:sp>
      <p:sp>
        <p:nvSpPr>
          <p:cNvPr id="4" name="Kuupäeva kohatäide 3"/>
          <p:cNvSpPr>
            <a:spLocks noGrp="1"/>
          </p:cNvSpPr>
          <p:nvPr>
            <p:ph type="dt" sz="half" idx="10"/>
          </p:nvPr>
        </p:nvSpPr>
        <p:spPr/>
        <p:txBody>
          <a:bodyPr/>
          <a:lstStyle/>
          <a:p>
            <a:fld id="{E84FAF5A-C508-4E66-B959-F8FB8AA93180}" type="datetimeFigureOut">
              <a:rPr lang="lt-LT" smtClean="0"/>
              <a:t>2017-10-26</a:t>
            </a:fld>
            <a:endParaRPr lang="lt-LT"/>
          </a:p>
        </p:txBody>
      </p:sp>
      <p:sp>
        <p:nvSpPr>
          <p:cNvPr id="5" name="Jaluse kohatäide 4"/>
          <p:cNvSpPr>
            <a:spLocks noGrp="1"/>
          </p:cNvSpPr>
          <p:nvPr>
            <p:ph type="ftr" sz="quarter" idx="11"/>
          </p:nvPr>
        </p:nvSpPr>
        <p:spPr/>
        <p:txBody>
          <a:bodyPr/>
          <a:lstStyle/>
          <a:p>
            <a:endParaRPr lang="lt-LT"/>
          </a:p>
        </p:txBody>
      </p:sp>
      <p:sp>
        <p:nvSpPr>
          <p:cNvPr id="6" name="Slaidinumbri kohatäide 5"/>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18152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Sisu kohatäide 2"/>
          <p:cNvSpPr>
            <a:spLocks noGrp="1"/>
          </p:cNvSpPr>
          <p:nvPr>
            <p:ph sz="half" idx="1"/>
          </p:nvPr>
        </p:nvSpPr>
        <p:spPr>
          <a:xfrm>
            <a:off x="838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half" idx="2"/>
          </p:nvPr>
        </p:nvSpPr>
        <p:spPr>
          <a:xfrm>
            <a:off x="6172200" y="1825625"/>
            <a:ext cx="5181600" cy="435133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Kuupäeva kohatäide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Jaluse kohatäide 5"/>
          <p:cNvSpPr>
            <a:spLocks noGrp="1"/>
          </p:cNvSpPr>
          <p:nvPr>
            <p:ph type="ftr" sz="quarter" idx="11"/>
          </p:nvPr>
        </p:nvSpPr>
        <p:spPr/>
        <p:txBody>
          <a:bodyPr/>
          <a:lstStyle/>
          <a:p>
            <a:endParaRPr lang="lt-LT"/>
          </a:p>
        </p:txBody>
      </p:sp>
      <p:sp>
        <p:nvSpPr>
          <p:cNvPr id="7" name="Slaidinumbri kohatäide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557799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839788" y="365125"/>
            <a:ext cx="10515600" cy="1325563"/>
          </a:xfrm>
        </p:spPr>
        <p:txBody>
          <a:bodyPr/>
          <a:lstStyle/>
          <a:p>
            <a:r>
              <a:rPr lang="et-EE"/>
              <a:t>Muutke pealkirja laadi</a:t>
            </a:r>
          </a:p>
        </p:txBody>
      </p:sp>
      <p:sp>
        <p:nvSpPr>
          <p:cNvPr id="3" name="Teksti kohatäid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4" name="Sisu kohatäide 3"/>
          <p:cNvSpPr>
            <a:spLocks noGrp="1"/>
          </p:cNvSpPr>
          <p:nvPr>
            <p:ph sz="half" idx="2"/>
          </p:nvPr>
        </p:nvSpPr>
        <p:spPr>
          <a:xfrm>
            <a:off x="839788" y="2505075"/>
            <a:ext cx="5157787" cy="36845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Teksti kohatäid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Muutke teksti laade</a:t>
            </a:r>
          </a:p>
        </p:txBody>
      </p:sp>
      <p:sp>
        <p:nvSpPr>
          <p:cNvPr id="6" name="Sisu kohatäide 5"/>
          <p:cNvSpPr>
            <a:spLocks noGrp="1"/>
          </p:cNvSpPr>
          <p:nvPr>
            <p:ph sz="quarter" idx="4"/>
          </p:nvPr>
        </p:nvSpPr>
        <p:spPr>
          <a:xfrm>
            <a:off x="6172200" y="2505075"/>
            <a:ext cx="5183188" cy="36845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7" name="Kuupäeva kohatäide 6"/>
          <p:cNvSpPr>
            <a:spLocks noGrp="1"/>
          </p:cNvSpPr>
          <p:nvPr>
            <p:ph type="dt" sz="half" idx="10"/>
          </p:nvPr>
        </p:nvSpPr>
        <p:spPr/>
        <p:txBody>
          <a:bodyPr/>
          <a:lstStyle/>
          <a:p>
            <a:fld id="{E84FAF5A-C508-4E66-B959-F8FB8AA93180}" type="datetimeFigureOut">
              <a:rPr lang="lt-LT" smtClean="0"/>
              <a:t>2017-10-26</a:t>
            </a:fld>
            <a:endParaRPr lang="lt-LT"/>
          </a:p>
        </p:txBody>
      </p:sp>
      <p:sp>
        <p:nvSpPr>
          <p:cNvPr id="8" name="Jaluse kohatäide 7"/>
          <p:cNvSpPr>
            <a:spLocks noGrp="1"/>
          </p:cNvSpPr>
          <p:nvPr>
            <p:ph type="ftr" sz="quarter" idx="11"/>
          </p:nvPr>
        </p:nvSpPr>
        <p:spPr/>
        <p:txBody>
          <a:bodyPr/>
          <a:lstStyle/>
          <a:p>
            <a:endParaRPr lang="lt-LT"/>
          </a:p>
        </p:txBody>
      </p:sp>
      <p:sp>
        <p:nvSpPr>
          <p:cNvPr id="9" name="Slaidinumbri kohatäide 8"/>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94916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a:t>Muutke pealkirja laadi</a:t>
            </a:r>
          </a:p>
        </p:txBody>
      </p:sp>
      <p:sp>
        <p:nvSpPr>
          <p:cNvPr id="3" name="Kuupäeva kohatäide 2"/>
          <p:cNvSpPr>
            <a:spLocks noGrp="1"/>
          </p:cNvSpPr>
          <p:nvPr>
            <p:ph type="dt" sz="half" idx="10"/>
          </p:nvPr>
        </p:nvSpPr>
        <p:spPr/>
        <p:txBody>
          <a:bodyPr/>
          <a:lstStyle/>
          <a:p>
            <a:fld id="{E84FAF5A-C508-4E66-B959-F8FB8AA93180}" type="datetimeFigureOut">
              <a:rPr lang="lt-LT" smtClean="0"/>
              <a:t>2017-10-26</a:t>
            </a:fld>
            <a:endParaRPr lang="lt-LT"/>
          </a:p>
        </p:txBody>
      </p:sp>
      <p:sp>
        <p:nvSpPr>
          <p:cNvPr id="4" name="Jaluse kohatäide 3"/>
          <p:cNvSpPr>
            <a:spLocks noGrp="1"/>
          </p:cNvSpPr>
          <p:nvPr>
            <p:ph type="ftr" sz="quarter" idx="11"/>
          </p:nvPr>
        </p:nvSpPr>
        <p:spPr/>
        <p:txBody>
          <a:bodyPr/>
          <a:lstStyle/>
          <a:p>
            <a:endParaRPr lang="lt-LT"/>
          </a:p>
        </p:txBody>
      </p:sp>
      <p:sp>
        <p:nvSpPr>
          <p:cNvPr id="5" name="Slaidinumbri kohatäide 4"/>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107720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E84FAF5A-C508-4E66-B959-F8FB8AA93180}" type="datetimeFigureOut">
              <a:rPr lang="lt-LT" smtClean="0"/>
              <a:t>2017-10-26</a:t>
            </a:fld>
            <a:endParaRPr lang="lt-LT"/>
          </a:p>
        </p:txBody>
      </p:sp>
      <p:sp>
        <p:nvSpPr>
          <p:cNvPr id="3" name="Jaluse kohatäide 2"/>
          <p:cNvSpPr>
            <a:spLocks noGrp="1"/>
          </p:cNvSpPr>
          <p:nvPr>
            <p:ph type="ftr" sz="quarter" idx="11"/>
          </p:nvPr>
        </p:nvSpPr>
        <p:spPr/>
        <p:txBody>
          <a:bodyPr/>
          <a:lstStyle/>
          <a:p>
            <a:endParaRPr lang="lt-LT"/>
          </a:p>
        </p:txBody>
      </p:sp>
      <p:sp>
        <p:nvSpPr>
          <p:cNvPr id="4" name="Slaidinumbri kohatäide 3"/>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89979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Sisu kohatäid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Jaluse kohatäide 5"/>
          <p:cNvSpPr>
            <a:spLocks noGrp="1"/>
          </p:cNvSpPr>
          <p:nvPr>
            <p:ph type="ftr" sz="quarter" idx="11"/>
          </p:nvPr>
        </p:nvSpPr>
        <p:spPr/>
        <p:txBody>
          <a:bodyPr/>
          <a:lstStyle/>
          <a:p>
            <a:endParaRPr lang="lt-LT"/>
          </a:p>
        </p:txBody>
      </p:sp>
      <p:sp>
        <p:nvSpPr>
          <p:cNvPr id="7" name="Slaidinumbri kohatäide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7237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839788" y="457200"/>
            <a:ext cx="3932237" cy="1600200"/>
          </a:xfrm>
        </p:spPr>
        <p:txBody>
          <a:bodyPr anchor="b"/>
          <a:lstStyle>
            <a:lvl1pPr>
              <a:defRPr sz="3200"/>
            </a:lvl1pPr>
          </a:lstStyle>
          <a:p>
            <a:r>
              <a:rPr lang="et-EE"/>
              <a:t>Muutke pealkirja laadi</a:t>
            </a:r>
          </a:p>
        </p:txBody>
      </p:sp>
      <p:sp>
        <p:nvSpPr>
          <p:cNvPr id="3" name="Pildi kohatäi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a:t>Muutke teksti laade</a:t>
            </a:r>
          </a:p>
        </p:txBody>
      </p:sp>
      <p:sp>
        <p:nvSpPr>
          <p:cNvPr id="5" name="Kuupäeva kohatäide 4"/>
          <p:cNvSpPr>
            <a:spLocks noGrp="1"/>
          </p:cNvSpPr>
          <p:nvPr>
            <p:ph type="dt" sz="half" idx="10"/>
          </p:nvPr>
        </p:nvSpPr>
        <p:spPr/>
        <p:txBody>
          <a:bodyPr/>
          <a:lstStyle/>
          <a:p>
            <a:fld id="{E84FAF5A-C508-4E66-B959-F8FB8AA93180}" type="datetimeFigureOut">
              <a:rPr lang="lt-LT" smtClean="0"/>
              <a:t>2017-10-26</a:t>
            </a:fld>
            <a:endParaRPr lang="lt-LT"/>
          </a:p>
        </p:txBody>
      </p:sp>
      <p:sp>
        <p:nvSpPr>
          <p:cNvPr id="6" name="Jaluse kohatäide 5"/>
          <p:cNvSpPr>
            <a:spLocks noGrp="1"/>
          </p:cNvSpPr>
          <p:nvPr>
            <p:ph type="ftr" sz="quarter" idx="11"/>
          </p:nvPr>
        </p:nvSpPr>
        <p:spPr/>
        <p:txBody>
          <a:bodyPr/>
          <a:lstStyle/>
          <a:p>
            <a:endParaRPr lang="lt-LT"/>
          </a:p>
        </p:txBody>
      </p:sp>
      <p:sp>
        <p:nvSpPr>
          <p:cNvPr id="7" name="Slaidinumbri kohatäide 6"/>
          <p:cNvSpPr>
            <a:spLocks noGrp="1"/>
          </p:cNvSpPr>
          <p:nvPr>
            <p:ph type="sldNum" sz="quarter" idx="12"/>
          </p:nvPr>
        </p:nvSpPr>
        <p:spPr/>
        <p:txBody>
          <a:bodyPr/>
          <a:lstStyle/>
          <a:p>
            <a:fld id="{9F481AAE-EB3F-40EA-816E-14211D015059}" type="slidenum">
              <a:rPr lang="lt-LT" smtClean="0"/>
              <a:t>‹#›</a:t>
            </a:fld>
            <a:endParaRPr lang="lt-LT"/>
          </a:p>
        </p:txBody>
      </p:sp>
    </p:spTree>
    <p:extLst>
      <p:ext uri="{BB962C8B-B14F-4D97-AF65-F5344CB8AC3E}">
        <p14:creationId xmlns:p14="http://schemas.microsoft.com/office/powerpoint/2010/main" val="2619393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t-EE"/>
              <a:t>Muutke pealkirja laadi</a:t>
            </a:r>
          </a:p>
        </p:txBody>
      </p:sp>
      <p:sp>
        <p:nvSpPr>
          <p:cNvPr id="3" name="Teksti kohatäid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Kuupäeva kohatäid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4FAF5A-C508-4E66-B959-F8FB8AA93180}" type="datetimeFigureOut">
              <a:rPr lang="lt-LT" smtClean="0">
                <a:solidFill>
                  <a:prstClr val="black">
                    <a:tint val="75000"/>
                  </a:prstClr>
                </a:solidFill>
              </a:rPr>
              <a:pPr/>
              <a:t>2017-10-26</a:t>
            </a:fld>
            <a:endParaRPr lang="lt-LT">
              <a:solidFill>
                <a:prstClr val="black">
                  <a:tint val="75000"/>
                </a:prstClr>
              </a:solidFill>
            </a:endParaRPr>
          </a:p>
        </p:txBody>
      </p:sp>
      <p:sp>
        <p:nvSpPr>
          <p:cNvPr id="5" name="Jaluse kohatäid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solidFill>
                <a:prstClr val="black">
                  <a:tint val="75000"/>
                </a:prstClr>
              </a:solidFill>
            </a:endParaRPr>
          </a:p>
        </p:txBody>
      </p:sp>
      <p:sp>
        <p:nvSpPr>
          <p:cNvPr id="6" name="Slaidinumbri kohatä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81AAE-EB3F-40EA-816E-14211D015059}" type="slidenum">
              <a:rPr lang="lt-LT" smtClean="0">
                <a:solidFill>
                  <a:prstClr val="black">
                    <a:tint val="75000"/>
                  </a:prstClr>
                </a:solidFill>
              </a:rPr>
              <a:pPr/>
              <a:t>‹#›</a:t>
            </a:fld>
            <a:endParaRPr lang="lt-LT">
              <a:solidFill>
                <a:prstClr val="black">
                  <a:tint val="75000"/>
                </a:prstClr>
              </a:solidFill>
            </a:endParaRPr>
          </a:p>
        </p:txBody>
      </p:sp>
    </p:spTree>
    <p:extLst>
      <p:ext uri="{BB962C8B-B14F-4D97-AF65-F5344CB8AC3E}">
        <p14:creationId xmlns:p14="http://schemas.microsoft.com/office/powerpoint/2010/main" val="1088462324"/>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AE8Ri3Rq8aY" TargetMode="External"/><Relationship Id="rId2" Type="http://schemas.openxmlformats.org/officeDocument/2006/relationships/hyperlink" Target="http://www.kutsekoda.ee/et/kvalifikatsiooniraamistik/ekr_tutvustu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hyperlink" Target="https://ec.europa.eu/ploteus/documentation#documentation_73" TargetMode="External"/><Relationship Id="rId7" Type="http://schemas.openxmlformats.org/officeDocument/2006/relationships/hyperlink" Target="https://www.youtube.com/watch?v=AE8Ri3Rq8aY" TargetMode="External"/><Relationship Id="rId2" Type="http://schemas.openxmlformats.org/officeDocument/2006/relationships/hyperlink" Target="https://ec.europa.eu/ploteus/sites/eac-eqf/files/leaflet_en.pdf" TargetMode="External"/><Relationship Id="rId1" Type="http://schemas.openxmlformats.org/officeDocument/2006/relationships/slideLayout" Target="../slideLayouts/slideLayout2.xml"/><Relationship Id="rId6" Type="http://schemas.openxmlformats.org/officeDocument/2006/relationships/hyperlink" Target="http://www.kutsekoda.ee/et/kvalifikatsiooniraamistik/ekr_tutvustus" TargetMode="External"/><Relationship Id="rId5" Type="http://schemas.openxmlformats.org/officeDocument/2006/relationships/hyperlink" Target="http://www.cedefop.europa.eu/files/4137_en.pdf" TargetMode="External"/><Relationship Id="rId4" Type="http://schemas.openxmlformats.org/officeDocument/2006/relationships/hyperlink" Target="https://ec.europa.eu/ploteus/sites/eac-eqf/files/brochexp_en.pdf"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cid:image001.jpg@01D13347.29E36CC0" TargetMode="External"/><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cid:image001.jpg@01D13347.29E36CC0" TargetMode="External"/><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kpmpc.lt/kpmpc/wp-content/uploads/2015/11/The_Concept_of_the_Modular_Vocational_Education_and_Training_System.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as 1"/>
          <p:cNvSpPr>
            <a:spLocks noGrp="1"/>
          </p:cNvSpPr>
          <p:nvPr>
            <p:ph type="ctrTitle"/>
          </p:nvPr>
        </p:nvSpPr>
        <p:spPr>
          <a:xfrm>
            <a:off x="437882" y="288836"/>
            <a:ext cx="9816647" cy="6043411"/>
          </a:xfrm>
        </p:spPr>
        <p:txBody>
          <a:bodyPr>
            <a:normAutofit fontScale="90000"/>
          </a:bodyPr>
          <a:lstStyle/>
          <a:p>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Erasmus+ Kava Võtmetegevus 2 – Strateegilised partnerlused</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Projekt “Õpipoisiõppe arendamine: ettevõttepoolse juhendaja koolituse ja õpipoisiõppe edendamine”</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 Projekt  nr 2015-1-LT01-KA202-013415</a:t>
            </a: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Ettevõttepoolse juhendaja koolituskava</a:t>
            </a:r>
            <a:br>
              <a:rPr lang="et-EE" sz="3600" b="1" dirty="0">
                <a:latin typeface="Arial" panose="020B0604020202020204" pitchFamily="34" charset="0"/>
                <a:cs typeface="Arial" panose="020B0604020202020204" pitchFamily="34" charset="0"/>
              </a:rPr>
            </a:br>
            <a:br>
              <a:rPr lang="et-EE" sz="3600" b="1" dirty="0">
                <a:latin typeface="Arial" panose="020B0604020202020204" pitchFamily="34" charset="0"/>
                <a:cs typeface="Arial" panose="020B0604020202020204" pitchFamily="34" charset="0"/>
              </a:rPr>
            </a:br>
            <a:r>
              <a:rPr lang="et-EE" sz="5300" b="1" dirty="0">
                <a:latin typeface="Arial" panose="020B0604020202020204" pitchFamily="34" charset="0"/>
                <a:cs typeface="Arial" panose="020B0604020202020204" pitchFamily="34" charset="0"/>
              </a:rPr>
              <a:t>Kvalifikatsioonisüsteem ja nõuded</a:t>
            </a:r>
            <a:br>
              <a:rPr lang="et-EE" sz="5300" b="1" dirty="0">
                <a:latin typeface="Arial" panose="020B0604020202020204" pitchFamily="34" charset="0"/>
                <a:cs typeface="Arial" panose="020B0604020202020204" pitchFamily="34" charset="0"/>
              </a:rPr>
            </a:br>
            <a:endParaRPr lang="et-EE" b="1"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9"/>
          <p:cNvSpPr>
            <a:spLocks noChangeArrowheads="1"/>
          </p:cNvSpPr>
          <p:nvPr/>
        </p:nvSpPr>
        <p:spPr bwMode="auto">
          <a:xfrm>
            <a:off x="0" y="-386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687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20"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9762" y="114299"/>
            <a:ext cx="2588260" cy="762000"/>
          </a:xfrm>
          <a:prstGeom prst="rect">
            <a:avLst/>
          </a:prstGeom>
          <a:noFill/>
          <a:extLst/>
        </p:spPr>
      </p:pic>
    </p:spTree>
    <p:extLst>
      <p:ext uri="{BB962C8B-B14F-4D97-AF65-F5344CB8AC3E}">
        <p14:creationId xmlns:p14="http://schemas.microsoft.com/office/powerpoint/2010/main" val="280225639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77500" lnSpcReduction="200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5200" b="1" dirty="0">
                <a:latin typeface="Arial" panose="020B0604020202020204" pitchFamily="34" charset="0"/>
                <a:ea typeface="Times New Roman"/>
                <a:cs typeface="Arial" panose="020B0604020202020204" pitchFamily="34" charset="0"/>
              </a:rPr>
              <a:t>Kvalifikatsioonide määramine</a:t>
            </a:r>
            <a:endParaRPr lang="et-EE" sz="5200" b="1" dirty="0">
              <a:latin typeface="Arial" panose="020B0604020202020204" pitchFamily="34" charset="0"/>
              <a:cs typeface="Arial" panose="020B0604020202020204" pitchFamily="34" charset="0"/>
            </a:endParaRPr>
          </a:p>
          <a:p>
            <a:pPr marL="0" indent="0">
              <a:buNone/>
            </a:pPr>
            <a:endParaRPr lang="et-EE" dirty="0">
              <a:latin typeface="Arial" panose="020B0604020202020204" pitchFamily="34" charset="0"/>
              <a:cs typeface="Arial" panose="020B0604020202020204" pitchFamily="34" charset="0"/>
            </a:endParaRPr>
          </a:p>
          <a:p>
            <a:pPr marL="0" indent="0">
              <a:buNone/>
            </a:pPr>
            <a:r>
              <a:rPr lang="et-EE" sz="3100" dirty="0">
                <a:latin typeface="Arial" panose="020B0604020202020204" pitchFamily="34" charset="0"/>
                <a:cs typeface="Arial" panose="020B0604020202020204" pitchFamily="34" charset="0"/>
              </a:rPr>
              <a:t>1. Kvalifikatsioon määratakse isikule, kes on omandanud kõik vastava kutsestandardi või vastava kutseõppestandardiga sätestatud ja kvalifikatsiooni saamiseks vajalikud oskused; nimetatud standardite puudumisel aga kõik oskused, mis on sätestatud vastavas (õpingute, koolituskavade ja kvalifikatsioonide registris) registreeritud kutseõppekavas.</a:t>
            </a:r>
          </a:p>
          <a:p>
            <a:pPr marL="0" indent="0">
              <a:buNone/>
            </a:pPr>
            <a:endParaRPr lang="et-EE" sz="3100" dirty="0">
              <a:latin typeface="Arial" panose="020B0604020202020204" pitchFamily="34" charset="0"/>
              <a:cs typeface="Arial" panose="020B0604020202020204" pitchFamily="34" charset="0"/>
            </a:endParaRPr>
          </a:p>
          <a:p>
            <a:pPr marL="0" indent="0">
              <a:buNone/>
            </a:pPr>
            <a:r>
              <a:rPr lang="et-EE" sz="3100" dirty="0">
                <a:latin typeface="Arial" panose="020B0604020202020204" pitchFamily="34" charset="0"/>
                <a:cs typeface="Arial" panose="020B0604020202020204" pitchFamily="34" charset="0"/>
              </a:rPr>
              <a:t>2. Isikule määrab kvalifikatsiooni (</a:t>
            </a:r>
            <a:r>
              <a:rPr lang="et-EE" b="1" dirty="0">
                <a:latin typeface="Arial" panose="020B0604020202020204" pitchFamily="34" charset="0"/>
                <a:cs typeface="Arial" panose="020B0604020202020204" pitchFamily="34" charset="0"/>
              </a:rPr>
              <a:t>kutseeksam korraldatakse ning kutse antakse):</a:t>
            </a:r>
            <a:endParaRPr lang="et-EE" dirty="0">
              <a:latin typeface="Arial" panose="020B0604020202020204" pitchFamily="34" charset="0"/>
              <a:cs typeface="Arial" panose="020B0604020202020204" pitchFamily="34" charset="0"/>
            </a:endParaRPr>
          </a:p>
          <a:p>
            <a:r>
              <a:rPr lang="et-EE" sz="3100" dirty="0">
                <a:latin typeface="Arial" panose="020B0604020202020204" pitchFamily="34" charset="0"/>
                <a:cs typeface="Arial" panose="020B0604020202020204" pitchFamily="34" charset="0"/>
              </a:rPr>
              <a:t>tööturul tegutsevatele töötajatele, mille kohta antakse kutsetunnistus;</a:t>
            </a:r>
          </a:p>
          <a:p>
            <a:r>
              <a:rPr lang="et-EE" sz="3100" dirty="0">
                <a:latin typeface="Arial" panose="020B0604020202020204" pitchFamily="34" charset="0"/>
                <a:cs typeface="Arial" panose="020B0604020202020204" pitchFamily="34" charset="0"/>
              </a:rPr>
              <a:t>õppeasutuse lõpetamisel - kutse märgitakse akadeemilisele õiendile või diplomile.</a:t>
            </a:r>
          </a:p>
          <a:p>
            <a:pPr marL="0" indent="0">
              <a:buNone/>
            </a:pPr>
            <a:endParaRPr lang="et-EE" sz="3100" dirty="0">
              <a:latin typeface="Arial" panose="020B0604020202020204" pitchFamily="34" charset="0"/>
              <a:cs typeface="Arial" panose="020B0604020202020204" pitchFamily="34" charset="0"/>
            </a:endParaRPr>
          </a:p>
          <a:p>
            <a:pPr marL="0" indent="0">
              <a:buNone/>
            </a:pPr>
            <a:r>
              <a:rPr lang="et-EE" sz="3100" dirty="0">
                <a:latin typeface="Arial" panose="020B0604020202020204" pitchFamily="34" charset="0"/>
                <a:cs typeface="Arial" panose="020B0604020202020204" pitchFamily="34" charset="0"/>
              </a:rPr>
              <a:t>3. Kvalifikatsioonide määramise üle teostatakse järelevalvet vastavuses Haridusseaduses sätestatud korraga.</a:t>
            </a:r>
          </a:p>
          <a:p>
            <a:pPr marL="0" indent="0">
              <a:buNone/>
            </a:pPr>
            <a:endParaRPr lang="lt-LT" sz="31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0270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Enesekontrolli küsimus</a:t>
            </a:r>
          </a:p>
          <a:p>
            <a:pPr marL="0" indent="0">
              <a:buNone/>
            </a:pPr>
            <a:endParaRPr lang="et-EE" sz="4000" b="1" dirty="0">
              <a:latin typeface="Arial" panose="020B0604020202020204" pitchFamily="34" charset="0"/>
              <a:cs typeface="Arial" panose="020B0604020202020204" pitchFamily="34" charset="0"/>
            </a:endParaRPr>
          </a:p>
          <a:p>
            <a:pPr marL="0" indent="0">
              <a:buNone/>
            </a:pPr>
            <a:r>
              <a:rPr lang="et-EE" sz="4000" dirty="0">
                <a:latin typeface="Arial" panose="020B0604020202020204" pitchFamily="34" charset="0"/>
                <a:cs typeface="Arial" panose="020B0604020202020204" pitchFamily="34" charset="0"/>
              </a:rPr>
              <a:t>Määratle kvalifikatsioonide loomise ja juhtimise põhimõtted, oskuste hindamine, kvalifikatsiooni omandamine ja institutsiooniline struktuur.</a:t>
            </a:r>
            <a:endParaRPr lang="et-EE" sz="4000" b="1" dirty="0"/>
          </a:p>
        </p:txBody>
      </p:sp>
    </p:spTree>
    <p:extLst>
      <p:ext uri="{BB962C8B-B14F-4D97-AF65-F5344CB8AC3E}">
        <p14:creationId xmlns:p14="http://schemas.microsoft.com/office/powerpoint/2010/main" val="1035099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91081" y="475347"/>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3200" b="1" dirty="0">
                <a:latin typeface="Arial" panose="020B0604020202020204" pitchFamily="34" charset="0"/>
                <a:cs typeface="Arial" panose="020B0604020202020204" pitchFamily="34" charset="0"/>
              </a:rPr>
              <a:t>Euroopa kvalifikatsiooniraamistik (EQF) elukestva õppe eest (1)</a:t>
            </a:r>
          </a:p>
          <a:p>
            <a:pPr marL="0" indent="0">
              <a:buNone/>
            </a:pPr>
            <a:endParaRPr lang="lt-LT"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EQF on Euroopa referentsvõrgustik, mis lingib riikide kvalifikatsioonid üksteisega, toimides nagu tõlkeseade, et muuta Euroopa eri riikide kvalifikatsioonid ja süsteemid kvalifikatsioonid loetavamaks ja arusaadavamaks.</a:t>
            </a:r>
          </a:p>
          <a:p>
            <a:pPr marL="0" indent="0">
              <a:buNone/>
            </a:pPr>
            <a:r>
              <a:rPr lang="et-EE" sz="2400" dirty="0">
                <a:latin typeface="Arial" panose="020B0604020202020204" pitchFamily="34" charset="0"/>
                <a:cs typeface="Arial" panose="020B0604020202020204" pitchFamily="34" charset="0"/>
              </a:rPr>
              <a:t>Sel on kaks põhieesmärki: edendada kodanike mobiilsust riikide vahel ja hõlbustada nende elukestvat õpet.</a:t>
            </a:r>
          </a:p>
          <a:p>
            <a:pPr marL="0" indent="0">
              <a:buNone/>
            </a:pPr>
            <a:r>
              <a:rPr lang="et-EE" sz="2400" dirty="0">
                <a:latin typeface="Arial" panose="020B0604020202020204" pitchFamily="34" charset="0"/>
                <a:cs typeface="Arial" panose="020B0604020202020204" pitchFamily="34" charset="0"/>
              </a:rPr>
              <a:t>See võeti tarvitusele Euroopa Nõukogu ja Euroopa Parlamendi  soovitusega 23. aprillist 2008.</a:t>
            </a:r>
          </a:p>
          <a:p>
            <a:pPr marL="0" indent="0">
              <a:buNone/>
            </a:pPr>
            <a:endParaRPr lang="lt-LT" sz="2400" dirty="0">
              <a:latin typeface="Arial" panose="020B0604020202020204" pitchFamily="34" charset="0"/>
              <a:cs typeface="Arial" panose="020B0604020202020204" pitchFamily="34" charset="0"/>
            </a:endParaRPr>
          </a:p>
          <a:p>
            <a:pPr marL="0" indent="0">
              <a:buNone/>
            </a:pPr>
            <a:endParaRPr lang="lt-LT"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557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55000" lnSpcReduction="200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5100" b="1" dirty="0">
                <a:latin typeface="Arial" panose="020B0604020202020204" pitchFamily="34" charset="0"/>
                <a:cs typeface="Arial" panose="020B0604020202020204" pitchFamily="34" charset="0"/>
              </a:rPr>
              <a:t>Euroopa kvalifikatsiooniraamistik (EQF) elukestva õppe eest (2)</a:t>
            </a:r>
          </a:p>
          <a:p>
            <a:pPr marL="0" indent="0">
              <a:buNone/>
            </a:pPr>
            <a:endParaRPr lang="et-EE" sz="2400" dirty="0">
              <a:latin typeface="Arial" panose="020B0604020202020204" pitchFamily="34" charset="0"/>
              <a:cs typeface="Arial" panose="020B0604020202020204" pitchFamily="34" charset="0"/>
            </a:endParaRPr>
          </a:p>
          <a:p>
            <a:r>
              <a:rPr lang="et-EE" sz="2900" dirty="0">
                <a:latin typeface="Arial" panose="020B0604020202020204" pitchFamily="34" charset="0"/>
                <a:cs typeface="Arial" panose="020B0604020202020204" pitchFamily="34" charset="0"/>
              </a:rPr>
              <a:t>EQF-i tuumik on kaheksa üldist Euroopa referentsitaset, mida on kirjeldatud õppe lõpptulemustes: teadmised, oskused ja pädevus.</a:t>
            </a:r>
          </a:p>
          <a:p>
            <a:r>
              <a:rPr lang="et-EE" sz="2900" dirty="0">
                <a:latin typeface="Arial" panose="020B0604020202020204" pitchFamily="34" charset="0"/>
                <a:cs typeface="Arial" panose="020B0604020202020204" pitchFamily="34" charset="0"/>
              </a:rPr>
              <a:t>Tasemete 1 ja 8 erinevused kajastuvad teadmiste ja arusaamise komplekssuses ja sügavuses; vajaliku toe või juhendamise astmes; integratsiooni, iseseisvuse ja nõutava loovuse astmes; rakenduse/praktika (ehk tegeliku ettevalmistuse) ulatuses; olukordade läbipaistvuse ja dünaamika astmes.</a:t>
            </a:r>
          </a:p>
          <a:p>
            <a:r>
              <a:rPr lang="et-EE" sz="2900" dirty="0">
                <a:latin typeface="Arial" panose="020B0604020202020204" pitchFamily="34" charset="0"/>
                <a:cs typeface="Arial" panose="020B0604020202020204" pitchFamily="34" charset="0"/>
              </a:rPr>
              <a:t>EQF hõlmab kõiki haridussektoreid: üld- ja täiskasvanuharidust, kutseharidust ja -õpet ning kõrgharidust kõigil selle tasemetel.</a:t>
            </a:r>
          </a:p>
          <a:p>
            <a:pPr marL="0" indent="0">
              <a:buNone/>
            </a:pPr>
            <a:endParaRPr lang="et-EE" sz="2900" dirty="0">
              <a:latin typeface="Arial" panose="020B0604020202020204" pitchFamily="34" charset="0"/>
              <a:cs typeface="Arial" panose="020B0604020202020204" pitchFamily="34" charset="0"/>
            </a:endParaRPr>
          </a:p>
          <a:p>
            <a:pPr marL="0" indent="0">
              <a:buNone/>
            </a:pPr>
            <a:r>
              <a:rPr lang="et-EE" sz="2900" dirty="0">
                <a:latin typeface="Arial" panose="020B0604020202020204" pitchFamily="34" charset="0"/>
                <a:cs typeface="Arial" panose="020B0604020202020204" pitchFamily="34" charset="0"/>
              </a:rPr>
              <a:t>EQF-I kasud:</a:t>
            </a:r>
          </a:p>
          <a:p>
            <a:r>
              <a:rPr lang="et-EE" sz="2900" dirty="0">
                <a:latin typeface="Arial" panose="020B0604020202020204" pitchFamily="34" charset="0"/>
                <a:cs typeface="Arial" panose="020B0604020202020204" pitchFamily="34" charset="0"/>
              </a:rPr>
              <a:t>toetab hariduse ja õppekorralduse ning tööturu vajaduste (teadmised, oskused, pädevus) paremat  ühtesobivust; </a:t>
            </a:r>
          </a:p>
          <a:p>
            <a:r>
              <a:rPr lang="et-EE" sz="2900" dirty="0">
                <a:latin typeface="Arial" panose="020B0604020202020204" pitchFamily="34" charset="0"/>
                <a:cs typeface="Arial" panose="020B0604020202020204" pitchFamily="34" charset="0"/>
              </a:rPr>
              <a:t>hõlbustab mitteformaalse ja informaalse õppe kehtivaks muutmist (valideerimist); </a:t>
            </a:r>
          </a:p>
          <a:p>
            <a:r>
              <a:rPr lang="et-EE" sz="2900" dirty="0">
                <a:latin typeface="Arial" panose="020B0604020202020204" pitchFamily="34" charset="0"/>
                <a:cs typeface="Arial" panose="020B0604020202020204" pitchFamily="34" charset="0"/>
              </a:rPr>
              <a:t>hõlbustab kvalifikatsioonide ülekandmist ja kasutamist eri riikide ning haridus- ja õppesüsteemide vahel.</a:t>
            </a:r>
          </a:p>
          <a:p>
            <a:endParaRPr lang="et-EE" sz="2600" dirty="0">
              <a:latin typeface="Arial" panose="020B0604020202020204" pitchFamily="34" charset="0"/>
              <a:cs typeface="Arial" panose="020B0604020202020204" pitchFamily="34" charset="0"/>
            </a:endParaRPr>
          </a:p>
          <a:p>
            <a:pPr marL="0" indent="0">
              <a:buNone/>
            </a:pPr>
            <a:r>
              <a:rPr lang="et-EE" sz="2600" b="1" i="1" dirty="0">
                <a:solidFill>
                  <a:schemeClr val="accent5"/>
                </a:solidFill>
                <a:latin typeface="Arial" panose="020B0604020202020204" pitchFamily="34" charset="0"/>
                <a:cs typeface="Arial" panose="020B0604020202020204" pitchFamily="34" charset="0"/>
              </a:rPr>
              <a:t>EL-I liikmesriigid on leppinud kokku:</a:t>
            </a:r>
          </a:p>
          <a:p>
            <a:pPr>
              <a:buFontTx/>
              <a:buChar char="-"/>
            </a:pPr>
            <a:r>
              <a:rPr lang="et-EE" sz="2400" b="1" i="1" dirty="0">
                <a:solidFill>
                  <a:schemeClr val="accent5"/>
                </a:solidFill>
                <a:latin typeface="Arial" panose="020B0604020202020204" pitchFamily="34" charset="0"/>
                <a:cs typeface="Arial" panose="020B0604020202020204" pitchFamily="34" charset="0"/>
              </a:rPr>
              <a:t>seostada oma kvalifikatsioonisüsteemid Euroopa kvalifikatsiooniraamistikuga. (Seda protsessi nimetatakse inglise keeles  ‚</a:t>
            </a:r>
            <a:r>
              <a:rPr lang="et-EE" sz="2400" b="1" i="1" dirty="0" err="1">
                <a:solidFill>
                  <a:schemeClr val="accent5"/>
                </a:solidFill>
                <a:latin typeface="Arial" panose="020B0604020202020204" pitchFamily="34" charset="0"/>
                <a:cs typeface="Arial" panose="020B0604020202020204" pitchFamily="34" charset="0"/>
              </a:rPr>
              <a:t>referencing</a:t>
            </a:r>
            <a:r>
              <a:rPr lang="et-EE" sz="2400" b="1" i="1" dirty="0">
                <a:solidFill>
                  <a:schemeClr val="accent5"/>
                </a:solidFill>
                <a:latin typeface="Arial" panose="020B0604020202020204" pitchFamily="34" charset="0"/>
                <a:cs typeface="Arial" panose="020B0604020202020204" pitchFamily="34" charset="0"/>
              </a:rPr>
              <a:t>‘);</a:t>
            </a:r>
          </a:p>
          <a:p>
            <a:pPr>
              <a:buFontTx/>
              <a:buChar char="-"/>
            </a:pPr>
            <a:r>
              <a:rPr lang="et-EE" sz="2400" b="1" i="1" dirty="0">
                <a:solidFill>
                  <a:schemeClr val="accent5"/>
                </a:solidFill>
                <a:latin typeface="Arial" panose="020B0604020202020204" pitchFamily="34" charset="0"/>
                <a:cs typeface="Arial" panose="020B0604020202020204" pitchFamily="34" charset="0"/>
              </a:rPr>
              <a:t>näidata kvalifikatsioonidokumentides (diplomid, tunnistused jne) ühtlasi EQF-i taset.</a:t>
            </a:r>
          </a:p>
        </p:txBody>
      </p:sp>
    </p:spTree>
    <p:extLst>
      <p:ext uri="{BB962C8B-B14F-4D97-AF65-F5344CB8AC3E}">
        <p14:creationId xmlns:p14="http://schemas.microsoft.com/office/powerpoint/2010/main" val="3532762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Enesekontrolli küsimused</a:t>
            </a:r>
          </a:p>
          <a:p>
            <a:pPr marL="0" indent="0">
              <a:buNone/>
            </a:pPr>
            <a:endParaRPr lang="et-EE" sz="4000" b="1" dirty="0">
              <a:latin typeface="Arial" panose="020B0604020202020204" pitchFamily="34" charset="0"/>
              <a:cs typeface="Arial" panose="020B0604020202020204" pitchFamily="34" charset="0"/>
            </a:endParaRPr>
          </a:p>
          <a:p>
            <a:pPr marL="0" indent="0">
              <a:buNone/>
            </a:pPr>
            <a:r>
              <a:rPr lang="et-EE" sz="3600" dirty="0">
                <a:latin typeface="Arial" panose="020B0604020202020204" pitchFamily="34" charset="0"/>
                <a:cs typeface="Arial" panose="020B0604020202020204" pitchFamily="34" charset="0"/>
              </a:rPr>
              <a:t>1. Kirjelda Euroopa kvalifikatsioonivõrgustiku põhieesmärke.</a:t>
            </a:r>
          </a:p>
          <a:p>
            <a:pPr marL="0" indent="0">
              <a:buNone/>
            </a:pPr>
            <a:endParaRPr lang="et-EE" sz="3600" dirty="0">
              <a:latin typeface="Arial" panose="020B0604020202020204" pitchFamily="34" charset="0"/>
              <a:cs typeface="Arial" panose="020B0604020202020204" pitchFamily="34" charset="0"/>
            </a:endParaRPr>
          </a:p>
          <a:p>
            <a:pPr marL="0" indent="0">
              <a:buNone/>
            </a:pPr>
            <a:r>
              <a:rPr lang="et-EE" sz="3600" dirty="0">
                <a:latin typeface="Arial" panose="020B0604020202020204" pitchFamily="34" charset="0"/>
                <a:cs typeface="Arial" panose="020B0604020202020204" pitchFamily="34" charset="0"/>
              </a:rPr>
              <a:t>2. Kirjelda Euroopa kvalifikatsioonivõrgustikust saadavat kasu tööturu jaoks.</a:t>
            </a:r>
          </a:p>
          <a:p>
            <a:pPr marL="0" indent="0">
              <a:buNone/>
            </a:pPr>
            <a:endParaRPr lang="en-GB"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2235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lgn="ctr">
              <a:buNone/>
            </a:pPr>
            <a:r>
              <a:rPr lang="et-EE" sz="4000" b="1" dirty="0">
                <a:latin typeface="Arial" panose="020B0604020202020204" pitchFamily="34" charset="0"/>
                <a:ea typeface="Times New Roman"/>
                <a:cs typeface="Arial" panose="020B0604020202020204" pitchFamily="34" charset="0"/>
              </a:rPr>
              <a:t>Eesti kvalifikatsioonivõrgustik</a:t>
            </a:r>
          </a:p>
          <a:p>
            <a:pPr marL="0" indent="0">
              <a:buNone/>
            </a:pPr>
            <a:r>
              <a:rPr lang="et-EE" sz="2400" dirty="0"/>
              <a:t>8-tasemeline EKR koosneb neljast alaraamistikust:</a:t>
            </a:r>
            <a:br>
              <a:rPr lang="et-EE" sz="2400" dirty="0"/>
            </a:br>
            <a:r>
              <a:rPr lang="et-EE" sz="2400" dirty="0"/>
              <a:t>• üldhariduse kvalifikatsioonid</a:t>
            </a:r>
            <a:br>
              <a:rPr lang="et-EE" sz="2400" dirty="0"/>
            </a:br>
            <a:r>
              <a:rPr lang="et-EE" sz="2400" dirty="0"/>
              <a:t>• kutsehariduse kvalifikatsioonid </a:t>
            </a:r>
            <a:br>
              <a:rPr lang="et-EE" sz="2400" dirty="0"/>
            </a:br>
            <a:r>
              <a:rPr lang="et-EE" sz="2400" dirty="0"/>
              <a:t>• kõrghariduse kvalifikatsioonid</a:t>
            </a:r>
            <a:br>
              <a:rPr lang="et-EE" sz="2400" dirty="0"/>
            </a:br>
            <a:r>
              <a:rPr lang="et-EE" sz="2400" dirty="0"/>
              <a:t>• kutsekvalifikatsioonid ehk kutsed</a:t>
            </a:r>
          </a:p>
          <a:p>
            <a:pPr marL="0" indent="0">
              <a:buNone/>
            </a:pPr>
            <a:endParaRPr lang="et-EE" sz="2400" b="1" dirty="0">
              <a:latin typeface="Arial" panose="020B0604020202020204" pitchFamily="34" charset="0"/>
              <a:ea typeface="Times New Roman"/>
              <a:cs typeface="Arial" panose="020B0604020202020204" pitchFamily="34" charset="0"/>
            </a:endParaRPr>
          </a:p>
          <a:p>
            <a:pPr marL="0" indent="0" algn="ctr">
              <a:buNone/>
            </a:pPr>
            <a:endParaRPr lang="et-EE" sz="2100" b="1" dirty="0">
              <a:latin typeface="Arial" panose="020B0604020202020204" pitchFamily="34" charset="0"/>
              <a:ea typeface="Times New Roman"/>
              <a:cs typeface="Arial" panose="020B0604020202020204" pitchFamily="34" charset="0"/>
            </a:endParaRPr>
          </a:p>
          <a:p>
            <a:pPr marL="0" indent="0">
              <a:buNone/>
            </a:pPr>
            <a:r>
              <a:rPr lang="et-EE" sz="1400" b="1" dirty="0">
                <a:latin typeface="Arial" panose="020B0604020202020204" pitchFamily="34" charset="0"/>
                <a:cs typeface="Arial" panose="020B0604020202020204" pitchFamily="34" charset="0"/>
                <a:hlinkClick r:id="rId2"/>
              </a:rPr>
              <a:t>http://www.kutsekoda.ee/et/kvalifikatsiooniraamistik/ekr_tutvustus</a:t>
            </a:r>
            <a:endParaRPr lang="et-EE" sz="1400" b="1" dirty="0">
              <a:latin typeface="Arial" panose="020B0604020202020204" pitchFamily="34" charset="0"/>
              <a:cs typeface="Arial" panose="020B0604020202020204" pitchFamily="34" charset="0"/>
            </a:endParaRPr>
          </a:p>
          <a:p>
            <a:pPr marL="0" indent="0">
              <a:buNone/>
            </a:pPr>
            <a:r>
              <a:rPr lang="et-EE" sz="1400" b="1" dirty="0">
                <a:latin typeface="Arial" panose="020B0604020202020204" pitchFamily="34" charset="0"/>
                <a:cs typeface="Arial" panose="020B0604020202020204" pitchFamily="34" charset="0"/>
                <a:hlinkClick r:id="rId3"/>
              </a:rPr>
              <a:t>https://www.youtube.com/watch?v=AE8Ri3Rq8aY</a:t>
            </a:r>
            <a:endParaRPr lang="et-EE" sz="1400" b="1" dirty="0">
              <a:latin typeface="Arial" panose="020B0604020202020204" pitchFamily="34" charset="0"/>
              <a:cs typeface="Arial" panose="020B0604020202020204" pitchFamily="34" charset="0"/>
            </a:endParaRPr>
          </a:p>
          <a:p>
            <a:pPr marL="0" indent="0" algn="ctr">
              <a:buNone/>
            </a:pPr>
            <a:r>
              <a:rPr lang="et-EE" sz="1400" b="1" dirty="0">
                <a:latin typeface="Arial" panose="020B0604020202020204" pitchFamily="34" charset="0"/>
                <a:cs typeface="Arial" panose="020B0604020202020204" pitchFamily="34" charset="0"/>
              </a:rPr>
              <a:t> </a:t>
            </a:r>
            <a:endParaRPr lang="et-EE" sz="1400" dirty="0">
              <a:latin typeface="Arial" panose="020B0604020202020204" pitchFamily="34" charset="0"/>
              <a:cs typeface="Arial" panose="020B0604020202020204" pitchFamily="34" charset="0"/>
            </a:endParaRPr>
          </a:p>
        </p:txBody>
      </p:sp>
      <p:graphicFrame>
        <p:nvGraphicFramePr>
          <p:cNvPr id="2" name="Tabel 1">
            <a:extLst>
              <a:ext uri="{FF2B5EF4-FFF2-40B4-BE49-F238E27FC236}">
                <a16:creationId xmlns:a16="http://schemas.microsoft.com/office/drawing/2014/main" id="{1D89C0E6-DA8E-4944-B778-6522B43A0937}"/>
              </a:ext>
            </a:extLst>
          </p:cNvPr>
          <p:cNvGraphicFramePr>
            <a:graphicFrameLocks noGrp="1"/>
          </p:cNvGraphicFramePr>
          <p:nvPr>
            <p:extLst>
              <p:ext uri="{D42A27DB-BD31-4B8C-83A1-F6EECF244321}">
                <p14:modId xmlns:p14="http://schemas.microsoft.com/office/powerpoint/2010/main" val="4052088024"/>
              </p:ext>
            </p:extLst>
          </p:nvPr>
        </p:nvGraphicFramePr>
        <p:xfrm>
          <a:off x="7163228" y="2046288"/>
          <a:ext cx="4800172" cy="4360828"/>
        </p:xfrm>
        <a:graphic>
          <a:graphicData uri="http://schemas.openxmlformats.org/drawingml/2006/table">
            <a:tbl>
              <a:tblPr/>
              <a:tblGrid>
                <a:gridCol w="2104216">
                  <a:extLst>
                    <a:ext uri="{9D8B030D-6E8A-4147-A177-3AD203B41FA5}">
                      <a16:colId xmlns:a16="http://schemas.microsoft.com/office/drawing/2014/main" val="2295042575"/>
                    </a:ext>
                  </a:extLst>
                </a:gridCol>
                <a:gridCol w="322710">
                  <a:extLst>
                    <a:ext uri="{9D8B030D-6E8A-4147-A177-3AD203B41FA5}">
                      <a16:colId xmlns:a16="http://schemas.microsoft.com/office/drawing/2014/main" val="4061381300"/>
                    </a:ext>
                  </a:extLst>
                </a:gridCol>
                <a:gridCol w="2373246">
                  <a:extLst>
                    <a:ext uri="{9D8B030D-6E8A-4147-A177-3AD203B41FA5}">
                      <a16:colId xmlns:a16="http://schemas.microsoft.com/office/drawing/2014/main" val="1787043985"/>
                    </a:ext>
                  </a:extLst>
                </a:gridCol>
              </a:tblGrid>
              <a:tr h="281741">
                <a:tc>
                  <a:txBody>
                    <a:bodyPr/>
                    <a:lstStyle/>
                    <a:p>
                      <a:pPr marR="304800" algn="ctr">
                        <a:spcAft>
                          <a:spcPts val="0"/>
                        </a:spcAft>
                      </a:pPr>
                      <a:r>
                        <a:rPr lang="et-EE" sz="900" b="1">
                          <a:effectLst/>
                          <a:latin typeface="Tahoma" panose="020B0604030504040204" pitchFamily="34" charset="0"/>
                        </a:rPr>
                        <a:t>Formaalhariduslikud kvalifikatsioonid</a:t>
                      </a:r>
                      <a:endParaRPr lang="et-EE" sz="1600" dirty="0">
                        <a:effectLst/>
                      </a:endParaRPr>
                    </a:p>
                  </a:txBody>
                  <a:tcPr marL="49518" marR="49518" marT="85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700" b="1">
                          <a:effectLst/>
                          <a:latin typeface="Tahoma" panose="020B0604030504040204" pitchFamily="34" charset="0"/>
                        </a:rPr>
                        <a:t>EKR tase</a:t>
                      </a:r>
                      <a:endParaRPr lang="et-EE" sz="1600">
                        <a:effectLst/>
                      </a:endParaRPr>
                    </a:p>
                  </a:txBody>
                  <a:tcPr marL="49518" marR="49518" marT="85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R="304800" algn="ctr">
                        <a:spcAft>
                          <a:spcPts val="0"/>
                        </a:spcAft>
                      </a:pPr>
                      <a:r>
                        <a:rPr lang="et-EE" sz="900" b="1">
                          <a:effectLst/>
                          <a:latin typeface="Tahoma" panose="020B0604030504040204" pitchFamily="34" charset="0"/>
                        </a:rPr>
                        <a:t>Ametirühmad ja kutsed</a:t>
                      </a:r>
                      <a:endParaRPr lang="et-EE" sz="1600">
                        <a:effectLst/>
                      </a:endParaRPr>
                    </a:p>
                  </a:txBody>
                  <a:tcPr marL="49518" marR="49518" marT="8538"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3832535325"/>
                  </a:ext>
                </a:extLst>
              </a:tr>
              <a:tr h="281741">
                <a:tc>
                  <a:txBody>
                    <a:bodyPr/>
                    <a:lstStyle/>
                    <a:p>
                      <a:pPr marR="304800">
                        <a:spcAft>
                          <a:spcPts val="0"/>
                        </a:spcAft>
                      </a:pPr>
                      <a:r>
                        <a:rPr lang="et-EE" sz="900">
                          <a:effectLst/>
                          <a:latin typeface="Tahoma" panose="020B0604030504040204" pitchFamily="34" charset="0"/>
                        </a:rPr>
                        <a:t>Toimetuleku õppekava lõputunnistus,</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1</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1083468384"/>
                  </a:ext>
                </a:extLst>
              </a:tr>
              <a:tr h="691547">
                <a:tc>
                  <a:txBody>
                    <a:bodyPr/>
                    <a:lstStyle/>
                    <a:p>
                      <a:pPr marR="304800">
                        <a:spcAft>
                          <a:spcPts val="0"/>
                        </a:spcAft>
                      </a:pPr>
                      <a:r>
                        <a:rPr lang="et-EE" sz="900">
                          <a:effectLst/>
                          <a:latin typeface="Tahoma" panose="020B0604030504040204" pitchFamily="34" charset="0"/>
                        </a:rPr>
                        <a:t>Lihtsustatud õppekava lõputunnistus</a:t>
                      </a:r>
                      <a:endParaRPr lang="et-EE" sz="1600">
                        <a:effectLst/>
                      </a:endParaRPr>
                    </a:p>
                    <a:p>
                      <a:pPr marR="304800">
                        <a:spcAft>
                          <a:spcPts val="0"/>
                        </a:spcAft>
                      </a:pPr>
                      <a:r>
                        <a:rPr lang="et-EE" sz="900">
                          <a:effectLst/>
                          <a:latin typeface="Tahoma" panose="020B0604030504040204" pitchFamily="34" charset="0"/>
                        </a:rPr>
                        <a:t>Põhikooli lõputunnistus,</a:t>
                      </a:r>
                      <a:endParaRPr lang="et-EE" sz="1600">
                        <a:effectLst/>
                      </a:endParaRPr>
                    </a:p>
                    <a:p>
                      <a:pPr marR="304800">
                        <a:spcAft>
                          <a:spcPts val="0"/>
                        </a:spcAft>
                      </a:pPr>
                      <a:r>
                        <a:rPr lang="et-EE" sz="900">
                          <a:effectLst/>
                          <a:latin typeface="Tahoma" panose="020B0604030504040204" pitchFamily="34" charset="0"/>
                        </a:rPr>
                        <a:t>2. taseme kutseõppe tunnistus (põhihariduse nõudeta)</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2</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R="304800">
                        <a:spcAft>
                          <a:spcPts val="0"/>
                        </a:spcAft>
                      </a:pPr>
                      <a:r>
                        <a:rPr lang="et-EE" sz="900" dirty="0">
                          <a:effectLst/>
                          <a:latin typeface="Tahoma" panose="020B0604030504040204" pitchFamily="34" charset="0"/>
                        </a:rPr>
                        <a:t>Lihttöölised (näit: abiaednik, raietööline...)</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3012110294"/>
                  </a:ext>
                </a:extLst>
              </a:tr>
              <a:tr h="435418">
                <a:tc>
                  <a:txBody>
                    <a:bodyPr/>
                    <a:lstStyle/>
                    <a:p>
                      <a:pPr marR="304800">
                        <a:spcAft>
                          <a:spcPts val="0"/>
                        </a:spcAft>
                      </a:pPr>
                      <a:r>
                        <a:rPr lang="fi-FI" sz="900" dirty="0">
                          <a:effectLst/>
                          <a:latin typeface="Tahoma" panose="020B0604030504040204" pitchFamily="34" charset="0"/>
                        </a:rPr>
                        <a:t>3. </a:t>
                      </a:r>
                      <a:r>
                        <a:rPr lang="fi-FI" sz="900" dirty="0" err="1">
                          <a:effectLst/>
                          <a:latin typeface="Tahoma" panose="020B0604030504040204" pitchFamily="34" charset="0"/>
                        </a:rPr>
                        <a:t>taseme</a:t>
                      </a:r>
                      <a:r>
                        <a:rPr lang="fi-FI" sz="900" dirty="0">
                          <a:effectLst/>
                          <a:latin typeface="Tahoma" panose="020B0604030504040204" pitchFamily="34" charset="0"/>
                        </a:rPr>
                        <a:t> </a:t>
                      </a:r>
                      <a:r>
                        <a:rPr lang="fi-FI" sz="900" dirty="0" err="1">
                          <a:effectLst/>
                          <a:latin typeface="Tahoma" panose="020B0604030504040204" pitchFamily="34" charset="0"/>
                        </a:rPr>
                        <a:t>kutseõppe</a:t>
                      </a:r>
                      <a:r>
                        <a:rPr lang="fi-FI" sz="900" dirty="0">
                          <a:effectLst/>
                          <a:latin typeface="Tahoma" panose="020B0604030504040204" pitchFamily="34" charset="0"/>
                        </a:rPr>
                        <a:t> tunnistus (</a:t>
                      </a:r>
                      <a:r>
                        <a:rPr lang="fi-FI" sz="900" dirty="0" err="1">
                          <a:effectLst/>
                          <a:latin typeface="Tahoma" panose="020B0604030504040204" pitchFamily="34" charset="0"/>
                        </a:rPr>
                        <a:t>põhihariduse</a:t>
                      </a:r>
                      <a:r>
                        <a:rPr lang="fi-FI" sz="900" dirty="0">
                          <a:effectLst/>
                          <a:latin typeface="Tahoma" panose="020B0604030504040204" pitchFamily="34" charset="0"/>
                        </a:rPr>
                        <a:t> </a:t>
                      </a:r>
                      <a:r>
                        <a:rPr lang="fi-FI" sz="900" dirty="0" err="1">
                          <a:effectLst/>
                          <a:latin typeface="Tahoma" panose="020B0604030504040204" pitchFamily="34" charset="0"/>
                        </a:rPr>
                        <a:t>nõudeta</a:t>
                      </a:r>
                      <a:r>
                        <a:rPr lang="fi-FI" sz="900" dirty="0">
                          <a:effectLst/>
                          <a:latin typeface="Tahoma" panose="020B0604030504040204" pitchFamily="34" charset="0"/>
                        </a:rPr>
                        <a:t>)</a:t>
                      </a:r>
                      <a:endParaRPr lang="fi-FI"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3</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rowSpan="2">
                  <a:txBody>
                    <a:bodyPr/>
                    <a:lstStyle/>
                    <a:p>
                      <a:pPr marR="304800">
                        <a:spcAft>
                          <a:spcPts val="0"/>
                        </a:spcAft>
                      </a:pPr>
                      <a:r>
                        <a:rPr lang="et-EE" sz="900" dirty="0">
                          <a:effectLst/>
                          <a:latin typeface="Tahoma" panose="020B0604030504040204" pitchFamily="34" charset="0"/>
                        </a:rPr>
                        <a:t>Seadme- ja masinaoperaatorid, oskustöötajad ja käsitöölised, teenindus- ja müügitöötajad, ametnikud (näit: elektroonikaseadmete koostaja tase 3, hooldustöötaja tase 3, ehituspuusepp tase 4; fotograaf tase 4...)</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3706743440"/>
                  </a:ext>
                </a:extLst>
              </a:tr>
              <a:tr h="665934">
                <a:tc>
                  <a:txBody>
                    <a:bodyPr/>
                    <a:lstStyle/>
                    <a:p>
                      <a:pPr marR="304800">
                        <a:spcAft>
                          <a:spcPts val="0"/>
                        </a:spcAft>
                      </a:pPr>
                      <a:r>
                        <a:rPr lang="fi-FI" sz="900" dirty="0" err="1">
                          <a:effectLst/>
                          <a:latin typeface="Tahoma" panose="020B0604030504040204" pitchFamily="34" charset="0"/>
                        </a:rPr>
                        <a:t>Gümnaasiumi</a:t>
                      </a:r>
                      <a:r>
                        <a:rPr lang="fi-FI" sz="900" dirty="0">
                          <a:effectLst/>
                          <a:latin typeface="Tahoma" panose="020B0604030504040204" pitchFamily="34" charset="0"/>
                        </a:rPr>
                        <a:t> </a:t>
                      </a:r>
                      <a:r>
                        <a:rPr lang="fi-FI" sz="900" dirty="0" err="1">
                          <a:effectLst/>
                          <a:latin typeface="Tahoma" panose="020B0604030504040204" pitchFamily="34" charset="0"/>
                        </a:rPr>
                        <a:t>lõputunnistus</a:t>
                      </a:r>
                      <a:endParaRPr lang="fi-FI" sz="1600" dirty="0">
                        <a:effectLst/>
                      </a:endParaRPr>
                    </a:p>
                    <a:p>
                      <a:pPr marR="304800">
                        <a:spcAft>
                          <a:spcPts val="0"/>
                        </a:spcAft>
                      </a:pPr>
                      <a:r>
                        <a:rPr lang="fi-FI" sz="900" dirty="0">
                          <a:effectLst/>
                          <a:latin typeface="Tahoma" panose="020B0604030504040204" pitchFamily="34" charset="0"/>
                        </a:rPr>
                        <a:t>4. </a:t>
                      </a:r>
                      <a:r>
                        <a:rPr lang="fi-FI" sz="900" dirty="0" err="1">
                          <a:effectLst/>
                          <a:latin typeface="Tahoma" panose="020B0604030504040204" pitchFamily="34" charset="0"/>
                        </a:rPr>
                        <a:t>taseme</a:t>
                      </a:r>
                      <a:r>
                        <a:rPr lang="fi-FI" sz="900" dirty="0">
                          <a:effectLst/>
                          <a:latin typeface="Tahoma" panose="020B0604030504040204" pitchFamily="34" charset="0"/>
                        </a:rPr>
                        <a:t> </a:t>
                      </a:r>
                      <a:r>
                        <a:rPr lang="fi-FI" sz="900" dirty="0" err="1">
                          <a:effectLst/>
                          <a:latin typeface="Tahoma" panose="020B0604030504040204" pitchFamily="34" charset="0"/>
                        </a:rPr>
                        <a:t>kutseõppe</a:t>
                      </a:r>
                      <a:r>
                        <a:rPr lang="fi-FI" sz="900" dirty="0">
                          <a:effectLst/>
                          <a:latin typeface="Tahoma" panose="020B0604030504040204" pitchFamily="34" charset="0"/>
                        </a:rPr>
                        <a:t> tunnistus</a:t>
                      </a:r>
                      <a:endParaRPr lang="fi-FI" sz="1600" dirty="0">
                        <a:effectLst/>
                      </a:endParaRPr>
                    </a:p>
                    <a:p>
                      <a:pPr marR="304800">
                        <a:spcAft>
                          <a:spcPts val="0"/>
                        </a:spcAft>
                      </a:pPr>
                      <a:r>
                        <a:rPr lang="fi-FI" sz="900" dirty="0" err="1">
                          <a:effectLst/>
                          <a:latin typeface="Tahoma" panose="020B0604030504040204" pitchFamily="34" charset="0"/>
                        </a:rPr>
                        <a:t>Kutsekeskharidusõppe</a:t>
                      </a:r>
                      <a:r>
                        <a:rPr lang="fi-FI" sz="900" dirty="0">
                          <a:effectLst/>
                          <a:latin typeface="Tahoma" panose="020B0604030504040204" pitchFamily="34" charset="0"/>
                        </a:rPr>
                        <a:t> tunnistus</a:t>
                      </a:r>
                      <a:endParaRPr lang="fi-FI"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dirty="0">
                          <a:effectLst/>
                          <a:latin typeface="Tahoma" panose="020B0604030504040204" pitchFamily="34" charset="0"/>
                        </a:rPr>
                        <a:t>4</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vMerge="1">
                  <a:txBody>
                    <a:bodyPr/>
                    <a:lstStyle/>
                    <a:p>
                      <a:endParaRPr lang="et-EE"/>
                    </a:p>
                  </a:txBody>
                  <a:tcPr/>
                </a:tc>
                <a:extLst>
                  <a:ext uri="{0D108BD9-81ED-4DB2-BD59-A6C34878D82A}">
                    <a16:rowId xmlns:a16="http://schemas.microsoft.com/office/drawing/2014/main" val="739701284"/>
                  </a:ext>
                </a:extLst>
              </a:tr>
              <a:tr h="691547">
                <a:tc>
                  <a:txBody>
                    <a:bodyPr/>
                    <a:lstStyle/>
                    <a:p>
                      <a:pPr marR="304800">
                        <a:spcAft>
                          <a:spcPts val="0"/>
                        </a:spcAft>
                      </a:pPr>
                      <a:r>
                        <a:rPr lang="et-EE" sz="900">
                          <a:effectLst/>
                          <a:latin typeface="Tahoma" panose="020B0604030504040204" pitchFamily="34" charset="0"/>
                        </a:rPr>
                        <a:t>5. taseme kutseeriharidusõppe tunnistus</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5</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R="304800">
                        <a:spcAft>
                          <a:spcPts val="0"/>
                        </a:spcAft>
                      </a:pPr>
                      <a:r>
                        <a:rPr lang="et-EE" sz="900" dirty="0">
                          <a:effectLst/>
                          <a:latin typeface="Tahoma" panose="020B0604030504040204" pitchFamily="34" charset="0"/>
                        </a:rPr>
                        <a:t>Oskustöötajad-meistrid, tehnikud, teenindus ja müügitöötajad, ametnikud, esmatasandi juhid (näit: </a:t>
                      </a:r>
                      <a:r>
                        <a:rPr lang="et-EE" sz="900" dirty="0" err="1">
                          <a:effectLst/>
                          <a:latin typeface="Tahoma" panose="020B0604030504040204" pitchFamily="34" charset="0"/>
                        </a:rPr>
                        <a:t>automaatik</a:t>
                      </a:r>
                      <a:r>
                        <a:rPr lang="et-EE" sz="900" dirty="0">
                          <a:effectLst/>
                          <a:latin typeface="Tahoma" panose="020B0604030504040204" pitchFamily="34" charset="0"/>
                        </a:rPr>
                        <a:t> - tehnik; geodeet; kosmeetik; müügikorraldaja...)</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856246287"/>
                  </a:ext>
                </a:extLst>
              </a:tr>
              <a:tr h="466723">
                <a:tc>
                  <a:txBody>
                    <a:bodyPr/>
                    <a:lstStyle/>
                    <a:p>
                      <a:pPr marR="304800">
                        <a:spcAft>
                          <a:spcPts val="0"/>
                        </a:spcAft>
                      </a:pPr>
                      <a:r>
                        <a:rPr lang="et-EE" sz="900" dirty="0">
                          <a:effectLst/>
                          <a:latin typeface="Tahoma" panose="020B0604030504040204" pitchFamily="34" charset="0"/>
                        </a:rPr>
                        <a:t>Bakalaureusekraad,</a:t>
                      </a:r>
                      <a:endParaRPr lang="et-EE" sz="1600" dirty="0">
                        <a:effectLst/>
                      </a:endParaRPr>
                    </a:p>
                    <a:p>
                      <a:pPr marR="304800">
                        <a:spcAft>
                          <a:spcPts val="0"/>
                        </a:spcAft>
                      </a:pPr>
                      <a:r>
                        <a:rPr lang="et-EE" sz="900" dirty="0">
                          <a:effectLst/>
                          <a:latin typeface="Tahoma" panose="020B0604030504040204" pitchFamily="34" charset="0"/>
                        </a:rPr>
                        <a:t>Rakenduskõrghariduse diplom</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6</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R="304800">
                        <a:spcAft>
                          <a:spcPts val="0"/>
                        </a:spcAft>
                      </a:pPr>
                      <a:r>
                        <a:rPr lang="et-EE" sz="900">
                          <a:effectLst/>
                          <a:latin typeface="Tahoma" panose="020B0604030504040204" pitchFamily="34" charset="0"/>
                        </a:rPr>
                        <a:t>Spetsialistid,</a:t>
                      </a:r>
                      <a:endParaRPr lang="et-EE" sz="1600">
                        <a:effectLst/>
                      </a:endParaRPr>
                    </a:p>
                    <a:p>
                      <a:pPr marR="304800">
                        <a:spcAft>
                          <a:spcPts val="0"/>
                        </a:spcAft>
                      </a:pPr>
                      <a:r>
                        <a:rPr lang="et-EE" sz="900">
                          <a:effectLst/>
                          <a:latin typeface="Tahoma" panose="020B0604030504040204" pitchFamily="34" charset="0"/>
                        </a:rPr>
                        <a:t>Keskastme juhid (näit: arhivaar; ekspedeerija; konsultant; arhitekt...)</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2283130856"/>
                  </a:ext>
                </a:extLst>
              </a:tr>
              <a:tr h="418343">
                <a:tc>
                  <a:txBody>
                    <a:bodyPr/>
                    <a:lstStyle/>
                    <a:p>
                      <a:pPr marR="304800">
                        <a:spcAft>
                          <a:spcPts val="0"/>
                        </a:spcAft>
                      </a:pPr>
                      <a:r>
                        <a:rPr lang="et-EE" sz="900">
                          <a:effectLst/>
                          <a:latin typeface="Tahoma" panose="020B0604030504040204" pitchFamily="34" charset="0"/>
                        </a:rPr>
                        <a:t>Magistrikraad</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7</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R="304800">
                        <a:spcAft>
                          <a:spcPts val="0"/>
                        </a:spcAft>
                      </a:pPr>
                      <a:r>
                        <a:rPr lang="et-EE" sz="900">
                          <a:effectLst/>
                          <a:latin typeface="Tahoma" panose="020B0604030504040204" pitchFamily="34" charset="0"/>
                        </a:rPr>
                        <a:t>Spetsialistid, juhid (näit: IT juht; kliiniline psühholoog; volitatud arhitekt...)</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1460773621"/>
                  </a:ext>
                </a:extLst>
              </a:tr>
              <a:tr h="418343">
                <a:tc>
                  <a:txBody>
                    <a:bodyPr/>
                    <a:lstStyle/>
                    <a:p>
                      <a:pPr marR="304800">
                        <a:spcAft>
                          <a:spcPts val="0"/>
                        </a:spcAft>
                      </a:pPr>
                      <a:r>
                        <a:rPr lang="et-EE" sz="900" dirty="0">
                          <a:effectLst/>
                          <a:latin typeface="Tahoma" panose="020B0604030504040204" pitchFamily="34" charset="0"/>
                        </a:rPr>
                        <a:t>Doktorikraad</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spcAft>
                          <a:spcPts val="0"/>
                        </a:spcAft>
                      </a:pPr>
                      <a:r>
                        <a:rPr lang="et-EE" sz="900">
                          <a:effectLst/>
                          <a:latin typeface="Tahoma" panose="020B0604030504040204" pitchFamily="34" charset="0"/>
                        </a:rPr>
                        <a:t>8</a:t>
                      </a:r>
                      <a:endParaRPr lang="et-EE" sz="160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R="304800">
                        <a:spcAft>
                          <a:spcPts val="0"/>
                        </a:spcAft>
                      </a:pPr>
                      <a:r>
                        <a:rPr lang="et-EE" sz="900" dirty="0">
                          <a:effectLst/>
                          <a:latin typeface="Tahoma" panose="020B0604030504040204" pitchFamily="34" charset="0"/>
                        </a:rPr>
                        <a:t>Tippspetsialistid, tippjuhid (näit: kohtuarst; volitatud arhitekt-ekspert...)</a:t>
                      </a:r>
                      <a:endParaRPr lang="et-EE" sz="1600" dirty="0">
                        <a:effectLst/>
                      </a:endParaRPr>
                    </a:p>
                  </a:txBody>
                  <a:tcPr marL="49518" marR="49518" marT="85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FF"/>
                    </a:solidFill>
                  </a:tcPr>
                </a:tc>
                <a:extLst>
                  <a:ext uri="{0D108BD9-81ED-4DB2-BD59-A6C34878D82A}">
                    <a16:rowId xmlns:a16="http://schemas.microsoft.com/office/drawing/2014/main" val="3847092286"/>
                  </a:ext>
                </a:extLst>
              </a:tr>
            </a:tbl>
          </a:graphicData>
        </a:graphic>
      </p:graphicFrame>
      <p:sp>
        <p:nvSpPr>
          <p:cNvPr id="4" name="Rectangle 1">
            <a:extLst>
              <a:ext uri="{FF2B5EF4-FFF2-40B4-BE49-F238E27FC236}">
                <a16:creationId xmlns:a16="http://schemas.microsoft.com/office/drawing/2014/main" id="{C95D7990-3764-471D-B234-FE03E408F668}"/>
              </a:ext>
            </a:extLst>
          </p:cNvPr>
          <p:cNvSpPr>
            <a:spLocks noChangeArrowheads="1"/>
          </p:cNvSpPr>
          <p:nvPr/>
        </p:nvSpPr>
        <p:spPr bwMode="auto">
          <a:xfrm>
            <a:off x="3752850" y="18176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00"/>
                </a:solidFill>
                <a:effectLst/>
                <a:latin typeface="Tahoma" panose="020B0604030504040204" pitchFamily="34" charset="0"/>
                <a:cs typeface="Tahoma" panose="020B0604030504040204" pitchFamily="34" charset="0"/>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76250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fontScale="70000" lnSpcReduction="20000"/>
          </a:bodyPr>
          <a:lstStyle/>
          <a:p>
            <a:pPr marL="0" indent="0">
              <a:buNone/>
            </a:pPr>
            <a:endParaRPr lang="en-GB" dirty="0"/>
          </a:p>
          <a:p>
            <a:pPr marL="0" indent="0">
              <a:buNone/>
            </a:pPr>
            <a:r>
              <a:rPr lang="et-EE" sz="5700" b="1" dirty="0">
                <a:latin typeface="Arial" panose="020B0604020202020204" pitchFamily="34" charset="0"/>
                <a:cs typeface="Arial" panose="020B0604020202020204" pitchFamily="34" charset="0"/>
              </a:rPr>
              <a:t>Enesekontrolli küsimused (kogu koolitusosa kohta)</a:t>
            </a:r>
          </a:p>
          <a:p>
            <a:pPr marL="742950" indent="-742950" fontAlgn="t">
              <a:buFont typeface="+mj-lt"/>
              <a:buAutoNum type="arabicPeriod"/>
            </a:pPr>
            <a:r>
              <a:rPr lang="et-EE" sz="4600" dirty="0">
                <a:latin typeface="Arial" panose="020B0604020202020204" pitchFamily="34" charset="0"/>
                <a:cs typeface="Arial" panose="020B0604020202020204" pitchFamily="34" charset="0"/>
              </a:rPr>
              <a:t>Kirjelda kvalifikatsioonisüsteemi.</a:t>
            </a:r>
          </a:p>
          <a:p>
            <a:pPr marL="742950" indent="-742950" fontAlgn="t">
              <a:buFont typeface="+mj-lt"/>
              <a:buAutoNum type="arabicPeriod"/>
            </a:pPr>
            <a:r>
              <a:rPr lang="et-EE" sz="4600" dirty="0">
                <a:latin typeface="Arial" panose="020B0604020202020204" pitchFamily="34" charset="0"/>
                <a:cs typeface="Arial" panose="020B0604020202020204" pitchFamily="34" charset="0"/>
              </a:rPr>
              <a:t>Määratle kvalifikatsioonide moodustamise ja juhtimise, oskuste hindamise, kvalifikatsiooni määramise/saamise ja institutsioonilise struktuuri  põhimõtted. </a:t>
            </a:r>
          </a:p>
          <a:p>
            <a:pPr marL="742950" indent="-742950" fontAlgn="t">
              <a:buFont typeface="+mj-lt"/>
              <a:buAutoNum type="arabicPeriod"/>
            </a:pPr>
            <a:r>
              <a:rPr lang="et-EE" sz="4600" dirty="0">
                <a:latin typeface="Arial" panose="020B0604020202020204" pitchFamily="34" charset="0"/>
                <a:cs typeface="Arial" panose="020B0604020202020204" pitchFamily="34" charset="0"/>
              </a:rPr>
              <a:t>Kirjelda EQF-i põhieesmärke.</a:t>
            </a:r>
          </a:p>
          <a:p>
            <a:pPr marL="742950" indent="-742950" fontAlgn="t">
              <a:buFont typeface="+mj-lt"/>
              <a:buAutoNum type="arabicPeriod"/>
            </a:pPr>
            <a:r>
              <a:rPr lang="et-EE" sz="4600" dirty="0">
                <a:latin typeface="Arial" panose="020B0604020202020204" pitchFamily="34" charset="0"/>
                <a:cs typeface="Arial" panose="020B0604020202020204" pitchFamily="34" charset="0"/>
              </a:rPr>
              <a:t>Kirjelda EQF-i kasusid tööturu jaoks.</a:t>
            </a:r>
          </a:p>
          <a:p>
            <a:pPr marL="742950" indent="-742950" fontAlgn="t">
              <a:buFont typeface="+mj-lt"/>
              <a:buAutoNum type="arabicPeriod"/>
            </a:pPr>
            <a:r>
              <a:rPr lang="et-EE" sz="4600" dirty="0">
                <a:latin typeface="Arial" panose="020B0604020202020204" pitchFamily="34" charset="0"/>
                <a:cs typeface="Arial" panose="020B0604020202020204" pitchFamily="34" charset="0"/>
              </a:rPr>
              <a:t>Räägi lühidalt oma riigi kvalifikatsioonitasemetest.</a:t>
            </a:r>
          </a:p>
          <a:p>
            <a:pPr marL="742950" indent="-742950" fontAlgn="t">
              <a:buFont typeface="+mj-lt"/>
              <a:buAutoNum type="arabicPeriod"/>
            </a:pPr>
            <a:r>
              <a:rPr lang="et-EE" sz="4600" dirty="0">
                <a:latin typeface="Arial" panose="020B0604020202020204" pitchFamily="34" charset="0"/>
                <a:cs typeface="Arial" panose="020B0604020202020204" pitchFamily="34" charset="0"/>
              </a:rPr>
              <a:t>Kirjelda, kus ja kuidas sinu riigi kvalifikatsioonivõrgustikku  saaks rakendada (kaasa arvatud ettevõtted).</a:t>
            </a:r>
          </a:p>
          <a:p>
            <a:pPr marL="0" indent="0">
              <a:buNone/>
            </a:pPr>
            <a:endParaRPr lang="lt-LT" sz="4000" b="1" dirty="0"/>
          </a:p>
          <a:p>
            <a:pPr marL="0" indent="0">
              <a:buNone/>
            </a:pPr>
            <a:endParaRPr lang="lt-LT" sz="4000" b="1" dirty="0"/>
          </a:p>
          <a:p>
            <a:pPr marL="0" indent="0">
              <a:buNone/>
            </a:pPr>
            <a:endParaRPr lang="en-GB" sz="4000" b="1" dirty="0"/>
          </a:p>
        </p:txBody>
      </p:sp>
    </p:spTree>
    <p:extLst>
      <p:ext uri="{BB962C8B-B14F-4D97-AF65-F5344CB8AC3E}">
        <p14:creationId xmlns:p14="http://schemas.microsoft.com/office/powerpoint/2010/main" val="413363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99564" y="244698"/>
            <a:ext cx="10515600" cy="6387921"/>
          </a:xfrm>
        </p:spPr>
        <p:txBody>
          <a:bodyPr>
            <a:noAutofit/>
          </a:bodyPr>
          <a:lstStyle/>
          <a:p>
            <a:pPr marL="0" indent="0">
              <a:buNone/>
            </a:pPr>
            <a:r>
              <a:rPr lang="et-EE" sz="4000" b="1" dirty="0">
                <a:latin typeface="Arial" panose="020B0604020202020204" pitchFamily="34" charset="0"/>
                <a:cs typeface="Arial" panose="020B0604020202020204" pitchFamily="34" charset="0"/>
              </a:rPr>
              <a:t>Kirjanduse loetelu, lingid ja allikad:</a:t>
            </a:r>
          </a:p>
          <a:p>
            <a:pPr marL="0" indent="0">
              <a:buNone/>
            </a:pPr>
            <a:endParaRPr lang="en-GB" sz="2000" b="1" dirty="0">
              <a:latin typeface="Arial" panose="020B0604020202020204" pitchFamily="34" charset="0"/>
              <a:cs typeface="Arial" panose="020B0604020202020204" pitchFamily="34" charset="0"/>
            </a:endParaRPr>
          </a:p>
          <a:p>
            <a:pPr marL="457200" indent="-457200">
              <a:buAutoNum type="arabicPeriod"/>
            </a:pPr>
            <a:r>
              <a:rPr lang="et-EE" sz="2000" dirty="0" err="1">
                <a:latin typeface="Arial" panose="020B0604020202020204" pitchFamily="34" charset="0"/>
                <a:cs typeface="Arial" panose="020B0604020202020204" pitchFamily="34" charset="0"/>
              </a:rPr>
              <a:t>The</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European</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Qualifications</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Framework</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for</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Lifelong</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Learning</a:t>
            </a:r>
            <a:r>
              <a:rPr lang="et-EE" sz="2000" dirty="0">
                <a:latin typeface="Arial" panose="020B0604020202020204" pitchFamily="34" charset="0"/>
                <a:cs typeface="Arial" panose="020B0604020202020204" pitchFamily="34" charset="0"/>
              </a:rPr>
              <a:t> (Euroopa kvalifikatsiooniraamistik elukestva õppe eest). </a:t>
            </a:r>
            <a:r>
              <a:rPr lang="et-EE" sz="2000" dirty="0">
                <a:latin typeface="Arial" panose="020B0604020202020204" pitchFamily="34" charset="0"/>
                <a:cs typeface="Arial" panose="020B0604020202020204" pitchFamily="34" charset="0"/>
                <a:hlinkClick r:id="rId2"/>
              </a:rPr>
              <a:t>https://ec.europa.eu/ploteus/sites/eac-eqf/files/leaflet_en.pdf</a:t>
            </a:r>
            <a:r>
              <a:rPr lang="et-EE" sz="2000" dirty="0">
                <a:latin typeface="Arial" panose="020B0604020202020204" pitchFamily="34" charset="0"/>
                <a:cs typeface="Arial" panose="020B0604020202020204" pitchFamily="34" charset="0"/>
              </a:rPr>
              <a:t>. Külastatud 19.10.2016. </a:t>
            </a:r>
          </a:p>
          <a:p>
            <a:pPr marL="457200" indent="-457200">
              <a:buFont typeface="Arial" panose="020B0604020202020204" pitchFamily="34" charset="0"/>
              <a:buAutoNum type="arabicPeriod"/>
            </a:pPr>
            <a:r>
              <a:rPr lang="et-EE" sz="2000" dirty="0">
                <a:latin typeface="Arial" panose="020B0604020202020204" pitchFamily="34" charset="0"/>
                <a:cs typeface="Arial" panose="020B0604020202020204" pitchFamily="34" charset="0"/>
              </a:rPr>
              <a:t>Teised dokumendid Euroopa kvalifikatsioonivõrgustiku kohta: </a:t>
            </a:r>
            <a:r>
              <a:rPr lang="et-EE" sz="2000" dirty="0">
                <a:latin typeface="Arial" panose="020B0604020202020204" pitchFamily="34" charset="0"/>
                <a:cs typeface="Arial" panose="020B0604020202020204" pitchFamily="34" charset="0"/>
                <a:hlinkClick r:id="rId3"/>
              </a:rPr>
              <a:t>https://ec.europa.eu/ploteus/documentation#documentation_73</a:t>
            </a:r>
            <a:r>
              <a:rPr lang="et-EE" sz="2000" dirty="0">
                <a:latin typeface="Arial" panose="020B0604020202020204" pitchFamily="34" charset="0"/>
                <a:cs typeface="Arial" panose="020B0604020202020204" pitchFamily="34" charset="0"/>
              </a:rPr>
              <a:t>. Külastatud 19.10.2016. </a:t>
            </a:r>
          </a:p>
          <a:p>
            <a:pPr marL="457200" indent="-457200">
              <a:buFont typeface="Arial" panose="020B0604020202020204" pitchFamily="34" charset="0"/>
              <a:buAutoNum type="arabicPeriod"/>
            </a:pPr>
            <a:r>
              <a:rPr lang="et-EE" sz="2000" dirty="0" err="1">
                <a:latin typeface="Arial" panose="020B0604020202020204" pitchFamily="34" charset="0"/>
                <a:cs typeface="Arial" panose="020B0604020202020204" pitchFamily="34" charset="0"/>
              </a:rPr>
              <a:t>Explaining</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the</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European</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Qualifications</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Framework</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for</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Lifelong</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Learning</a:t>
            </a:r>
            <a:r>
              <a:rPr lang="et-EE" sz="2000" dirty="0">
                <a:latin typeface="Arial" panose="020B0604020202020204" pitchFamily="34" charset="0"/>
                <a:cs typeface="Arial" panose="020B0604020202020204" pitchFamily="34" charset="0"/>
              </a:rPr>
              <a:t> (Selgitades Euroopa kvalifikatsiooniraamistikku elukestva õppe eest, brošüür): </a:t>
            </a:r>
            <a:r>
              <a:rPr lang="et-EE" sz="2000" dirty="0">
                <a:latin typeface="Arial" panose="020B0604020202020204" pitchFamily="34" charset="0"/>
                <a:cs typeface="Arial" panose="020B0604020202020204" pitchFamily="34" charset="0"/>
                <a:hlinkClick r:id="rId4"/>
              </a:rPr>
              <a:t>https://ec.europa.eu/ploteus/sites/eac-eqf/files/brochexp_en.pdf</a:t>
            </a:r>
            <a:r>
              <a:rPr lang="et-EE" sz="2000" dirty="0">
                <a:latin typeface="Arial" panose="020B0604020202020204" pitchFamily="34" charset="0"/>
                <a:cs typeface="Arial" panose="020B0604020202020204" pitchFamily="34" charset="0"/>
              </a:rPr>
              <a:t>. Külastatud 19.10.2016. </a:t>
            </a:r>
          </a:p>
          <a:p>
            <a:pPr marL="457200" indent="-457200">
              <a:buAutoNum type="arabicPeriod"/>
            </a:pPr>
            <a:r>
              <a:rPr lang="et-EE" sz="2000" dirty="0" err="1">
                <a:latin typeface="Arial" panose="020B0604020202020204" pitchFamily="34" charset="0"/>
                <a:cs typeface="Arial" panose="020B0604020202020204" pitchFamily="34" charset="0"/>
              </a:rPr>
              <a:t>Cedefop</a:t>
            </a:r>
            <a:r>
              <a:rPr lang="et-EE" sz="2000" dirty="0">
                <a:latin typeface="Arial" panose="020B0604020202020204" pitchFamily="34" charset="0"/>
                <a:cs typeface="Arial" panose="020B0604020202020204" pitchFamily="34" charset="0"/>
              </a:rPr>
              <a:t> (2015). </a:t>
            </a:r>
            <a:r>
              <a:rPr lang="et-EE" sz="2000" dirty="0" err="1">
                <a:latin typeface="Arial" panose="020B0604020202020204" pitchFamily="34" charset="0"/>
                <a:cs typeface="Arial" panose="020B0604020202020204" pitchFamily="34" charset="0"/>
              </a:rPr>
              <a:t>National</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qualifications</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framework</a:t>
            </a:r>
            <a:r>
              <a:rPr lang="et-EE" sz="2000" dirty="0">
                <a:latin typeface="Arial" panose="020B0604020202020204" pitchFamily="34" charset="0"/>
                <a:cs typeface="Arial" panose="020B0604020202020204" pitchFamily="34" charset="0"/>
              </a:rPr>
              <a:t> </a:t>
            </a:r>
            <a:r>
              <a:rPr lang="et-EE" sz="2000" dirty="0" err="1">
                <a:latin typeface="Arial" panose="020B0604020202020204" pitchFamily="34" charset="0"/>
                <a:cs typeface="Arial" panose="020B0604020202020204" pitchFamily="34" charset="0"/>
              </a:rPr>
              <a:t>developments</a:t>
            </a:r>
            <a:r>
              <a:rPr lang="et-EE" sz="2000" dirty="0">
                <a:latin typeface="Arial" panose="020B0604020202020204" pitchFamily="34" charset="0"/>
                <a:cs typeface="Arial" panose="020B0604020202020204" pitchFamily="34" charset="0"/>
              </a:rPr>
              <a:t> in </a:t>
            </a:r>
            <a:r>
              <a:rPr lang="et-EE" sz="2000" dirty="0" err="1">
                <a:latin typeface="Arial" panose="020B0604020202020204" pitchFamily="34" charset="0"/>
                <a:cs typeface="Arial" panose="020B0604020202020204" pitchFamily="34" charset="0"/>
              </a:rPr>
              <a:t>Europe</a:t>
            </a:r>
            <a:r>
              <a:rPr lang="et-EE" sz="2000" dirty="0">
                <a:latin typeface="Arial" panose="020B0604020202020204" pitchFamily="34" charset="0"/>
                <a:cs typeface="Arial" panose="020B0604020202020204" pitchFamily="34" charset="0"/>
              </a:rPr>
              <a:t>.  </a:t>
            </a:r>
            <a:r>
              <a:rPr lang="et-EE" sz="2000" dirty="0">
                <a:latin typeface="Arial" panose="020B0604020202020204" pitchFamily="34" charset="0"/>
                <a:cs typeface="Arial" panose="020B0604020202020204" pitchFamily="34" charset="0"/>
                <a:hlinkClick r:id="rId5"/>
              </a:rPr>
              <a:t>http://www.cedefop.europa.eu/files/4137_en.pdf</a:t>
            </a:r>
            <a:r>
              <a:rPr lang="et-EE" sz="2000" dirty="0">
                <a:latin typeface="Arial" panose="020B0604020202020204" pitchFamily="34" charset="0"/>
                <a:cs typeface="Arial" panose="020B0604020202020204" pitchFamily="34" charset="0"/>
              </a:rPr>
              <a:t> </a:t>
            </a:r>
          </a:p>
          <a:p>
            <a:pPr marL="457200" indent="-457200">
              <a:buAutoNum type="arabicPeriod"/>
            </a:pPr>
            <a:r>
              <a:rPr lang="et-EE" sz="2000" dirty="0">
                <a:latin typeface="Arial" panose="020B0604020202020204" pitchFamily="34" charset="0"/>
                <a:cs typeface="Arial" panose="020B0604020202020204" pitchFamily="34" charset="0"/>
              </a:rPr>
              <a:t>Leedu Vabariigi Kutsehariduse seadus. Tõlge (Wordi dokument).</a:t>
            </a:r>
          </a:p>
          <a:p>
            <a:pPr marL="457200" indent="-457200">
              <a:buAutoNum type="arabicPeriod"/>
            </a:pPr>
            <a:r>
              <a:rPr lang="et-EE" sz="2000" dirty="0">
                <a:latin typeface="Arial" panose="020B0604020202020204" pitchFamily="34" charset="0"/>
                <a:cs typeface="Arial" panose="020B0604020202020204" pitchFamily="34" charset="0"/>
              </a:rPr>
              <a:t>Kutsekoda. Kvalifikatsiooniraamistik </a:t>
            </a:r>
            <a:r>
              <a:rPr lang="et-EE" sz="2000" dirty="0">
                <a:latin typeface="Arial" panose="020B0604020202020204" pitchFamily="34" charset="0"/>
                <a:cs typeface="Arial" panose="020B0604020202020204" pitchFamily="34" charset="0"/>
                <a:hlinkClick r:id="rId6"/>
              </a:rPr>
              <a:t>http://www.kutsekoda.ee/et/kvalifikatsiooniraamistik/ekr_tutvustus</a:t>
            </a:r>
            <a:r>
              <a:rPr lang="et-EE" sz="2000" dirty="0">
                <a:latin typeface="Arial" panose="020B0604020202020204" pitchFamily="34" charset="0"/>
                <a:cs typeface="Arial" panose="020B0604020202020204" pitchFamily="34" charset="0"/>
              </a:rPr>
              <a:t> ; </a:t>
            </a:r>
            <a:r>
              <a:rPr lang="et-EE" sz="2000" dirty="0">
                <a:latin typeface="Arial" panose="020B0604020202020204" pitchFamily="34" charset="0"/>
                <a:cs typeface="Arial" panose="020B0604020202020204" pitchFamily="34" charset="0"/>
                <a:hlinkClick r:id="rId7"/>
              </a:rPr>
              <a:t>https://www.youtube.com/watch?v=AE8Ri3Rq8aY</a:t>
            </a:r>
            <a:endParaRPr lang="et-EE" sz="2000" dirty="0">
              <a:latin typeface="Arial" panose="020B0604020202020204" pitchFamily="34" charset="0"/>
              <a:cs typeface="Arial" panose="020B0604020202020204" pitchFamily="34" charset="0"/>
            </a:endParaRPr>
          </a:p>
          <a:p>
            <a:pPr marL="457200" indent="-457200">
              <a:buAutoNum type="arabicPeriod"/>
            </a:pPr>
            <a:endParaRPr lang="et-EE" sz="2400" dirty="0">
              <a:solidFill>
                <a:srgbClr val="FF0000"/>
              </a:solidFill>
              <a:latin typeface="Arial" panose="020B0604020202020204" pitchFamily="34" charset="0"/>
              <a:cs typeface="Arial" panose="020B0604020202020204" pitchFamily="34" charset="0"/>
            </a:endParaRPr>
          </a:p>
          <a:p>
            <a:pPr marL="0" indent="0">
              <a:buNone/>
            </a:pPr>
            <a:endParaRPr lang="lt-LT" dirty="0">
              <a:latin typeface="Arial" panose="020B0604020202020204" pitchFamily="34" charset="0"/>
              <a:cs typeface="Arial" panose="020B0604020202020204" pitchFamily="34" charset="0"/>
            </a:endParaRPr>
          </a:p>
          <a:p>
            <a:pPr marL="0" indent="0">
              <a:buNone/>
            </a:pPr>
            <a:endParaRPr lang="lt-LT" sz="2000" dirty="0">
              <a:latin typeface="Arial" panose="020B0604020202020204" pitchFamily="34" charset="0"/>
              <a:cs typeface="Arial" panose="020B0604020202020204" pitchFamily="34" charset="0"/>
            </a:endParaRPr>
          </a:p>
          <a:p>
            <a:pPr marL="0" indent="0">
              <a:buNone/>
            </a:pPr>
            <a:r>
              <a:rPr lang="lt-LT" sz="2000" dirty="0">
                <a:latin typeface="Arial" panose="020B0604020202020204" pitchFamily="34" charset="0"/>
                <a:cs typeface="Arial" panose="020B0604020202020204" pitchFamily="34" charset="0"/>
              </a:rPr>
              <a:t>   </a:t>
            </a:r>
          </a:p>
        </p:txBody>
      </p:sp>
      <p:pic>
        <p:nvPicPr>
          <p:cNvPr id="4" name="Paveikslėlis 3" descr="http://eacea.ec.europa.eu/img/logos/erasmus_plus/eu_flag_co_funded_pos_%5brgb%5d_right.jp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2010561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437882" y="288836"/>
            <a:ext cx="9816647" cy="6043411"/>
          </a:xfrm>
        </p:spPr>
        <p:txBody>
          <a:bodyPr>
            <a:normAutofit fontScale="90000"/>
          </a:bodyPr>
          <a:lstStyle/>
          <a:p>
            <a:pPr lvl="0">
              <a:lnSpc>
                <a:spcPct val="100000"/>
              </a:lnSpc>
              <a:spcBef>
                <a:spcPct val="20000"/>
              </a:spcBef>
              <a:defRPr/>
            </a:pP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br>
              <a:rPr lang="lt-LT" sz="44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Erasmus+ Kava Võtmetegevus 2 – Strateegilised partnerlused</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Projekt “Õpipoisiõppe arendamine: ettevõttepoolse juhendaja koolituse ja õpipoisiõppe edendamine</a:t>
            </a:r>
            <a:r>
              <a:rPr lang="en-GB" sz="1600" b="1" dirty="0">
                <a:latin typeface="Arial" panose="020B0604020202020204" pitchFamily="34" charset="0"/>
                <a:cs typeface="Arial" panose="020B0604020202020204" pitchFamily="34" charset="0"/>
              </a:rPr>
              <a:t>e</a:t>
            </a:r>
            <a:r>
              <a:rPr lang="et-EE" sz="1600" b="1" dirty="0">
                <a:latin typeface="Arial" panose="020B0604020202020204" pitchFamily="34" charset="0"/>
                <a:cs typeface="Arial" panose="020B0604020202020204" pitchFamily="34" charset="0"/>
              </a:rPr>
              <a:t>ee”</a:t>
            </a:r>
            <a:br>
              <a:rPr lang="et-EE" sz="1600" b="1" dirty="0">
                <a:latin typeface="Arial" panose="020B0604020202020204" pitchFamily="34" charset="0"/>
                <a:cs typeface="Arial" panose="020B0604020202020204" pitchFamily="34" charset="0"/>
              </a:rPr>
            </a:br>
            <a:r>
              <a:rPr lang="et-EE" sz="1600" b="1" dirty="0">
                <a:latin typeface="Arial" panose="020B0604020202020204" pitchFamily="34" charset="0"/>
                <a:cs typeface="Arial" panose="020B0604020202020204" pitchFamily="34" charset="0"/>
              </a:rPr>
              <a:t>Projekt  nr 2015-1-LT01-KA202-013415</a:t>
            </a: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br>
              <a:rPr lang="et-EE" sz="22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Ettevõttepoolse juhendaja koolituskava</a:t>
            </a:r>
            <a:br>
              <a:rPr lang="et-EE" sz="3600" b="1" dirty="0">
                <a:latin typeface="Arial" panose="020B0604020202020204" pitchFamily="34" charset="0"/>
                <a:cs typeface="Arial" panose="020B0604020202020204" pitchFamily="34" charset="0"/>
              </a:rPr>
            </a:br>
            <a:br>
              <a:rPr lang="et-EE" sz="3600" b="1" dirty="0">
                <a:latin typeface="Arial" panose="020B0604020202020204" pitchFamily="34" charset="0"/>
                <a:cs typeface="Arial" panose="020B0604020202020204" pitchFamily="34" charset="0"/>
              </a:rPr>
            </a:br>
            <a:r>
              <a:rPr lang="et-EE" sz="3600" b="1" dirty="0">
                <a:latin typeface="Arial" panose="020B0604020202020204" pitchFamily="34" charset="0"/>
                <a:cs typeface="Arial" panose="020B0604020202020204" pitchFamily="34" charset="0"/>
              </a:rPr>
              <a:t>2. koolitusosa</a:t>
            </a:r>
            <a:br>
              <a:rPr lang="et-EE" sz="2200" b="1" dirty="0">
                <a:latin typeface="Arial" panose="020B0604020202020204" pitchFamily="34" charset="0"/>
                <a:cs typeface="Arial" panose="020B0604020202020204" pitchFamily="34" charset="0"/>
              </a:rPr>
            </a:br>
            <a:r>
              <a:rPr lang="et-EE" sz="3600" b="1" kern="0" dirty="0">
                <a:solidFill>
                  <a:prstClr val="black"/>
                </a:solidFill>
                <a:latin typeface="Arial" panose="020B0604020202020204" pitchFamily="34" charset="0"/>
                <a:ea typeface="+mn-ea"/>
                <a:cs typeface="Arial" panose="020B0604020202020204" pitchFamily="34" charset="0"/>
              </a:rPr>
              <a:t>Tutvumine oma kutseala kvalifikatsiooninõuetega: kutsestandardid ja moodulõppekavad </a:t>
            </a:r>
            <a:br>
              <a:rPr lang="et-EE" sz="3600" b="1" kern="0" dirty="0">
                <a:solidFill>
                  <a:prstClr val="black"/>
                </a:solidFill>
                <a:latin typeface="Arial" panose="020B0604020202020204" pitchFamily="34" charset="0"/>
                <a:ea typeface="+mn-ea"/>
                <a:cs typeface="Arial" panose="020B0604020202020204" pitchFamily="34" charset="0"/>
              </a:rPr>
            </a:br>
            <a:br>
              <a:rPr lang="et-EE" sz="5300" b="1" dirty="0">
                <a:latin typeface="Arial" panose="020B0604020202020204" pitchFamily="34" charset="0"/>
                <a:cs typeface="Arial" panose="020B0604020202020204" pitchFamily="34" charset="0"/>
              </a:rPr>
            </a:br>
            <a:endParaRPr lang="et-EE" b="1" dirty="0">
              <a:solidFill>
                <a:schemeClr val="accent1">
                  <a:lumMod val="75000"/>
                </a:schemeClr>
              </a:solidFill>
              <a:latin typeface="Arial" panose="020B0604020202020204" pitchFamily="34" charset="0"/>
              <a:cs typeface="Arial" panose="020B0604020202020204" pitchFamily="34" charset="0"/>
            </a:endParaRPr>
          </a:p>
        </p:txBody>
      </p:sp>
      <p:sp>
        <p:nvSpPr>
          <p:cNvPr id="4" name="Rectangle 9"/>
          <p:cNvSpPr>
            <a:spLocks noChangeArrowheads="1"/>
          </p:cNvSpPr>
          <p:nvPr/>
        </p:nvSpPr>
        <p:spPr bwMode="auto">
          <a:xfrm>
            <a:off x="0" y="-3863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r>
              <a:rPr lang="et-EE"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9" name="Rectangle 14"/>
          <p:cNvSpPr>
            <a:spLocks noChangeArrowheads="1"/>
          </p:cNvSpPr>
          <p:nvPr/>
        </p:nvSpPr>
        <p:spPr bwMode="auto">
          <a:xfrm>
            <a:off x="0" y="468718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sz="1100">
              <a:solidFill>
                <a:prstClr val="black"/>
              </a:solidFill>
            </a:endParaRPr>
          </a:p>
          <a:p>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pic>
        <p:nvPicPr>
          <p:cNvPr id="20" name="Paveikslėlis 19"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89762" y="114299"/>
            <a:ext cx="2588260" cy="762000"/>
          </a:xfrm>
          <a:prstGeom prst="rect">
            <a:avLst/>
          </a:prstGeom>
          <a:noFill/>
          <a:extLst/>
        </p:spPr>
      </p:pic>
    </p:spTree>
    <p:extLst>
      <p:ext uri="{BB962C8B-B14F-4D97-AF65-F5344CB8AC3E}">
        <p14:creationId xmlns:p14="http://schemas.microsoft.com/office/powerpoint/2010/main" val="1080096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154" y="516075"/>
            <a:ext cx="1229026"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870" y="830418"/>
            <a:ext cx="1779737"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914" y="4628156"/>
            <a:ext cx="1917506" cy="12783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1361" y="4330250"/>
            <a:ext cx="2035899"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009" y="3109067"/>
            <a:ext cx="2914579" cy="5749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7525" y="5076825"/>
            <a:ext cx="3900481" cy="60007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7525" y="2971865"/>
            <a:ext cx="2944328"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r>
              <a:rPr lang="et-EE"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t-EE" altLang="lt-LT" sz="1200">
                <a:solidFill>
                  <a:srgbClr val="1F497D"/>
                </a:solidFill>
                <a:latin typeface="Candara" panose="020E0502030303020204" pitchFamily="34" charset="0"/>
                <a:ea typeface="Calibri" panose="020F0502020204030204" pitchFamily="34" charset="0"/>
                <a:cs typeface="Times New Roman" panose="02020603050405020304" pitchFamily="18" charset="0"/>
              </a:rPr>
              <a:t>       </a:t>
            </a:r>
            <a:endParaRPr lang="et-EE" altLang="lt-LT">
              <a:solidFill>
                <a:prstClr val="black"/>
              </a:solidFill>
              <a:latin typeface="Arial" panose="020B0604020202020204" pitchFamily="34" charset="0"/>
            </a:endParaRPr>
          </a:p>
        </p:txBody>
      </p:sp>
      <p:sp>
        <p:nvSpPr>
          <p:cNvPr id="9" name="Rectangle 14"/>
          <p:cNvSpPr>
            <a:spLocks noChangeArrowheads="1"/>
          </p:cNvSpPr>
          <p:nvPr/>
        </p:nvSpPr>
        <p:spPr bwMode="auto">
          <a:xfrm>
            <a:off x="0" y="4533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sz="1100">
              <a:solidFill>
                <a:prstClr val="black"/>
              </a:solidFill>
            </a:endParaRPr>
          </a:p>
          <a:p>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lt-LT" altLang="lt-LT" sz="1200">
                <a:solidFill>
                  <a:prstClr val="black"/>
                </a:solidFill>
                <a:latin typeface="Candara" panose="020E0502030303020204" pitchFamily="34" charset="0"/>
                <a:ea typeface="Calibri" panose="020F0502020204030204" pitchFamily="34" charset="0"/>
                <a:cs typeface="Times New Roman" panose="02020603050405020304" pitchFamily="18" charset="0"/>
              </a:rPr>
              <a:t>      </a:t>
            </a:r>
            <a:endParaRPr lang="lt-LT" altLang="lt-LT">
              <a:solidFill>
                <a:prstClr val="black"/>
              </a:solidFill>
              <a:latin typeface="Arial" panose="020B0604020202020204" pitchFamily="34" charset="0"/>
            </a:endParaRPr>
          </a:p>
        </p:txBody>
      </p:sp>
      <p:pic>
        <p:nvPicPr>
          <p:cNvPr id="19" name="Paveikslėlis 18" descr="cid:DE2DAF21-E90B-4870-9DA8-E55D753764C0@creatum.ee"/>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4557317" y="1077278"/>
            <a:ext cx="2732125" cy="1122005"/>
          </a:xfrm>
          <a:prstGeom prst="rect">
            <a:avLst/>
          </a:prstGeom>
          <a:noFill/>
          <a:ln>
            <a:noFill/>
          </a:ln>
        </p:spPr>
      </p:pic>
    </p:spTree>
    <p:extLst>
      <p:ext uri="{BB962C8B-B14F-4D97-AF65-F5344CB8AC3E}">
        <p14:creationId xmlns:p14="http://schemas.microsoft.com/office/powerpoint/2010/main" val="2415299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6" name="Paveikslėlis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5154" y="516075"/>
            <a:ext cx="1229026" cy="162949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aveikslėlis 121" descr="http://www.statybininkai.lt/stlogobalta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9870" y="830418"/>
            <a:ext cx="1779737" cy="117300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aveikslėlis 122" descr="http://ziemellatvija.diena.lv/uploads/thumbnails/680x455/articles/2013/05/64971__519b0d2f1450b.jpg.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914" y="4628156"/>
            <a:ext cx="1917506" cy="12783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aveikslėlis 123" descr="http://www.aid-com.be/sites/default/files/upload/Logos/Logo%20AID.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41361" y="4330250"/>
            <a:ext cx="2035899" cy="1127575"/>
          </a:xfrm>
          <a:prstGeom prst="rect">
            <a:avLst/>
          </a:prstGeom>
          <a:noFill/>
          <a:extLst>
            <a:ext uri="{909E8E84-426E-40DD-AFC4-6F175D3DCCD1}">
              <a14:hiddenFill xmlns:a14="http://schemas.microsoft.com/office/drawing/2010/main">
                <a:solidFill>
                  <a:srgbClr val="FFFFFF"/>
                </a:solidFill>
              </a14:hiddenFill>
            </a:ext>
          </a:extLst>
        </p:spPr>
      </p:pic>
      <p:pic>
        <p:nvPicPr>
          <p:cNvPr id="2051" name="irc_ilrp_mut" descr="https://encrypted-tbn1.gstatic.com/images?q=tbn:ANd9GcTrKRYo1Q775YOzbx3QJ296e34QUjtHVIcjWTBlALR1SUzwAOsF78vMnUD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9009" y="3109067"/>
            <a:ext cx="2914579" cy="57498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aveikslėlis 8" descr="http://www.kpmpc.lt/refernet/wp-content/themes/WP/images/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7525" y="5076825"/>
            <a:ext cx="3900481" cy="600074"/>
          </a:xfrm>
          <a:prstGeom prst="rect">
            <a:avLst/>
          </a:prstGeom>
          <a:noFill/>
          <a:extLst>
            <a:ext uri="{909E8E84-426E-40DD-AFC4-6F175D3DCCD1}">
              <a14:hiddenFill xmlns:a14="http://schemas.microsoft.com/office/drawing/2010/main">
                <a:solidFill>
                  <a:srgbClr val="FFFFFF"/>
                </a:solidFill>
              </a14:hiddenFill>
            </a:ext>
          </a:extLst>
        </p:spPr>
      </p:pic>
      <p:pic>
        <p:nvPicPr>
          <p:cNvPr id="2049" name="Paveikslėlis 126" descr="TT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7525" y="2971865"/>
            <a:ext cx="2944328" cy="81275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9"/>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5" name="Rectangle 10"/>
          <p:cNvSpPr>
            <a:spLocks noChangeArrowheads="1"/>
          </p:cNvSpPr>
          <p:nvPr/>
        </p:nvSpPr>
        <p:spPr bwMode="auto">
          <a:xfrm>
            <a:off x="0" y="15811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6" name="Rectangle 11"/>
          <p:cNvSpPr>
            <a:spLocks noChangeArrowheads="1"/>
          </p:cNvSpPr>
          <p:nvPr/>
        </p:nvSpPr>
        <p:spPr bwMode="auto">
          <a:xfrm>
            <a:off x="0" y="2457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7" name="Rectangle 12"/>
          <p:cNvSpPr>
            <a:spLocks noChangeArrowheads="1"/>
          </p:cNvSpPr>
          <p:nvPr/>
        </p:nvSpPr>
        <p:spPr bwMode="auto">
          <a:xfrm>
            <a:off x="0" y="30099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r>
              <a:rPr kumimoji="0" lang="et-EE"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8" name="Rectangle 13"/>
          <p:cNvSpPr>
            <a:spLocks noChangeArrowheads="1"/>
          </p:cNvSpPr>
          <p:nvPr/>
        </p:nvSpPr>
        <p:spPr bwMode="auto">
          <a:xfrm>
            <a:off x="0" y="38481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lt-LT" sz="1200" b="0" i="0" u="none" strike="noStrike" cap="none" normalizeH="0" baseline="0">
                <a:ln>
                  <a:noFill/>
                </a:ln>
                <a:solidFill>
                  <a:srgbClr val="1F497D"/>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et-EE" altLang="lt-LT" sz="1800" b="0" i="0" u="none" strike="noStrike" cap="none" normalizeH="0" baseline="0">
              <a:ln>
                <a:noFill/>
              </a:ln>
              <a:solidFill>
                <a:schemeClr val="tx1"/>
              </a:solidFill>
              <a:effectLst/>
              <a:latin typeface="Arial" panose="020B0604020202020204" pitchFamily="34" charset="0"/>
            </a:endParaRPr>
          </a:p>
        </p:txBody>
      </p:sp>
      <p:sp>
        <p:nvSpPr>
          <p:cNvPr id="9" name="Rectangle 14"/>
          <p:cNvSpPr>
            <a:spLocks noChangeArrowheads="1"/>
          </p:cNvSpPr>
          <p:nvPr/>
        </p:nvSpPr>
        <p:spPr bwMode="auto">
          <a:xfrm>
            <a:off x="0" y="45339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1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0" name="Rectangle 15"/>
          <p:cNvSpPr>
            <a:spLocks noChangeArrowheads="1"/>
          </p:cNvSpPr>
          <p:nvPr/>
        </p:nvSpPr>
        <p:spPr bwMode="auto">
          <a:xfrm>
            <a:off x="0" y="5267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sp>
        <p:nvSpPr>
          <p:cNvPr id="11" name="Rectangle 16"/>
          <p:cNvSpPr>
            <a:spLocks noChangeArrowheads="1"/>
          </p:cNvSpPr>
          <p:nvPr/>
        </p:nvSpPr>
        <p:spPr bwMode="auto">
          <a:xfrm>
            <a:off x="0" y="5648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t-LT" altLang="lt-LT" sz="1200" b="0" i="0" u="none" strike="noStrike" cap="none" normalizeH="0" baseline="0">
                <a:ln>
                  <a:noFill/>
                </a:ln>
                <a:solidFill>
                  <a:schemeClr val="tx1"/>
                </a:solidFill>
                <a:effectLst/>
                <a:latin typeface="Candara" panose="020E0502030303020204" pitchFamily="34" charset="0"/>
                <a:ea typeface="Calibri" panose="020F0502020204030204" pitchFamily="34" charset="0"/>
                <a:cs typeface="Times New Roman" panose="02020603050405020304" pitchFamily="18" charset="0"/>
              </a:rPr>
              <a:t>      </a:t>
            </a:r>
            <a:endParaRPr kumimoji="0" lang="lt-LT" altLang="lt-LT" sz="1800" b="0" i="0" u="none" strike="noStrike" cap="none" normalizeH="0" baseline="0">
              <a:ln>
                <a:noFill/>
              </a:ln>
              <a:solidFill>
                <a:schemeClr val="tx1"/>
              </a:solidFill>
              <a:effectLst/>
              <a:latin typeface="Arial" panose="020B0604020202020204" pitchFamily="34" charset="0"/>
            </a:endParaRPr>
          </a:p>
        </p:txBody>
      </p:sp>
      <p:pic>
        <p:nvPicPr>
          <p:cNvPr id="19" name="Paveikslėlis 18" descr="cid:DE2DAF21-E90B-4870-9DA8-E55D753764C0@creatum.ee"/>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4557317" y="1077278"/>
            <a:ext cx="2732125" cy="1122005"/>
          </a:xfrm>
          <a:prstGeom prst="rect">
            <a:avLst/>
          </a:prstGeom>
          <a:noFill/>
          <a:ln>
            <a:noFill/>
          </a:ln>
        </p:spPr>
      </p:pic>
    </p:spTree>
    <p:extLst>
      <p:ext uri="{BB962C8B-B14F-4D97-AF65-F5344CB8AC3E}">
        <p14:creationId xmlns:p14="http://schemas.microsoft.com/office/powerpoint/2010/main" val="81005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16340" y="907960"/>
            <a:ext cx="10515600" cy="5950040"/>
          </a:xfrm>
        </p:spPr>
        <p:txBody>
          <a:bodyPr>
            <a:noAutofit/>
          </a:bodyPr>
          <a:lstStyle/>
          <a:p>
            <a:pPr marL="0" indent="0">
              <a:buNone/>
            </a:pPr>
            <a:r>
              <a:rPr lang="et-EE" sz="1600" b="1" dirty="0">
                <a:latin typeface="Arial" panose="020B0604020202020204" pitchFamily="34" charset="0"/>
                <a:cs typeface="Arial" panose="020B0604020202020204" pitchFamily="34" charset="0"/>
              </a:rPr>
              <a:t>Sisu</a:t>
            </a:r>
            <a:endParaRPr lang="et-EE" sz="1600"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rPr>
              <a:t>Vajadus</a:t>
            </a:r>
            <a:r>
              <a:rPr lang="et-EE" sz="1600" dirty="0">
                <a:latin typeface="Arial" panose="020B0604020202020204" pitchFamily="34" charset="0"/>
                <a:cs typeface="Arial" panose="020B0604020202020204" pitchFamily="34" charset="0"/>
              </a:rPr>
              <a:t>………………………...........................................................................................................slaid 21</a:t>
            </a:r>
          </a:p>
          <a:p>
            <a:pPr marL="0" indent="0">
              <a:buNone/>
            </a:pPr>
            <a:r>
              <a:rPr lang="et-EE" sz="1600" b="1" dirty="0">
                <a:latin typeface="Arial" panose="020B0604020202020204" pitchFamily="34" charset="0"/>
                <a:cs typeface="Arial" panose="020B0604020202020204" pitchFamily="34" charset="0"/>
              </a:rPr>
              <a:t>Teadmised ja oskused .</a:t>
            </a:r>
            <a:r>
              <a:rPr lang="et-EE" sz="1600" dirty="0">
                <a:latin typeface="Arial" panose="020B0604020202020204" pitchFamily="34" charset="0"/>
                <a:cs typeface="Arial" panose="020B0604020202020204" pitchFamily="34" charset="0"/>
              </a:rPr>
              <a:t>.................................................................................................................slaid 22</a:t>
            </a:r>
          </a:p>
          <a:p>
            <a:pPr marL="0" indent="0">
              <a:buNone/>
            </a:pPr>
            <a:endParaRPr lang="et-EE" sz="1600" dirty="0">
              <a:latin typeface="Arial" panose="020B0604020202020204" pitchFamily="34" charset="0"/>
              <a:cs typeface="Arial" panose="020B0604020202020204" pitchFamily="34" charset="0"/>
            </a:endParaRPr>
          </a:p>
          <a:p>
            <a:pPr marL="0" indent="0">
              <a:buNone/>
            </a:pPr>
            <a:r>
              <a:rPr lang="et-EE" sz="1600" b="1" dirty="0">
                <a:latin typeface="Arial" panose="020B0604020202020204" pitchFamily="34" charset="0"/>
                <a:cs typeface="Arial" panose="020B0604020202020204" pitchFamily="34" charset="0"/>
              </a:rPr>
              <a:t>Õppematerjal</a:t>
            </a:r>
          </a:p>
          <a:p>
            <a:pPr marL="0" indent="0">
              <a:buNone/>
            </a:pPr>
            <a:r>
              <a:rPr lang="et-EE" sz="1600" b="1" dirty="0">
                <a:latin typeface="Arial" panose="020B0604020202020204" pitchFamily="34" charset="0"/>
                <a:cs typeface="Arial" panose="020B0604020202020204" pitchFamily="34" charset="0"/>
              </a:rPr>
              <a:t>1. Kutsestandard – üks kvalifikatsioonisüsteemi kõige tähtsamaid elemente</a:t>
            </a:r>
          </a:p>
          <a:p>
            <a:pPr marL="0" indent="0">
              <a:buNone/>
            </a:pPr>
            <a:r>
              <a:rPr lang="et-EE" sz="1600" b="1" dirty="0">
                <a:latin typeface="Arial" panose="020B0604020202020204" pitchFamily="34" charset="0"/>
                <a:cs typeface="Arial" panose="020B0604020202020204" pitchFamily="34" charset="0"/>
              </a:rPr>
              <a:t>1.1. Kvalifikatsiooni loomise ja juhtimise standardid</a:t>
            </a:r>
            <a:r>
              <a:rPr lang="et-EE" sz="1600" dirty="0">
                <a:latin typeface="Arial" panose="020B0604020202020204" pitchFamily="34" charset="0"/>
                <a:cs typeface="Arial" panose="020B0604020202020204" pitchFamily="34" charset="0"/>
              </a:rPr>
              <a:t>..................................................................slaid 23</a:t>
            </a:r>
          </a:p>
          <a:p>
            <a:pPr marL="0" indent="0">
              <a:buNone/>
            </a:pPr>
            <a:r>
              <a:rPr lang="et-EE" sz="1600" b="1" dirty="0">
                <a:latin typeface="Arial" panose="020B0604020202020204" pitchFamily="34" charset="0"/>
                <a:cs typeface="Arial" panose="020B0604020202020204" pitchFamily="34" charset="0"/>
              </a:rPr>
              <a:t>1.2. Kutsestandardi struktuur</a:t>
            </a:r>
            <a:r>
              <a:rPr lang="et-EE" sz="1600" dirty="0">
                <a:latin typeface="Arial" panose="020B0604020202020204" pitchFamily="34" charset="0"/>
                <a:cs typeface="Arial" panose="020B0604020202020204" pitchFamily="34" charset="0"/>
              </a:rPr>
              <a:t>........................................................................................................slaidid 24-25</a:t>
            </a:r>
          </a:p>
          <a:p>
            <a:pPr marL="0" indent="0">
              <a:buNone/>
            </a:pPr>
            <a:r>
              <a:rPr lang="et-EE" sz="1600" b="1" dirty="0">
                <a:latin typeface="Arial" panose="020B0604020202020204" pitchFamily="34" charset="0"/>
                <a:cs typeface="Arial" panose="020B0604020202020204" pitchFamily="34" charset="0"/>
              </a:rPr>
              <a:t>1.3. Kutsestandardi kirjeldus</a:t>
            </a:r>
            <a:r>
              <a:rPr lang="et-EE" sz="1600" dirty="0">
                <a:solidFill>
                  <a:prstClr val="black"/>
                </a:solidFill>
                <a:latin typeface="Arial" panose="020B0604020202020204" pitchFamily="34" charset="0"/>
                <a:cs typeface="Arial" panose="020B0604020202020204" pitchFamily="34" charset="0"/>
              </a:rPr>
              <a:t>.........................................................................................................slaid 26</a:t>
            </a:r>
          </a:p>
          <a:p>
            <a:pPr marL="0" indent="0">
              <a:buNone/>
            </a:pPr>
            <a:r>
              <a:rPr lang="et-EE" sz="1600" b="1" dirty="0">
                <a:solidFill>
                  <a:prstClr val="black"/>
                </a:solidFill>
                <a:latin typeface="Arial" panose="020B0604020202020204" pitchFamily="34" charset="0"/>
                <a:cs typeface="Arial" panose="020B0604020202020204" pitchFamily="34" charset="0"/>
              </a:rPr>
              <a:t>1.4. Sektori kutsekomisjonid (Eesti) </a:t>
            </a:r>
            <a:r>
              <a:rPr lang="et-EE" sz="1600" dirty="0">
                <a:solidFill>
                  <a:prstClr val="black"/>
                </a:solidFill>
                <a:latin typeface="Arial" panose="020B0604020202020204" pitchFamily="34" charset="0"/>
                <a:cs typeface="Arial" panose="020B0604020202020204" pitchFamily="34" charset="0"/>
              </a:rPr>
              <a:t>.............................................................................................slaid 27</a:t>
            </a:r>
          </a:p>
          <a:p>
            <a:pPr marL="0" indent="0">
              <a:buNone/>
            </a:pPr>
            <a:r>
              <a:rPr lang="et-EE" sz="1600" b="1" dirty="0">
                <a:solidFill>
                  <a:prstClr val="black"/>
                </a:solidFill>
                <a:latin typeface="Arial" panose="020B0604020202020204" pitchFamily="34" charset="0"/>
                <a:cs typeface="Arial" panose="020B0604020202020204" pitchFamily="34" charset="0"/>
              </a:rPr>
              <a:t>2. Moodulõpe – süstemaatiline ja paindlik õppeviis</a:t>
            </a:r>
          </a:p>
          <a:p>
            <a:pPr marL="0" indent="0">
              <a:buNone/>
            </a:pPr>
            <a:r>
              <a:rPr lang="et-EE" sz="1600" b="1" dirty="0">
                <a:solidFill>
                  <a:prstClr val="black"/>
                </a:solidFill>
                <a:latin typeface="Arial" panose="020B0604020202020204" pitchFamily="34" charset="0"/>
                <a:cs typeface="Arial" panose="020B0604020202020204" pitchFamily="34" charset="0"/>
              </a:rPr>
              <a:t>1.1. Moodulõppe kirjeldus</a:t>
            </a:r>
            <a:r>
              <a:rPr lang="et-EE" sz="1600" dirty="0">
                <a:solidFill>
                  <a:prstClr val="black"/>
                </a:solidFill>
                <a:latin typeface="Arial" panose="020B0604020202020204" pitchFamily="34" charset="0"/>
                <a:cs typeface="Arial" panose="020B0604020202020204" pitchFamily="34" charset="0"/>
              </a:rPr>
              <a:t>..............................................................................................................slaidid 29-30</a:t>
            </a:r>
          </a:p>
          <a:p>
            <a:pPr marL="0" indent="0">
              <a:buNone/>
            </a:pPr>
            <a:r>
              <a:rPr lang="et-EE" sz="1600" b="1" dirty="0">
                <a:solidFill>
                  <a:prstClr val="black"/>
                </a:solidFill>
                <a:latin typeface="Arial" panose="020B0604020202020204" pitchFamily="34" charset="0"/>
                <a:cs typeface="Arial" panose="020B0604020202020204" pitchFamily="34" charset="0"/>
              </a:rPr>
              <a:t>1.2. Moodulkava struktuur</a:t>
            </a:r>
            <a:r>
              <a:rPr lang="et-EE" sz="1600" dirty="0">
                <a:solidFill>
                  <a:prstClr val="black"/>
                </a:solidFill>
                <a:latin typeface="Arial" panose="020B0604020202020204" pitchFamily="34" charset="0"/>
                <a:cs typeface="Arial" panose="020B0604020202020204" pitchFamily="34" charset="0"/>
              </a:rPr>
              <a:t>..............................................................................................................slaidid 31-32</a:t>
            </a:r>
            <a:endParaRPr lang="et-EE" sz="1600" b="1" dirty="0">
              <a:solidFill>
                <a:prstClr val="black"/>
              </a:solidFill>
              <a:latin typeface="Arial" panose="020B0604020202020204" pitchFamily="34" charset="0"/>
              <a:cs typeface="Arial" panose="020B0604020202020204" pitchFamily="34" charset="0"/>
            </a:endParaRPr>
          </a:p>
          <a:p>
            <a:pPr marL="0" indent="0">
              <a:buNone/>
            </a:pPr>
            <a:r>
              <a:rPr lang="et-EE" sz="1600" b="1" dirty="0">
                <a:solidFill>
                  <a:prstClr val="black"/>
                </a:solidFill>
                <a:latin typeface="Arial" panose="020B0604020202020204" pitchFamily="34" charset="0"/>
                <a:cs typeface="Arial" panose="020B0604020202020204" pitchFamily="34" charset="0"/>
              </a:rPr>
              <a:t>Enesekontrolli küsimused</a:t>
            </a:r>
            <a:r>
              <a:rPr lang="et-EE" sz="1600" dirty="0">
                <a:solidFill>
                  <a:prstClr val="black"/>
                </a:solidFill>
                <a:latin typeface="Arial" panose="020B0604020202020204" pitchFamily="34" charset="0"/>
                <a:cs typeface="Arial" panose="020B0604020202020204" pitchFamily="34" charset="0"/>
              </a:rPr>
              <a:t>..............................................................................................................slaidid 28,33,34 </a:t>
            </a:r>
          </a:p>
          <a:p>
            <a:pPr marL="0" indent="0">
              <a:buNone/>
            </a:pPr>
            <a:r>
              <a:rPr lang="et-EE" sz="1600" b="1" dirty="0">
                <a:solidFill>
                  <a:prstClr val="black"/>
                </a:solidFill>
                <a:latin typeface="Arial" panose="020B0604020202020204" pitchFamily="34" charset="0"/>
                <a:cs typeface="Arial" panose="020B0604020202020204" pitchFamily="34" charset="0"/>
              </a:rPr>
              <a:t>Kirjanduse loetelu, lingid ja allikad</a:t>
            </a:r>
            <a:r>
              <a:rPr lang="et-EE" sz="1600" dirty="0">
                <a:solidFill>
                  <a:prstClr val="black"/>
                </a:solidFill>
                <a:latin typeface="Arial" panose="020B0604020202020204" pitchFamily="34" charset="0"/>
                <a:cs typeface="Arial" panose="020B0604020202020204" pitchFamily="34" charset="0"/>
              </a:rPr>
              <a:t>...............................................................................................slaid 35</a:t>
            </a:r>
            <a:endParaRPr lang="et-EE" sz="1600" b="1" dirty="0">
              <a:solidFill>
                <a:prstClr val="black"/>
              </a:solidFill>
              <a:latin typeface="Arial" panose="020B0604020202020204" pitchFamily="34" charset="0"/>
              <a:cs typeface="Arial" panose="020B0604020202020204" pitchFamily="34" charset="0"/>
            </a:endParaRPr>
          </a:p>
          <a:p>
            <a:pPr marL="0" indent="0">
              <a:buNone/>
            </a:pPr>
            <a:endParaRPr lang="et-EE" sz="2000" b="1" dirty="0">
              <a:solidFill>
                <a:prstClr val="black"/>
              </a:solidFill>
              <a:latin typeface="Arial" panose="020B0604020202020204" pitchFamily="34" charset="0"/>
              <a:cs typeface="Arial" panose="020B0604020202020204" pitchFamily="34" charset="0"/>
            </a:endParaRPr>
          </a:p>
          <a:p>
            <a:pPr marL="0" indent="0">
              <a:buNone/>
            </a:pPr>
            <a:endParaRPr lang="lt-LT" sz="2000" b="1" dirty="0">
              <a:solidFill>
                <a:prstClr val="black"/>
              </a:solidFill>
              <a:latin typeface="Arial" panose="020B0604020202020204" pitchFamily="34" charset="0"/>
              <a:cs typeface="Arial" panose="020B0604020202020204" pitchFamily="34" charset="0"/>
            </a:endParaRPr>
          </a:p>
          <a:p>
            <a:pPr marL="0" indent="0">
              <a:buNone/>
            </a:pPr>
            <a:endParaRPr lang="en-US" sz="2000" b="1" dirty="0">
              <a:solidFill>
                <a:prstClr val="black"/>
              </a:solidFill>
              <a:latin typeface="Arial" panose="020B0604020202020204" pitchFamily="34" charset="0"/>
              <a:cs typeface="Arial" panose="020B0604020202020204" pitchFamily="34" charset="0"/>
            </a:endParaRPr>
          </a:p>
          <a:p>
            <a:pPr marL="0" indent="0">
              <a:buNone/>
            </a:pPr>
            <a:r>
              <a:rPr lang="lt-LT" sz="2000" b="1" dirty="0">
                <a:latin typeface="Arial" panose="020B0604020202020204" pitchFamily="34" charset="0"/>
                <a:cs typeface="Arial" panose="020B0604020202020204" pitchFamily="34" charset="0"/>
              </a:rPr>
              <a:t> </a:t>
            </a:r>
          </a:p>
          <a:p>
            <a:pPr marL="0" indent="0">
              <a:buNone/>
            </a:pPr>
            <a:r>
              <a:rPr lang="lt-LT" sz="2000" b="1" dirty="0">
                <a:latin typeface="Arial" panose="020B0604020202020204" pitchFamily="34" charset="0"/>
                <a:cs typeface="Arial" panose="020B0604020202020204" pitchFamily="34" charset="0"/>
              </a:rPr>
              <a:t>Part 2: Qualifications Frameworks </a:t>
            </a:r>
          </a:p>
          <a:p>
            <a:pPr marL="0" indent="0">
              <a:buNone/>
            </a:pPr>
            <a:r>
              <a:rPr lang="lt-LT" sz="2000" b="1" dirty="0">
                <a:latin typeface="Arial" panose="020B0604020202020204" pitchFamily="34" charset="0"/>
                <a:cs typeface="Arial" panose="020B0604020202020204" pitchFamily="34" charset="0"/>
              </a:rPr>
              <a:t>1.1. European Qualifications Framework (EQF)</a:t>
            </a:r>
            <a:r>
              <a:rPr lang="lt-LT" sz="2000" dirty="0">
                <a:solidFill>
                  <a:prstClr val="black"/>
                </a:solidFill>
                <a:latin typeface="Arial" panose="020B0604020202020204" pitchFamily="34" charset="0"/>
                <a:cs typeface="Arial" panose="020B0604020202020204" pitchFamily="34" charset="0"/>
              </a:rPr>
              <a:t> .............12-14 slides</a:t>
            </a:r>
          </a:p>
          <a:p>
            <a:pPr marL="0" indent="0">
              <a:buNone/>
            </a:pPr>
            <a:r>
              <a:rPr lang="lt-LT" sz="2000" b="1" dirty="0">
                <a:solidFill>
                  <a:prstClr val="black"/>
                </a:solidFill>
                <a:latin typeface="Arial" panose="020B0604020202020204" pitchFamily="34" charset="0"/>
                <a:cs typeface="Arial" panose="020B0604020202020204" pitchFamily="34" charset="0"/>
              </a:rPr>
              <a:t>1.2. National Qualifications Frameworks </a:t>
            </a:r>
            <a:r>
              <a:rPr lang="lt-LT" sz="2000" dirty="0">
                <a:solidFill>
                  <a:prstClr val="black"/>
                </a:solidFill>
                <a:latin typeface="Arial" panose="020B0604020202020204" pitchFamily="34" charset="0"/>
                <a:cs typeface="Arial" panose="020B0604020202020204" pitchFamily="34" charset="0"/>
              </a:rPr>
              <a:t>........................16 slide</a:t>
            </a:r>
            <a:r>
              <a:rPr lang="lt-LT" sz="2000" dirty="0">
                <a:latin typeface="Arial" panose="020B0604020202020204" pitchFamily="34" charset="0"/>
                <a:cs typeface="Arial" panose="020B0604020202020204" pitchFamily="34" charset="0"/>
              </a:rPr>
              <a:t> </a:t>
            </a:r>
          </a:p>
          <a:p>
            <a:pPr marL="0" indent="0">
              <a:buNone/>
            </a:pPr>
            <a:r>
              <a:rPr lang="lt-LT" sz="2000" b="1" dirty="0">
                <a:latin typeface="Arial" panose="020B0604020202020204" pitchFamily="34" charset="0"/>
                <a:cs typeface="Arial" panose="020B0604020202020204" pitchFamily="34" charset="0"/>
              </a:rPr>
              <a:t>Self-Check questions</a:t>
            </a:r>
            <a:r>
              <a:rPr lang="lt-LT" sz="2000" dirty="0">
                <a:latin typeface="Arial" panose="020B0604020202020204" pitchFamily="34" charset="0"/>
                <a:cs typeface="Arial" panose="020B0604020202020204" pitchFamily="34" charset="0"/>
              </a:rPr>
              <a:t>.........................................................7,11,15,17 slides</a:t>
            </a:r>
            <a:endParaRPr lang="lt-LT"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List of literature, links and sources</a:t>
            </a:r>
            <a:r>
              <a:rPr lang="lt-LT" sz="2000" dirty="0">
                <a:latin typeface="Arial" panose="020B0604020202020204" pitchFamily="34" charset="0"/>
                <a:cs typeface="Arial" panose="020B0604020202020204" pitchFamily="34" charset="0"/>
              </a:rPr>
              <a:t>.................................18 slide</a:t>
            </a:r>
          </a:p>
          <a:p>
            <a:pPr marL="0" indent="0">
              <a:buNone/>
            </a:pPr>
            <a:endParaRPr lang="lt-LT"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pic>
        <p:nvPicPr>
          <p:cNvPr id="4"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88924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Vajadus</a:t>
            </a:r>
          </a:p>
          <a:p>
            <a:pPr marL="0" indent="0">
              <a:buNone/>
            </a:pPr>
            <a:endParaRPr lang="et-EE" dirty="0">
              <a:latin typeface="Arial" panose="020B0604020202020204" pitchFamily="34" charset="0"/>
              <a:cs typeface="Arial" panose="020B0604020202020204" pitchFamily="34" charset="0"/>
            </a:endParaRPr>
          </a:p>
          <a:p>
            <a:pPr marL="0" indent="0">
              <a:buNone/>
            </a:pPr>
            <a:r>
              <a:rPr lang="et-EE" sz="3600" dirty="0">
                <a:latin typeface="Arial" panose="020B0604020202020204" pitchFamily="34" charset="0"/>
                <a:cs typeface="Arial" panose="020B0604020202020204" pitchFamily="34" charset="0"/>
              </a:rPr>
              <a:t>Ettevõttepoolne juhendaja on võimeline aru saama  kutsestandarditest, kirjeldama moodulkutseõppe ja koolitussüsteemi erisusi ning kasutama omandatud teadmisi töökohapõhise õppe kavandamisel.</a:t>
            </a:r>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8768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6349284"/>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Teadmised ja oskused</a:t>
            </a:r>
            <a:endParaRPr lang="et-EE" dirty="0">
              <a:latin typeface="Arial" panose="020B0604020202020204" pitchFamily="34" charset="0"/>
              <a:cs typeface="Arial" panose="020B0604020202020204" pitchFamily="34" charset="0"/>
            </a:endParaRPr>
          </a:p>
          <a:p>
            <a:pPr marL="0" indent="0">
              <a:buNone/>
            </a:pPr>
            <a:r>
              <a:rPr lang="et-EE" sz="3600" dirty="0">
                <a:latin typeface="Arial" panose="020B0604020202020204" pitchFamily="34" charset="0"/>
                <a:cs typeface="Arial" panose="020B0604020202020204" pitchFamily="34" charset="0"/>
              </a:rPr>
              <a:t>Selle koolitusosa lõpus saad sa öelda:</a:t>
            </a:r>
          </a:p>
          <a:p>
            <a:pPr marL="0" indent="0">
              <a:buNone/>
            </a:pPr>
            <a:endParaRPr lang="et-EE" sz="3600" dirty="0">
              <a:latin typeface="Arial" panose="020B0604020202020204" pitchFamily="34" charset="0"/>
              <a:cs typeface="Arial" panose="020B0604020202020204" pitchFamily="34" charset="0"/>
            </a:endParaRPr>
          </a:p>
          <a:p>
            <a:pPr marL="0" indent="0">
              <a:buNone/>
            </a:pPr>
            <a:r>
              <a:rPr lang="et-EE" sz="3600" dirty="0">
                <a:latin typeface="Arial" panose="020B0604020202020204" pitchFamily="34" charset="0"/>
                <a:cs typeface="Arial" panose="020B0604020202020204" pitchFamily="34" charset="0"/>
              </a:rPr>
              <a:t>1. Ma suudan määratleda kutsestandardit.</a:t>
            </a:r>
          </a:p>
          <a:p>
            <a:pPr marL="0" indent="0">
              <a:buNone/>
            </a:pPr>
            <a:r>
              <a:rPr lang="et-EE" sz="3600" dirty="0">
                <a:latin typeface="Arial" panose="020B0604020202020204" pitchFamily="34" charset="0"/>
                <a:cs typeface="Arial" panose="020B0604020202020204" pitchFamily="34" charset="0"/>
              </a:rPr>
              <a:t>2. Ma tunnen moodulkutseõppe kavasid.</a:t>
            </a:r>
          </a:p>
          <a:p>
            <a:pPr marL="0" indent="0">
              <a:buNone/>
            </a:pPr>
            <a:r>
              <a:rPr lang="et-EE" sz="3600" dirty="0">
                <a:latin typeface="Arial" panose="020B0604020202020204" pitchFamily="34" charset="0"/>
                <a:cs typeface="Arial" panose="020B0604020202020204" pitchFamily="34" charset="0"/>
              </a:rPr>
              <a:t>3. Ma suudan rakendada oma teadmisi kutsestandarditest ja moodulkavadest oma igapäevatöös (ettevõttes).</a:t>
            </a:r>
          </a:p>
          <a:p>
            <a:pPr marL="0" indent="0">
              <a:buNone/>
            </a:pPr>
            <a:endParaRPr lang="et-EE" sz="3200" dirty="0">
              <a:latin typeface="Arial" panose="020B0604020202020204" pitchFamily="34" charset="0"/>
              <a:cs typeface="Arial" panose="020B0604020202020204" pitchFamily="34" charset="0"/>
            </a:endParaRPr>
          </a:p>
          <a:p>
            <a:pPr marL="0" indent="0">
              <a:buNone/>
            </a:pPr>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0453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55000" lnSpcReduction="200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300" b="1" dirty="0">
                <a:latin typeface="Arial" panose="020B0604020202020204" pitchFamily="34" charset="0"/>
                <a:cs typeface="Arial" panose="020B0604020202020204" pitchFamily="34" charset="0"/>
              </a:rPr>
              <a:t>Kvalifikatsioonide moodustamine ja juhtimine</a:t>
            </a:r>
          </a:p>
          <a:p>
            <a:pPr marL="0" indent="0">
              <a:buNone/>
            </a:pPr>
            <a:r>
              <a:rPr lang="et-EE" sz="4400" dirty="0"/>
              <a:t>Riigis võivad eksisteerida mitmesugused standarditüübid:</a:t>
            </a:r>
          </a:p>
          <a:p>
            <a:r>
              <a:rPr lang="et-EE" sz="4400" dirty="0"/>
              <a:t>(a) kutsestandardid, mis kirjeldavad teatud tööle spetsiifilisi tegevusi ja ülesandeid ning kutsealal vajalikke oskusi;</a:t>
            </a:r>
          </a:p>
          <a:p>
            <a:r>
              <a:rPr lang="et-EE" sz="4400" dirty="0"/>
              <a:t>(b) pädevusstandardid, mis viitavad igapäevaelus tehtavas töös vajalikele teadmistele, oskustele ja/või pädevusele;</a:t>
            </a:r>
          </a:p>
          <a:p>
            <a:r>
              <a:rPr lang="et-EE" sz="4400" dirty="0"/>
              <a:t>(c) haridusstandardid, mille alusel hinnatakse ainete sihipärast õppimist, õppekava sisu omandamist, nõuete valdamist ja eesmärkide saavutamiseks vajalikke ressursse;</a:t>
            </a:r>
          </a:p>
          <a:p>
            <a:r>
              <a:rPr lang="et-EE" sz="4400" dirty="0"/>
              <a:t>(d) hindamisstandardid, mille alusel hinnatakse õpitulemusi, aga ka kasutatav hindamismetoodika;</a:t>
            </a:r>
          </a:p>
          <a:p>
            <a:r>
              <a:rPr lang="et-EE" sz="4400" dirty="0"/>
              <a:t>(e) valideerimisstandardid, mille alusel hinnatakse isiku saavutuseni jõudmise taset, aga ka kasutatav metoodika;</a:t>
            </a:r>
          </a:p>
          <a:p>
            <a:r>
              <a:rPr lang="et-EE" sz="4400" dirty="0"/>
              <a:t>(f) sertimisstandardid, mille alusel kehtestatakse tunnistuse või diplomi väljastamise reeglid ja antavad õigused.</a:t>
            </a:r>
          </a:p>
          <a:p>
            <a:pPr marL="0" indent="0" algn="r">
              <a:buNone/>
            </a:pPr>
            <a:r>
              <a:rPr lang="et-EE" sz="4400" dirty="0"/>
              <a:t>Allikas: </a:t>
            </a:r>
            <a:r>
              <a:rPr lang="et-EE" sz="4400" dirty="0" err="1"/>
              <a:t>Cedefop</a:t>
            </a:r>
            <a:endParaRPr lang="et-EE" sz="4400" dirty="0"/>
          </a:p>
        </p:txBody>
      </p:sp>
    </p:spTree>
    <p:extLst>
      <p:ext uri="{BB962C8B-B14F-4D97-AF65-F5344CB8AC3E}">
        <p14:creationId xmlns:p14="http://schemas.microsoft.com/office/powerpoint/2010/main" val="5425270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lnSpcReduction="10000"/>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Kutsestandardi struktuur (Eestis heaks kiidetud 2015. aastal) (1)</a:t>
            </a:r>
          </a:p>
          <a:p>
            <a:pPr marL="0" indent="0">
              <a:buNone/>
            </a:pPr>
            <a:endParaRPr lang="et-EE" sz="3200"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Kutsestandard kujutab endast kvalifikatsioonide ja nende kvalifikatsioonide saamiseks vajalike oskuste, hindamiskriteeriumide ja meetodite loetelu.</a:t>
            </a: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Standard hõlmab:</a:t>
            </a:r>
          </a:p>
          <a:p>
            <a:r>
              <a:rPr lang="et-EE" dirty="0">
                <a:latin typeface="Arial" panose="020B0604020202020204" pitchFamily="34" charset="0"/>
                <a:cs typeface="Arial" panose="020B0604020202020204" pitchFamily="34" charset="0"/>
              </a:rPr>
              <a:t>sektori määratlust vastavalt majandustegevuste klassifikatsioonile;</a:t>
            </a:r>
          </a:p>
          <a:p>
            <a:r>
              <a:rPr lang="et-EE" dirty="0">
                <a:latin typeface="Arial" panose="020B0604020202020204" pitchFamily="34" charset="0"/>
                <a:cs typeface="Arial" panose="020B0604020202020204" pitchFamily="34" charset="0"/>
              </a:rPr>
              <a:t>majandussektori põhitegevusi.</a:t>
            </a:r>
          </a:p>
        </p:txBody>
      </p:sp>
    </p:spTree>
    <p:extLst>
      <p:ext uri="{BB962C8B-B14F-4D97-AF65-F5344CB8AC3E}">
        <p14:creationId xmlns:p14="http://schemas.microsoft.com/office/powerpoint/2010/main" val="1998050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85000" lnSpcReduction="20000"/>
          </a:bodyPr>
          <a:lstStyle/>
          <a:p>
            <a:pPr marL="0" indent="0">
              <a:buNone/>
            </a:pPr>
            <a:endParaRPr lang="en-GB" dirty="0">
              <a:latin typeface="Arial" panose="020B0604020202020204" pitchFamily="34" charset="0"/>
              <a:cs typeface="Arial" panose="020B0604020202020204" pitchFamily="34" charset="0"/>
            </a:endParaRPr>
          </a:p>
          <a:p>
            <a:pPr marL="0" lvl="0" indent="0">
              <a:buNone/>
            </a:pPr>
            <a:r>
              <a:rPr lang="et-EE" sz="4000" b="1" dirty="0">
                <a:solidFill>
                  <a:prstClr val="black"/>
                </a:solidFill>
                <a:latin typeface="Arial" panose="020B0604020202020204" pitchFamily="34" charset="0"/>
                <a:cs typeface="Arial" panose="020B0604020202020204" pitchFamily="34" charset="0"/>
              </a:rPr>
              <a:t>Kutsestandardi struktuur </a:t>
            </a:r>
            <a:r>
              <a:rPr lang="et-EE" sz="4000" b="1" dirty="0">
                <a:latin typeface="Arial" panose="020B0604020202020204" pitchFamily="34" charset="0"/>
                <a:cs typeface="Arial" panose="020B0604020202020204" pitchFamily="34" charset="0"/>
              </a:rPr>
              <a:t>(Eestis heaks kiidetud 2015. aastal) (2)</a:t>
            </a:r>
          </a:p>
          <a:p>
            <a:pPr marL="0" lvl="0" indent="0">
              <a:buNone/>
            </a:pPr>
            <a:endParaRPr lang="et-EE" sz="4000" b="1" dirty="0">
              <a:latin typeface="Arial" panose="020B0604020202020204" pitchFamily="34" charset="0"/>
              <a:cs typeface="Arial" panose="020B0604020202020204" pitchFamily="34" charset="0"/>
            </a:endParaRPr>
          </a:p>
          <a:p>
            <a:pPr marL="0" lvl="0" indent="0">
              <a:buNone/>
            </a:pPr>
            <a:r>
              <a:rPr lang="et-EE" sz="3100" dirty="0">
                <a:latin typeface="Arial" panose="020B0604020202020204" pitchFamily="34" charset="0"/>
                <a:cs typeface="Arial" panose="020B0604020202020204" pitchFamily="34" charset="0"/>
              </a:rPr>
              <a:t>Standardi alla kuuluvad:</a:t>
            </a:r>
          </a:p>
          <a:p>
            <a:r>
              <a:rPr lang="et-EE" sz="3100" dirty="0">
                <a:latin typeface="Arial" panose="020B0604020202020204" pitchFamily="34" charset="0"/>
                <a:cs typeface="Arial" panose="020B0604020202020204" pitchFamily="34" charset="0"/>
              </a:rPr>
              <a:t>majandussektori kõige tähtsamad kvalifikatsioonid; kvalifikatsioonide tase määratakse vastavalt Eesti kvalifikatsioonivõrgustikule ja Euroopa kvalifikatsioonivõrgustiku ekvivalendiga;</a:t>
            </a:r>
          </a:p>
          <a:p>
            <a:pPr marL="0" indent="0">
              <a:buNone/>
            </a:pPr>
            <a:endParaRPr lang="et-EE" sz="3100" dirty="0">
              <a:latin typeface="Arial" panose="020B0604020202020204" pitchFamily="34" charset="0"/>
              <a:cs typeface="Arial" panose="020B0604020202020204" pitchFamily="34" charset="0"/>
            </a:endParaRPr>
          </a:p>
          <a:p>
            <a:r>
              <a:rPr lang="et-EE" sz="3100" dirty="0">
                <a:latin typeface="Arial" panose="020B0604020202020204" pitchFamily="34" charset="0"/>
                <a:cs typeface="Arial" panose="020B0604020202020204" pitchFamily="34" charset="0"/>
              </a:rPr>
              <a:t>majandussektori kõige tähtsamate kvalifikatsioonide kirjeldused. Kvalifikatsiooni kirjelduses on kvalifikatsiooni lühiiseloomustus (töötingimused, tööriistad, instrumendid, varustus, tehnoloogia, tervishoiu erinõuded, lisainfo), pädevus, pädevuse ulatus, üldised oskused, nõuded haridusele (professionaalne kogemus), kvalifikatsiooni omandamiseks soovitatav väljaõppe kestus, hindamiskriteeriumid ja -meetodid.</a:t>
            </a:r>
          </a:p>
          <a:p>
            <a:endParaRPr lang="lt-LT" sz="3200" dirty="0">
              <a:latin typeface="Arial" panose="020B0604020202020204" pitchFamily="34" charset="0"/>
              <a:cs typeface="Arial" panose="020B0604020202020204" pitchFamily="34" charset="0"/>
            </a:endParaRPr>
          </a:p>
          <a:p>
            <a:pPr marL="0" indent="0">
              <a:buNone/>
            </a:pPr>
            <a:endParaRPr lang="lt-LT" sz="3200"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
        <p:nvSpPr>
          <p:cNvPr id="2" name="Stačiakampis 1"/>
          <p:cNvSpPr/>
          <p:nvPr/>
        </p:nvSpPr>
        <p:spPr>
          <a:xfrm>
            <a:off x="3048000" y="2274838"/>
            <a:ext cx="6096000" cy="646331"/>
          </a:xfrm>
          <a:prstGeom prst="rect">
            <a:avLst/>
          </a:prstGeom>
        </p:spPr>
        <p:txBody>
          <a:bodyPr>
            <a:spAutoFit/>
          </a:bodyPr>
          <a:lstStyle/>
          <a:p>
            <a:pPr>
              <a:lnSpc>
                <a:spcPct val="90000"/>
              </a:lnSpc>
              <a:spcBef>
                <a:spcPts val="1000"/>
              </a:spcBef>
            </a:pPr>
            <a:endParaRPr lang="lt-LT" sz="40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789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300" b="1" dirty="0">
                <a:latin typeface="Arial" panose="020B0604020202020204" pitchFamily="34" charset="0"/>
                <a:cs typeface="Arial" panose="020B0604020202020204" pitchFamily="34" charset="0"/>
              </a:rPr>
              <a:t>Kutsestandard</a:t>
            </a:r>
          </a:p>
          <a:p>
            <a:pPr marL="0" indent="0">
              <a:buNone/>
            </a:pPr>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on kvalifikatsioonisüsteemi üks tähtsamaid elemente;</a:t>
            </a:r>
          </a:p>
          <a:p>
            <a:pPr marL="0" indent="0">
              <a:buNone/>
            </a:pPr>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on kutseõppekavade, kvalifikatsiooni omandamise, hindamise ja äratundmise/tunnustamise korra tööriist (orientiir); </a:t>
            </a:r>
          </a:p>
          <a:p>
            <a:endParaRPr lang="et-EE" dirty="0">
              <a:latin typeface="Arial" panose="020B0604020202020204" pitchFamily="34" charset="0"/>
              <a:cs typeface="Arial" panose="020B0604020202020204" pitchFamily="34" charset="0"/>
            </a:endParaRPr>
          </a:p>
          <a:p>
            <a:r>
              <a:rPr lang="et-EE" dirty="0">
                <a:latin typeface="Arial" panose="020B0604020202020204" pitchFamily="34" charset="0"/>
                <a:cs typeface="Arial" panose="020B0604020202020204" pitchFamily="34" charset="0"/>
              </a:rPr>
              <a:t>on vahendaja, kombineerides töömaailma (/tööjõud/personal) ja hariduseesmärke.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lt-LT"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853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92500" lnSpcReduction="100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Sektori kutsekomisjonid (Eesti)</a:t>
            </a: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Et vastata õigesti sektori vajadustele, on rajatud sektori kutsekomisjonide võrgustik (17). </a:t>
            </a: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2400" dirty="0">
                <a:latin typeface="Arial" panose="020B0604020202020204" pitchFamily="34" charset="0"/>
                <a:cs typeface="Arial" panose="020B0604020202020204" pitchFamily="34" charset="0"/>
              </a:rPr>
              <a:t>Sektori kutsekomisjonid kiidavad heaks standardid ja nõustavad oma sektori kvalifikatsioonivõrgustikke kvalifikatsioonitasemete määramisel. Sektori kutsekomisjon koosneb tööstusharu esindajatest (tööandjad, ametiühingud ja kutseorganisatsioonid). </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lt-LT" sz="2400" dirty="0">
              <a:latin typeface="Arial" panose="020B0604020202020204" pitchFamily="34" charset="0"/>
              <a:cs typeface="Arial" panose="020B0604020202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1665" y="2954200"/>
            <a:ext cx="190500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7764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Enesekontrolli küsimused</a:t>
            </a:r>
          </a:p>
          <a:p>
            <a:pPr marL="0" indent="0">
              <a:buNone/>
            </a:pPr>
            <a:endParaRPr lang="et-EE" sz="4000" b="1" dirty="0">
              <a:latin typeface="Arial" panose="020B0604020202020204" pitchFamily="34" charset="0"/>
              <a:cs typeface="Arial" panose="020B0604020202020204" pitchFamily="34" charset="0"/>
            </a:endParaRPr>
          </a:p>
          <a:p>
            <a:pPr marL="0" indent="0">
              <a:buNone/>
            </a:pPr>
            <a:r>
              <a:rPr lang="et-EE" sz="4000" dirty="0">
                <a:latin typeface="Arial" panose="020B0604020202020204" pitchFamily="34" charset="0"/>
                <a:cs typeface="Arial" panose="020B0604020202020204" pitchFamily="34" charset="0"/>
              </a:rPr>
              <a:t>1. Kirjelda kutsestandardit.</a:t>
            </a:r>
          </a:p>
          <a:p>
            <a:pPr marL="0" indent="0">
              <a:buNone/>
            </a:pPr>
            <a:endParaRPr lang="et-EE" sz="4000" dirty="0">
              <a:latin typeface="Arial" panose="020B0604020202020204" pitchFamily="34" charset="0"/>
              <a:cs typeface="Arial" panose="020B0604020202020204" pitchFamily="34" charset="0"/>
            </a:endParaRPr>
          </a:p>
          <a:p>
            <a:pPr marL="0" indent="0">
              <a:buNone/>
            </a:pPr>
            <a:r>
              <a:rPr lang="et-EE" sz="4000" dirty="0">
                <a:latin typeface="Arial" panose="020B0604020202020204" pitchFamily="34" charset="0"/>
                <a:cs typeface="Arial" panose="020B0604020202020204" pitchFamily="34" charset="0"/>
              </a:rPr>
              <a:t>2. Valmista ette ühe kvalifikatsiooni kirjeldus.</a:t>
            </a:r>
          </a:p>
          <a:p>
            <a:pPr marL="0" indent="0">
              <a:buNone/>
            </a:pPr>
            <a:endParaRPr lang="et-EE"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9366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Moodulõpe (1)</a:t>
            </a:r>
          </a:p>
          <a:p>
            <a:pPr marL="0" indent="0">
              <a:buNone/>
            </a:pPr>
            <a:endParaRPr lang="et-EE" sz="4000" b="1" dirty="0">
              <a:latin typeface="Arial" panose="020B0604020202020204" pitchFamily="34" charset="0"/>
              <a:cs typeface="Arial" panose="020B0604020202020204" pitchFamily="34" charset="0"/>
            </a:endParaRPr>
          </a:p>
          <a:p>
            <a:pPr marL="0" indent="0">
              <a:buNone/>
            </a:pPr>
            <a:r>
              <a:rPr lang="et-EE" sz="4000" dirty="0">
                <a:latin typeface="Arial" panose="020B0604020202020204" pitchFamily="34" charset="0"/>
                <a:ea typeface="Times New Roman"/>
                <a:cs typeface="Arial" panose="020B0604020202020204" pitchFamily="34" charset="0"/>
              </a:rPr>
              <a:t>Ametlik kutseõppekava peab olema kooskõlas kutsestandardiga, määratletuna kvalifikatsiooni või asjakohase kutseõppestandardiga.</a:t>
            </a:r>
            <a:endParaRPr lang="et-EE"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4761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516340" y="907960"/>
            <a:ext cx="10515600" cy="5950040"/>
          </a:xfrm>
        </p:spPr>
        <p:txBody>
          <a:bodyPr>
            <a:noAutofit/>
          </a:bodyPr>
          <a:lstStyle/>
          <a:p>
            <a:pPr marL="0" indent="0">
              <a:buNone/>
            </a:pPr>
            <a:r>
              <a:rPr lang="et-EE" sz="2000" b="1" dirty="0">
                <a:latin typeface="Arial" panose="020B0604020202020204" pitchFamily="34" charset="0"/>
                <a:cs typeface="Arial" panose="020B0604020202020204" pitchFamily="34" charset="0"/>
              </a:rPr>
              <a:t>Sisu</a:t>
            </a:r>
            <a:endParaRPr lang="et-EE" sz="2000" dirty="0">
              <a:latin typeface="Arial" panose="020B0604020202020204" pitchFamily="34" charset="0"/>
              <a:cs typeface="Arial" panose="020B0604020202020204" pitchFamily="34" charset="0"/>
            </a:endParaRPr>
          </a:p>
          <a:p>
            <a:pPr marL="0" indent="0">
              <a:buNone/>
            </a:pPr>
            <a:r>
              <a:rPr lang="et-EE" sz="2000" b="1" dirty="0">
                <a:latin typeface="Arial" panose="020B0604020202020204" pitchFamily="34" charset="0"/>
                <a:cs typeface="Arial" panose="020B0604020202020204" pitchFamily="34" charset="0"/>
              </a:rPr>
              <a:t>Vajadus</a:t>
            </a:r>
            <a:r>
              <a:rPr lang="et-EE" sz="2000" dirty="0">
                <a:latin typeface="Arial" panose="020B0604020202020204" pitchFamily="34" charset="0"/>
                <a:cs typeface="Arial" panose="020B0604020202020204" pitchFamily="34" charset="0"/>
              </a:rPr>
              <a:t>………………………..................................................slaid 4</a:t>
            </a:r>
          </a:p>
          <a:p>
            <a:pPr marL="0" indent="0">
              <a:buNone/>
            </a:pPr>
            <a:r>
              <a:rPr lang="et-EE" sz="2000" b="1" dirty="0">
                <a:latin typeface="Arial" panose="020B0604020202020204" pitchFamily="34" charset="0"/>
                <a:cs typeface="Arial" panose="020B0604020202020204" pitchFamily="34" charset="0"/>
              </a:rPr>
              <a:t>Teadmised ja oskused .</a:t>
            </a:r>
            <a:r>
              <a:rPr lang="et-EE" sz="2000" dirty="0">
                <a:latin typeface="Arial" panose="020B0604020202020204" pitchFamily="34" charset="0"/>
                <a:cs typeface="Arial" panose="020B0604020202020204" pitchFamily="34" charset="0"/>
              </a:rPr>
              <a:t>....................................................... slaid 5</a:t>
            </a:r>
          </a:p>
          <a:p>
            <a:pPr marL="0" indent="0">
              <a:buNone/>
            </a:pPr>
            <a:endParaRPr lang="et-EE" sz="2000" dirty="0">
              <a:latin typeface="Arial" panose="020B0604020202020204" pitchFamily="34" charset="0"/>
              <a:cs typeface="Arial" panose="020B0604020202020204" pitchFamily="34" charset="0"/>
            </a:endParaRPr>
          </a:p>
          <a:p>
            <a:pPr marL="0" indent="0">
              <a:buNone/>
            </a:pPr>
            <a:r>
              <a:rPr lang="et-EE" sz="2000" b="1" dirty="0">
                <a:latin typeface="Arial" panose="020B0604020202020204" pitchFamily="34" charset="0"/>
                <a:cs typeface="Arial" panose="020B0604020202020204" pitchFamily="34" charset="0"/>
              </a:rPr>
              <a:t>Õppematerjal:</a:t>
            </a:r>
          </a:p>
          <a:p>
            <a:pPr marL="0" indent="0">
              <a:buNone/>
            </a:pPr>
            <a:r>
              <a:rPr lang="et-EE" sz="2000" b="1" dirty="0">
                <a:latin typeface="Arial" panose="020B0604020202020204" pitchFamily="34" charset="0"/>
                <a:cs typeface="Arial" panose="020B0604020202020204" pitchFamily="34" charset="0"/>
              </a:rPr>
              <a:t>1. Kvalifikatsioonisüsteemi otstarve ja struktuur</a:t>
            </a:r>
          </a:p>
          <a:p>
            <a:pPr marL="0" indent="0">
              <a:buNone/>
            </a:pPr>
            <a:r>
              <a:rPr lang="et-EE" sz="2000" b="1" dirty="0">
                <a:latin typeface="Arial" panose="020B0604020202020204" pitchFamily="34" charset="0"/>
                <a:cs typeface="Arial" panose="020B0604020202020204" pitchFamily="34" charset="0"/>
              </a:rPr>
              <a:t>1.1. Kvalifikatsioonisüsteemi otstarve</a:t>
            </a:r>
            <a:r>
              <a:rPr lang="et-EE" sz="2000" dirty="0">
                <a:latin typeface="Arial" panose="020B0604020202020204" pitchFamily="34" charset="0"/>
                <a:cs typeface="Arial" panose="020B0604020202020204" pitchFamily="34" charset="0"/>
              </a:rPr>
              <a:t>..................................................................................slaid 6</a:t>
            </a:r>
          </a:p>
          <a:p>
            <a:pPr marL="0" indent="0">
              <a:buNone/>
            </a:pPr>
            <a:r>
              <a:rPr lang="et-EE" sz="2000" b="1" dirty="0">
                <a:latin typeface="Arial" panose="020B0604020202020204" pitchFamily="34" charset="0"/>
                <a:cs typeface="Arial" panose="020B0604020202020204" pitchFamily="34" charset="0"/>
              </a:rPr>
              <a:t>1.2. Kvalifikatsioonisüsteemi struktuur</a:t>
            </a:r>
            <a:r>
              <a:rPr lang="et-EE" sz="2000" dirty="0">
                <a:latin typeface="Arial" panose="020B0604020202020204" pitchFamily="34" charset="0"/>
                <a:cs typeface="Arial" panose="020B0604020202020204" pitchFamily="34" charset="0"/>
              </a:rPr>
              <a:t>.................................................................................slaidid 8-10</a:t>
            </a:r>
          </a:p>
          <a:p>
            <a:pPr marL="0" indent="0">
              <a:buNone/>
            </a:pPr>
            <a:r>
              <a:rPr lang="et-EE" sz="2000" b="1" dirty="0">
                <a:latin typeface="Arial" panose="020B0604020202020204" pitchFamily="34" charset="0"/>
                <a:cs typeface="Arial" panose="020B0604020202020204" pitchFamily="34" charset="0"/>
              </a:rPr>
              <a:t>2: Kvalifikatsiooniraamistik</a:t>
            </a:r>
          </a:p>
          <a:p>
            <a:pPr marL="0" indent="0">
              <a:buNone/>
            </a:pPr>
            <a:r>
              <a:rPr lang="et-EE" sz="2000" b="1" dirty="0">
                <a:latin typeface="Arial" panose="020B0604020202020204" pitchFamily="34" charset="0"/>
                <a:cs typeface="Arial" panose="020B0604020202020204" pitchFamily="34" charset="0"/>
              </a:rPr>
              <a:t>1.1. Euroopa kvalifikatsiooniraamistik (EQF)</a:t>
            </a:r>
            <a:r>
              <a:rPr lang="et-EE" sz="2000" dirty="0">
                <a:solidFill>
                  <a:prstClr val="black"/>
                </a:solidFill>
                <a:latin typeface="Arial" panose="020B0604020202020204" pitchFamily="34" charset="0"/>
                <a:cs typeface="Arial" panose="020B0604020202020204" pitchFamily="34" charset="0"/>
              </a:rPr>
              <a:t> ...................slaidid 12-13</a:t>
            </a:r>
          </a:p>
          <a:p>
            <a:pPr marL="0" indent="0">
              <a:buNone/>
            </a:pPr>
            <a:r>
              <a:rPr lang="et-EE" sz="2000" b="1" dirty="0">
                <a:solidFill>
                  <a:prstClr val="black"/>
                </a:solidFill>
                <a:latin typeface="Arial" panose="020B0604020202020204" pitchFamily="34" charset="0"/>
                <a:cs typeface="Arial" panose="020B0604020202020204" pitchFamily="34" charset="0"/>
              </a:rPr>
              <a:t>1.2. Riiklikud kvalifikatsiooniraamistikud </a:t>
            </a:r>
            <a:r>
              <a:rPr lang="et-EE" sz="2000" dirty="0">
                <a:solidFill>
                  <a:prstClr val="black"/>
                </a:solidFill>
                <a:latin typeface="Arial" panose="020B0604020202020204" pitchFamily="34" charset="0"/>
                <a:cs typeface="Arial" panose="020B0604020202020204" pitchFamily="34" charset="0"/>
              </a:rPr>
              <a:t>.........................slaid 15</a:t>
            </a:r>
            <a:r>
              <a:rPr lang="et-EE" sz="2000" dirty="0">
                <a:latin typeface="Arial" panose="020B0604020202020204" pitchFamily="34" charset="0"/>
                <a:cs typeface="Arial" panose="020B0604020202020204" pitchFamily="34" charset="0"/>
              </a:rPr>
              <a:t> </a:t>
            </a:r>
          </a:p>
          <a:p>
            <a:pPr marL="0" indent="0">
              <a:buNone/>
            </a:pPr>
            <a:r>
              <a:rPr lang="et-EE" sz="2000" b="1" dirty="0">
                <a:latin typeface="Arial" panose="020B0604020202020204" pitchFamily="34" charset="0"/>
                <a:cs typeface="Arial" panose="020B0604020202020204" pitchFamily="34" charset="0"/>
              </a:rPr>
              <a:t>Enesekontrolli küsimused</a:t>
            </a:r>
            <a:r>
              <a:rPr lang="et-EE" sz="2000" dirty="0">
                <a:latin typeface="Arial" panose="020B0604020202020204" pitchFamily="34" charset="0"/>
                <a:cs typeface="Arial" panose="020B0604020202020204" pitchFamily="34" charset="0"/>
              </a:rPr>
              <a:t>...................................................slaidid 7,11,14,16</a:t>
            </a:r>
            <a:endParaRPr lang="et-EE" sz="2000" b="1" dirty="0">
              <a:latin typeface="Arial" panose="020B0604020202020204" pitchFamily="34" charset="0"/>
              <a:cs typeface="Arial" panose="020B0604020202020204" pitchFamily="34" charset="0"/>
            </a:endParaRPr>
          </a:p>
          <a:p>
            <a:pPr marL="0" indent="0">
              <a:buNone/>
            </a:pPr>
            <a:r>
              <a:rPr lang="et-EE" sz="2000" b="1" dirty="0">
                <a:latin typeface="Arial" panose="020B0604020202020204" pitchFamily="34" charset="0"/>
                <a:cs typeface="Arial" panose="020B0604020202020204" pitchFamily="34" charset="0"/>
              </a:rPr>
              <a:t>Kirjanduse loetelu, lingid ja allikad…</a:t>
            </a:r>
            <a:r>
              <a:rPr lang="et-EE" sz="2000" dirty="0">
                <a:latin typeface="Arial" panose="020B0604020202020204" pitchFamily="34" charset="0"/>
                <a:cs typeface="Arial" panose="020B0604020202020204" pitchFamily="34" charset="0"/>
              </a:rPr>
              <a:t>.................................slaid 17</a:t>
            </a:r>
            <a:endParaRPr lang="et-EE"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pic>
        <p:nvPicPr>
          <p:cNvPr id="4" name="Paveikslėlis 3" descr="http://eacea.ec.europa.eu/img/logos/erasmus_plus/eu_flag_co_funded_pos_%5brgb%5d_righ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1564691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Moodulõpe (2) </a:t>
            </a:r>
          </a:p>
          <a:p>
            <a:pPr marL="0" indent="0">
              <a:buNone/>
            </a:pPr>
            <a:endParaRPr lang="et-EE" sz="2400" dirty="0">
              <a:latin typeface="Arial" panose="020B0604020202020204" pitchFamily="34" charset="0"/>
              <a:cs typeface="Arial" panose="020B0604020202020204" pitchFamily="34" charset="0"/>
            </a:endParaRPr>
          </a:p>
          <a:p>
            <a:pPr marL="0" indent="0">
              <a:buNone/>
            </a:pPr>
            <a:r>
              <a:rPr lang="et-EE" sz="3200" dirty="0">
                <a:latin typeface="Arial" panose="020B0604020202020204" pitchFamily="34" charset="0"/>
                <a:cs typeface="Arial" panose="020B0604020202020204" pitchFamily="34" charset="0"/>
              </a:rPr>
              <a:t>Hariduskava moodul on hariduskava eelpiiritletud ja iseseisev osa. </a:t>
            </a:r>
          </a:p>
          <a:p>
            <a:pPr marL="0" indent="0">
              <a:buNone/>
            </a:pPr>
            <a:endParaRPr lang="et-EE" sz="3200" dirty="0">
              <a:latin typeface="Arial" panose="020B0604020202020204" pitchFamily="34" charset="0"/>
              <a:cs typeface="Arial" panose="020B0604020202020204" pitchFamily="34" charset="0"/>
            </a:endParaRPr>
          </a:p>
          <a:p>
            <a:pPr marL="0" indent="0">
              <a:buNone/>
            </a:pPr>
            <a:r>
              <a:rPr lang="et-EE" sz="3200" dirty="0">
                <a:latin typeface="Arial" panose="020B0604020202020204" pitchFamily="34" charset="0"/>
                <a:cs typeface="Arial" panose="020B0604020202020204" pitchFamily="34" charset="0"/>
              </a:rPr>
              <a:t>Paljud teadlased defineerivad moodulõpet kui hästi struktureeritud/liigendatud õppeprotsessi, mis põhineb oskuste/pädevuse omandamisel õpetamiseks/õppimiseks koostatud moodulitel ja võimaldab õpetamisel/õppimisel paindlikkust.</a:t>
            </a:r>
          </a:p>
        </p:txBody>
      </p:sp>
    </p:spTree>
    <p:extLst>
      <p:ext uri="{BB962C8B-B14F-4D97-AF65-F5344CB8AC3E}">
        <p14:creationId xmlns:p14="http://schemas.microsoft.com/office/powerpoint/2010/main" val="20314336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Moodulõppekava struktuur (1)</a:t>
            </a:r>
          </a:p>
          <a:p>
            <a:pPr marL="0" indent="0">
              <a:buNone/>
            </a:pPr>
            <a:endParaRPr lang="lt-LT" sz="4000" b="1" dirty="0">
              <a:latin typeface="Arial" panose="020B0604020202020204" pitchFamily="34" charset="0"/>
              <a:cs typeface="Arial" panose="020B0604020202020204" pitchFamily="34" charset="0"/>
            </a:endParaRPr>
          </a:p>
          <a:p>
            <a:pPr marL="0" indent="0">
              <a:buNone/>
            </a:pPr>
            <a:endParaRPr lang="lt-LT" sz="4000" b="1" dirty="0">
              <a:latin typeface="Arial" panose="020B0604020202020204" pitchFamily="34" charset="0"/>
              <a:cs typeface="Arial" panose="020B0604020202020204" pitchFamily="34" charset="0"/>
            </a:endParaRPr>
          </a:p>
          <a:p>
            <a:pPr marL="0" indent="0">
              <a:buNone/>
            </a:pPr>
            <a:endParaRPr lang="lt-LT" sz="4000" b="1" dirty="0">
              <a:latin typeface="Arial" panose="020B0604020202020204" pitchFamily="34" charset="0"/>
              <a:cs typeface="Arial" panose="020B0604020202020204" pitchFamily="34" charset="0"/>
            </a:endParaRPr>
          </a:p>
        </p:txBody>
      </p:sp>
      <p:graphicFrame>
        <p:nvGraphicFramePr>
          <p:cNvPr id="4" name="Turinio vietos rezervavimo ženklas 3"/>
          <p:cNvGraphicFramePr>
            <a:graphicFrameLocks/>
          </p:cNvGraphicFramePr>
          <p:nvPr>
            <p:extLst>
              <p:ext uri="{D42A27DB-BD31-4B8C-83A1-F6EECF244321}">
                <p14:modId xmlns:p14="http://schemas.microsoft.com/office/powerpoint/2010/main" val="1489726134"/>
              </p:ext>
            </p:extLst>
          </p:nvPr>
        </p:nvGraphicFramePr>
        <p:xfrm>
          <a:off x="685800" y="1600200"/>
          <a:ext cx="77724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7114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fontScale="70000" lnSpcReduction="20000"/>
          </a:bodyPr>
          <a:lstStyle/>
          <a:p>
            <a:pPr marL="0" indent="0">
              <a:buNone/>
            </a:pPr>
            <a:endParaRPr lang="en-GB" dirty="0"/>
          </a:p>
          <a:p>
            <a:pPr marL="0" indent="0">
              <a:buNone/>
            </a:pPr>
            <a:r>
              <a:rPr lang="et-EE" sz="5700" b="1" dirty="0">
                <a:latin typeface="Arial" panose="020B0604020202020204" pitchFamily="34" charset="0"/>
                <a:cs typeface="Arial" panose="020B0604020202020204" pitchFamily="34" charset="0"/>
              </a:rPr>
              <a:t>Moodulõppekava struktuur (2)</a:t>
            </a:r>
          </a:p>
          <a:p>
            <a:pPr marL="0" indent="0">
              <a:buNone/>
            </a:pPr>
            <a:endParaRPr lang="et-EE" sz="4000" dirty="0">
              <a:latin typeface="Arial" panose="020B0604020202020204" pitchFamily="34" charset="0"/>
              <a:cs typeface="Arial" panose="020B0604020202020204" pitchFamily="34" charset="0"/>
            </a:endParaRPr>
          </a:p>
          <a:p>
            <a:r>
              <a:rPr lang="et-EE" sz="4000" dirty="0">
                <a:latin typeface="Arial" panose="020B0604020202020204" pitchFamily="34" charset="0"/>
                <a:cs typeface="Arial" panose="020B0604020202020204" pitchFamily="34" charset="0"/>
              </a:rPr>
              <a:t>Sissejuhatav moodul on mõeldud kutsetegevuse ja kutseõppeasutuste eriomadustega tutvumiseks. See hõlmab ka varem omandatud oskuste/pädevuse enesehindamist koos mingi kindla kavaga siduvaks muutmisega (valideerimisega). </a:t>
            </a:r>
          </a:p>
          <a:p>
            <a:endParaRPr lang="et-EE" sz="4000" dirty="0">
              <a:latin typeface="Arial" panose="020B0604020202020204" pitchFamily="34" charset="0"/>
              <a:cs typeface="Arial" panose="020B0604020202020204" pitchFamily="34" charset="0"/>
            </a:endParaRPr>
          </a:p>
          <a:p>
            <a:r>
              <a:rPr lang="et-EE" sz="4000" dirty="0">
                <a:latin typeface="Arial" panose="020B0604020202020204" pitchFamily="34" charset="0"/>
                <a:cs typeface="Arial" panose="020B0604020202020204" pitchFamily="34" charset="0"/>
              </a:rPr>
              <a:t>Oskuste/pädevuse omandamiseks mõeldud moodulid on kava iseseisvad elemendid. Mooduleid võib koostada (teistest) sõltumatult ja üldsegi mitte korraga ehk ühel ajal. </a:t>
            </a:r>
          </a:p>
          <a:p>
            <a:endParaRPr lang="et-EE" sz="4000" dirty="0">
              <a:latin typeface="Arial" panose="020B0604020202020204" pitchFamily="34" charset="0"/>
              <a:cs typeface="Arial" panose="020B0604020202020204" pitchFamily="34" charset="0"/>
            </a:endParaRPr>
          </a:p>
          <a:p>
            <a:r>
              <a:rPr lang="et-EE" sz="4000" dirty="0">
                <a:latin typeface="Arial" panose="020B0604020202020204" pitchFamily="34" charset="0"/>
                <a:cs typeface="Arial" panose="020B0604020202020204" pitchFamily="34" charset="0"/>
              </a:rPr>
              <a:t>Lõppmoodul on mõeldud õppe üldistamiseks ja tööturule sisenemiseks vajalike oskuste arendamiseks.</a:t>
            </a:r>
          </a:p>
          <a:p>
            <a:pPr marL="0" indent="0">
              <a:buNone/>
            </a:pPr>
            <a:endParaRPr lang="et-EE" sz="4000" b="1" dirty="0">
              <a:latin typeface="Arial" panose="020B0604020202020204" pitchFamily="34" charset="0"/>
              <a:cs typeface="Arial" panose="020B0604020202020204" pitchFamily="34" charset="0"/>
            </a:endParaRPr>
          </a:p>
          <a:p>
            <a:pPr marL="0" indent="0">
              <a:buNone/>
            </a:pPr>
            <a:endParaRPr lang="lt-LT" sz="4000" b="1" dirty="0">
              <a:latin typeface="Arial" panose="020B0604020202020204" pitchFamily="34" charset="0"/>
              <a:cs typeface="Arial" panose="020B0604020202020204" pitchFamily="34" charset="0"/>
            </a:endParaRPr>
          </a:p>
          <a:p>
            <a:pPr marL="0" indent="0">
              <a:buNone/>
            </a:pPr>
            <a:endParaRPr lang="lt-LT" sz="4000" b="1" dirty="0">
              <a:latin typeface="Arial" panose="020B0604020202020204" pitchFamily="34" charset="0"/>
              <a:cs typeface="Arial" panose="020B0604020202020204" pitchFamily="34" charset="0"/>
            </a:endParaRPr>
          </a:p>
          <a:p>
            <a:pPr marL="0" indent="0">
              <a:buNone/>
            </a:pPr>
            <a:endParaRPr lang="lt-LT"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8009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Enesekontrolli küsimused</a:t>
            </a:r>
          </a:p>
          <a:p>
            <a:pPr marL="0" indent="0">
              <a:buNone/>
            </a:pPr>
            <a:endParaRPr lang="et-EE" sz="4000" b="1" dirty="0">
              <a:latin typeface="Arial" panose="020B0604020202020204" pitchFamily="34" charset="0"/>
              <a:cs typeface="Arial" panose="020B0604020202020204" pitchFamily="34" charset="0"/>
            </a:endParaRPr>
          </a:p>
          <a:p>
            <a:pPr marL="742950" indent="-742950">
              <a:buAutoNum type="arabicPeriod"/>
            </a:pPr>
            <a:r>
              <a:rPr lang="et-EE" sz="4000" dirty="0">
                <a:latin typeface="Arial" panose="020B0604020202020204" pitchFamily="34" charset="0"/>
                <a:cs typeface="Arial" panose="020B0604020202020204" pitchFamily="34" charset="0"/>
              </a:rPr>
              <a:t>Kirjelda moodulitest koosneva kutseõppekava struktuuri.</a:t>
            </a:r>
          </a:p>
          <a:p>
            <a:pPr marL="742950" indent="-742950">
              <a:buAutoNum type="arabicPeriod"/>
            </a:pPr>
            <a:endParaRPr lang="et-EE" sz="4000" dirty="0">
              <a:latin typeface="Arial" panose="020B0604020202020204" pitchFamily="34" charset="0"/>
              <a:cs typeface="Arial" panose="020B0604020202020204" pitchFamily="34" charset="0"/>
            </a:endParaRPr>
          </a:p>
          <a:p>
            <a:pPr marL="742950" indent="-742950">
              <a:buAutoNum type="arabicPeriod"/>
            </a:pPr>
            <a:r>
              <a:rPr lang="et-EE" sz="4000" dirty="0">
                <a:latin typeface="Arial" panose="020B0604020202020204" pitchFamily="34" charset="0"/>
                <a:cs typeface="Arial" panose="020B0604020202020204" pitchFamily="34" charset="0"/>
              </a:rPr>
              <a:t>Kirjelda moodulõppe kasusid (ka sinu ettevõttes).</a:t>
            </a:r>
          </a:p>
          <a:p>
            <a:pPr marL="0" indent="0">
              <a:buNone/>
            </a:pP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7087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Enesekontrolli küsimused (kogu koolitusosa kohta)</a:t>
            </a:r>
          </a:p>
          <a:p>
            <a:pPr marL="0" indent="0" fontAlgn="t">
              <a:buNone/>
            </a:pPr>
            <a:endParaRPr lang="et-EE" sz="4000" dirty="0"/>
          </a:p>
          <a:p>
            <a:pPr marL="742950" indent="-742950" fontAlgn="t">
              <a:buFont typeface="+mj-lt"/>
              <a:buAutoNum type="arabicPeriod"/>
            </a:pPr>
            <a:r>
              <a:rPr lang="et-EE" sz="3600" dirty="0">
                <a:latin typeface="Arial" panose="020B0604020202020204" pitchFamily="34" charset="0"/>
                <a:cs typeface="Arial" panose="020B0604020202020204" pitchFamily="34" charset="0"/>
              </a:rPr>
              <a:t>Kirjelda kutsestandardit.</a:t>
            </a:r>
          </a:p>
          <a:p>
            <a:pPr marL="742950" indent="-742950" fontAlgn="t">
              <a:buFont typeface="+mj-lt"/>
              <a:buAutoNum type="arabicPeriod"/>
            </a:pPr>
            <a:r>
              <a:rPr lang="et-EE" sz="3600" dirty="0">
                <a:latin typeface="Arial" panose="020B0604020202020204" pitchFamily="34" charset="0"/>
                <a:cs typeface="Arial" panose="020B0604020202020204" pitchFamily="34" charset="0"/>
              </a:rPr>
              <a:t>Valmista ette ühe kvalifikatsiooni kirjeldus.</a:t>
            </a:r>
          </a:p>
          <a:p>
            <a:pPr marL="742950" indent="-742950" fontAlgn="t">
              <a:buFont typeface="+mj-lt"/>
              <a:buAutoNum type="arabicPeriod"/>
            </a:pPr>
            <a:r>
              <a:rPr lang="et-EE" sz="3600" dirty="0">
                <a:latin typeface="Arial" panose="020B0604020202020204" pitchFamily="34" charset="0"/>
                <a:cs typeface="Arial" panose="020B0604020202020204" pitchFamily="34" charset="0"/>
              </a:rPr>
              <a:t>Kirjelda moodulitest koosneva kutseõppekava struktuuri.</a:t>
            </a:r>
          </a:p>
          <a:p>
            <a:pPr marL="742950" indent="-742950" fontAlgn="t">
              <a:buFont typeface="+mj-lt"/>
              <a:buAutoNum type="arabicPeriod"/>
            </a:pPr>
            <a:r>
              <a:rPr lang="et-EE" sz="3600" dirty="0">
                <a:latin typeface="Arial" panose="020B0604020202020204" pitchFamily="34" charset="0"/>
                <a:cs typeface="Arial" panose="020B0604020202020204" pitchFamily="34" charset="0"/>
              </a:rPr>
              <a:t>Kirjelda moodulõppe kasusid (kaasa arvatud sinu ettevõttes).</a:t>
            </a:r>
          </a:p>
          <a:p>
            <a:pPr marL="0" indent="0" fontAlgn="t">
              <a:buNone/>
            </a:pPr>
            <a:endParaRPr lang="lt-LT" sz="4000" dirty="0"/>
          </a:p>
          <a:p>
            <a:pPr marL="0" indent="0" fontAlgn="t">
              <a:buNone/>
            </a:pPr>
            <a:endParaRPr lang="lt-LT" sz="4000" dirty="0"/>
          </a:p>
          <a:p>
            <a:pPr marL="0" indent="0">
              <a:buNone/>
            </a:pPr>
            <a:endParaRPr lang="lt-LT" sz="4000" b="1" dirty="0"/>
          </a:p>
          <a:p>
            <a:pPr marL="0" indent="0">
              <a:buNone/>
            </a:pPr>
            <a:endParaRPr lang="lt-LT" sz="4000" b="1" dirty="0"/>
          </a:p>
          <a:p>
            <a:pPr marL="0" indent="0">
              <a:buNone/>
            </a:pPr>
            <a:endParaRPr lang="en-GB" sz="4000" b="1" dirty="0"/>
          </a:p>
        </p:txBody>
      </p:sp>
    </p:spTree>
    <p:extLst>
      <p:ext uri="{BB962C8B-B14F-4D97-AF65-F5344CB8AC3E}">
        <p14:creationId xmlns:p14="http://schemas.microsoft.com/office/powerpoint/2010/main" val="2224823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799564" y="244698"/>
            <a:ext cx="10515600" cy="6387921"/>
          </a:xfrm>
        </p:spPr>
        <p:txBody>
          <a:bodyPr>
            <a:noAutofit/>
          </a:bodyPr>
          <a:lstStyle/>
          <a:p>
            <a:pPr marL="0" indent="0">
              <a:buNone/>
            </a:pPr>
            <a:r>
              <a:rPr lang="et-EE" sz="4000" b="1" dirty="0">
                <a:latin typeface="Arial" panose="020B0604020202020204" pitchFamily="34" charset="0"/>
                <a:cs typeface="Arial" panose="020B0604020202020204" pitchFamily="34" charset="0"/>
              </a:rPr>
              <a:t>Kirjanduse loetelu, lingid ja allikad:</a:t>
            </a:r>
          </a:p>
          <a:p>
            <a:pPr marL="0" indent="0">
              <a:buNone/>
            </a:pPr>
            <a:endParaRPr lang="en-GB" sz="2000" b="1" dirty="0">
              <a:latin typeface="Arial" panose="020B0604020202020204" pitchFamily="34" charset="0"/>
              <a:cs typeface="Arial" panose="020B0604020202020204" pitchFamily="34" charset="0"/>
            </a:endParaRPr>
          </a:p>
          <a:p>
            <a:pPr marL="457200" indent="-457200">
              <a:buAutoNum type="arabicPeriod"/>
            </a:pPr>
            <a:r>
              <a:rPr lang="et-EE" dirty="0">
                <a:latin typeface="Arial" panose="020B0604020202020204" pitchFamily="34" charset="0"/>
                <a:cs typeface="Arial" panose="020B0604020202020204" pitchFamily="34" charset="0"/>
              </a:rPr>
              <a:t>Kutsehariduse seadus. </a:t>
            </a:r>
          </a:p>
          <a:p>
            <a:pPr marL="457200" indent="-457200">
              <a:buAutoNum type="arabicPeriod"/>
            </a:pPr>
            <a:r>
              <a:rPr lang="et-EE" dirty="0" err="1">
                <a:latin typeface="Arial" panose="020B0604020202020204" pitchFamily="34" charset="0"/>
                <a:cs typeface="Arial" panose="020B0604020202020204" pitchFamily="34" charset="0"/>
              </a:rPr>
              <a:t>The</a:t>
            </a:r>
            <a:r>
              <a:rPr lang="et-EE" dirty="0">
                <a:latin typeface="Arial" panose="020B0604020202020204" pitchFamily="34" charset="0"/>
                <a:cs typeface="Arial" panose="020B0604020202020204" pitchFamily="34" charset="0"/>
              </a:rPr>
              <a:t> </a:t>
            </a:r>
            <a:r>
              <a:rPr lang="et-EE" dirty="0" err="1">
                <a:latin typeface="Arial" panose="020B0604020202020204" pitchFamily="34" charset="0"/>
                <a:cs typeface="Arial" panose="020B0604020202020204" pitchFamily="34" charset="0"/>
              </a:rPr>
              <a:t>Concept</a:t>
            </a:r>
            <a:r>
              <a:rPr lang="et-EE" dirty="0">
                <a:latin typeface="Arial" panose="020B0604020202020204" pitchFamily="34" charset="0"/>
                <a:cs typeface="Arial" panose="020B0604020202020204" pitchFamily="34" charset="0"/>
              </a:rPr>
              <a:t> of </a:t>
            </a:r>
            <a:r>
              <a:rPr lang="et-EE" dirty="0" err="1">
                <a:latin typeface="Arial" panose="020B0604020202020204" pitchFamily="34" charset="0"/>
                <a:cs typeface="Arial" panose="020B0604020202020204" pitchFamily="34" charset="0"/>
              </a:rPr>
              <a:t>the</a:t>
            </a:r>
            <a:r>
              <a:rPr lang="et-EE" dirty="0">
                <a:latin typeface="Arial" panose="020B0604020202020204" pitchFamily="34" charset="0"/>
                <a:cs typeface="Arial" panose="020B0604020202020204" pitchFamily="34" charset="0"/>
              </a:rPr>
              <a:t> </a:t>
            </a:r>
            <a:r>
              <a:rPr lang="et-EE" dirty="0" err="1">
                <a:latin typeface="Arial" panose="020B0604020202020204" pitchFamily="34" charset="0"/>
                <a:cs typeface="Arial" panose="020B0604020202020204" pitchFamily="34" charset="0"/>
              </a:rPr>
              <a:t>Modular</a:t>
            </a:r>
            <a:r>
              <a:rPr lang="et-EE" dirty="0">
                <a:latin typeface="Arial" panose="020B0604020202020204" pitchFamily="34" charset="0"/>
                <a:cs typeface="Arial" panose="020B0604020202020204" pitchFamily="34" charset="0"/>
              </a:rPr>
              <a:t> </a:t>
            </a:r>
            <a:r>
              <a:rPr lang="et-EE" dirty="0" err="1">
                <a:latin typeface="Arial" panose="020B0604020202020204" pitchFamily="34" charset="0"/>
                <a:cs typeface="Arial" panose="020B0604020202020204" pitchFamily="34" charset="0"/>
              </a:rPr>
              <a:t>Vocational</a:t>
            </a:r>
            <a:r>
              <a:rPr lang="et-EE" dirty="0">
                <a:latin typeface="Arial" panose="020B0604020202020204" pitchFamily="34" charset="0"/>
                <a:cs typeface="Arial" panose="020B0604020202020204" pitchFamily="34" charset="0"/>
              </a:rPr>
              <a:t> </a:t>
            </a:r>
            <a:r>
              <a:rPr lang="et-EE" dirty="0" err="1">
                <a:latin typeface="Arial" panose="020B0604020202020204" pitchFamily="34" charset="0"/>
                <a:cs typeface="Arial" panose="020B0604020202020204" pitchFamily="34" charset="0"/>
              </a:rPr>
              <a:t>Education</a:t>
            </a:r>
            <a:r>
              <a:rPr lang="et-EE" dirty="0">
                <a:latin typeface="Arial" panose="020B0604020202020204" pitchFamily="34" charset="0"/>
                <a:cs typeface="Arial" panose="020B0604020202020204" pitchFamily="34" charset="0"/>
              </a:rPr>
              <a:t> and </a:t>
            </a:r>
            <a:r>
              <a:rPr lang="et-EE" dirty="0" err="1">
                <a:latin typeface="Arial" panose="020B0604020202020204" pitchFamily="34" charset="0"/>
                <a:cs typeface="Arial" panose="020B0604020202020204" pitchFamily="34" charset="0"/>
              </a:rPr>
              <a:t>Training</a:t>
            </a:r>
            <a:r>
              <a:rPr lang="et-EE" dirty="0">
                <a:latin typeface="Arial" panose="020B0604020202020204" pitchFamily="34" charset="0"/>
                <a:cs typeface="Arial" panose="020B0604020202020204" pitchFamily="34" charset="0"/>
              </a:rPr>
              <a:t> </a:t>
            </a:r>
            <a:r>
              <a:rPr lang="et-EE" dirty="0" err="1">
                <a:latin typeface="Arial" panose="020B0604020202020204" pitchFamily="34" charset="0"/>
                <a:cs typeface="Arial" panose="020B0604020202020204" pitchFamily="34" charset="0"/>
              </a:rPr>
              <a:t>System</a:t>
            </a:r>
            <a:r>
              <a:rPr lang="et-EE" dirty="0">
                <a:latin typeface="Arial" panose="020B0604020202020204" pitchFamily="34" charset="0"/>
                <a:cs typeface="Arial" panose="020B0604020202020204" pitchFamily="34" charset="0"/>
              </a:rPr>
              <a:t>. </a:t>
            </a:r>
            <a:r>
              <a:rPr lang="et-EE" dirty="0">
                <a:latin typeface="Arial" panose="020B0604020202020204" pitchFamily="34" charset="0"/>
                <a:cs typeface="Arial" panose="020B0604020202020204" pitchFamily="34" charset="0"/>
                <a:hlinkClick r:id="rId2"/>
              </a:rPr>
              <a:t>http://www.kpmpc.lt/kpmpc/wp-content/uploads/2015/11/The_Concept_of_the_Modular_Vocational_Education_and_Training_System.pdf</a:t>
            </a:r>
            <a:r>
              <a:rPr lang="et-EE" dirty="0">
                <a:latin typeface="Arial" panose="020B0604020202020204" pitchFamily="34" charset="0"/>
                <a:cs typeface="Arial" panose="020B0604020202020204" pitchFamily="34" charset="0"/>
              </a:rPr>
              <a:t>. </a:t>
            </a:r>
          </a:p>
          <a:p>
            <a:pPr marL="0" indent="0">
              <a:buNone/>
            </a:pPr>
            <a:r>
              <a:rPr lang="et-EE" dirty="0">
                <a:latin typeface="Arial" panose="020B0604020202020204" pitchFamily="34" charset="0"/>
                <a:cs typeface="Arial" panose="020B0604020202020204" pitchFamily="34" charset="0"/>
              </a:rPr>
              <a:t>     Külastatud 21.10. 2016 </a:t>
            </a:r>
          </a:p>
          <a:p>
            <a:pPr marL="0" indent="0">
              <a:buNone/>
            </a:pPr>
            <a:endParaRPr lang="lt-LT" dirty="0">
              <a:latin typeface="Arial" panose="020B0604020202020204" pitchFamily="34" charset="0"/>
              <a:cs typeface="Arial" panose="020B0604020202020204" pitchFamily="34" charset="0"/>
            </a:endParaRPr>
          </a:p>
          <a:p>
            <a:pPr marL="0" indent="0">
              <a:buNone/>
            </a:pPr>
            <a:endParaRPr lang="lt-LT" sz="2000" dirty="0">
              <a:latin typeface="Arial" panose="020B0604020202020204" pitchFamily="34" charset="0"/>
              <a:cs typeface="Arial" panose="020B0604020202020204" pitchFamily="34" charset="0"/>
            </a:endParaRPr>
          </a:p>
          <a:p>
            <a:pPr marL="0" indent="0">
              <a:buNone/>
            </a:pPr>
            <a:r>
              <a:rPr lang="lt-LT" sz="2000" dirty="0">
                <a:latin typeface="Arial" panose="020B0604020202020204" pitchFamily="34" charset="0"/>
                <a:cs typeface="Arial" panose="020B0604020202020204" pitchFamily="34" charset="0"/>
              </a:rPr>
              <a:t>   </a:t>
            </a:r>
          </a:p>
        </p:txBody>
      </p:sp>
      <p:pic>
        <p:nvPicPr>
          <p:cNvPr id="4" name="Paveikslėlis 3" descr="http://eacea.ec.europa.eu/img/logos/erasmus_plus/eu_flag_co_funded_pos_%5brgb%5d_righ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02659" y="0"/>
            <a:ext cx="2588260" cy="762000"/>
          </a:xfrm>
          <a:prstGeom prst="rect">
            <a:avLst/>
          </a:prstGeom>
          <a:noFill/>
          <a:extLst/>
        </p:spPr>
      </p:pic>
    </p:spTree>
    <p:extLst>
      <p:ext uri="{BB962C8B-B14F-4D97-AF65-F5344CB8AC3E}">
        <p14:creationId xmlns:p14="http://schemas.microsoft.com/office/powerpoint/2010/main" val="3493192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Vajadus</a:t>
            </a: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Ettevõttepoolne juhendaja on võimeline mõistma kvalifikatsioonisüsteemi ja kasutama omandatud teadmisi töökohapõhise õppe kujundamisel.</a:t>
            </a:r>
          </a:p>
          <a:p>
            <a:pPr marL="0" indent="0">
              <a:buNone/>
            </a:pPr>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744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6349284"/>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000" b="1" dirty="0">
                <a:latin typeface="Arial" panose="020B0604020202020204" pitchFamily="34" charset="0"/>
                <a:cs typeface="Arial" panose="020B0604020202020204" pitchFamily="34" charset="0"/>
              </a:rPr>
              <a:t>Teadmised ja oskused</a:t>
            </a:r>
            <a:endParaRPr lang="et-EE" dirty="0">
              <a:latin typeface="Arial" panose="020B0604020202020204" pitchFamily="34" charset="0"/>
              <a:cs typeface="Arial" panose="020B0604020202020204" pitchFamily="34" charset="0"/>
            </a:endParaRPr>
          </a:p>
          <a:p>
            <a:pPr marL="0" indent="0">
              <a:buNone/>
            </a:pPr>
            <a:endParaRPr lang="et-EE" dirty="0">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Selle koolitusosa lõpuks saad sa öelda:</a:t>
            </a:r>
          </a:p>
          <a:p>
            <a:pPr marL="514350" indent="-514350">
              <a:buAutoNum type="arabicPeriod"/>
            </a:pPr>
            <a:r>
              <a:rPr lang="et-EE" dirty="0">
                <a:solidFill>
                  <a:prstClr val="black"/>
                </a:solidFill>
                <a:latin typeface="Arial" panose="020B0604020202020204" pitchFamily="34" charset="0"/>
                <a:cs typeface="Arial" panose="020B0604020202020204" pitchFamily="34" charset="0"/>
              </a:rPr>
              <a:t>Ma mõistan kvalifikatsioonisüsteemi eesmärki.</a:t>
            </a:r>
            <a:endParaRPr lang="et-EE" dirty="0">
              <a:latin typeface="Arial" panose="020B0604020202020204" pitchFamily="34" charset="0"/>
              <a:cs typeface="Arial" panose="020B0604020202020204" pitchFamily="34" charset="0"/>
            </a:endParaRPr>
          </a:p>
          <a:p>
            <a:pPr marL="514350" indent="-514350">
              <a:buAutoNum type="arabicPeriod"/>
            </a:pPr>
            <a:r>
              <a:rPr lang="et-EE" dirty="0">
                <a:latin typeface="Arial" panose="020B0604020202020204" pitchFamily="34" charset="0"/>
                <a:cs typeface="Arial" panose="020B0604020202020204" pitchFamily="34" charset="0"/>
              </a:rPr>
              <a:t>Ma oskan kirjeldada kvalifikatsiooniraamistikke.</a:t>
            </a:r>
          </a:p>
          <a:p>
            <a:pPr marL="514350" indent="-514350">
              <a:buAutoNum type="arabicPeriod"/>
            </a:pPr>
            <a:r>
              <a:rPr lang="et-EE" dirty="0">
                <a:latin typeface="Arial" panose="020B0604020202020204" pitchFamily="34" charset="0"/>
                <a:cs typeface="Arial" panose="020B0604020202020204" pitchFamily="34" charset="0"/>
              </a:rPr>
              <a:t>Ma suudan rakendada kvalifikatsiooniraamistike kohta omandatud teadmisi oma igapäevatöös (ettevõttes).</a:t>
            </a:r>
          </a:p>
          <a:p>
            <a:pPr marL="514350" indent="-514350">
              <a:buAutoNum type="arabicPeriod"/>
            </a:pPr>
            <a:endParaRPr lang="en-US" dirty="0">
              <a:latin typeface="Arial" panose="020B0604020202020204" pitchFamily="34" charset="0"/>
              <a:cs typeface="Arial" panose="020B0604020202020204" pitchFamily="34" charset="0"/>
            </a:endParaRPr>
          </a:p>
          <a:p>
            <a:pPr marL="514350" indent="-514350">
              <a:buAutoNum type="arabicPeriod"/>
            </a:pPr>
            <a:endParaRPr lang="lt-LT" dirty="0">
              <a:latin typeface="Arial" panose="020B0604020202020204" pitchFamily="34" charset="0"/>
              <a:cs typeface="Arial" panose="020B0604020202020204" pitchFamily="34" charset="0"/>
            </a:endParaRPr>
          </a:p>
          <a:p>
            <a:pPr marL="0" indent="0">
              <a:buNone/>
            </a:pPr>
            <a:endParaRPr lang="lt-L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4511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70000" lnSpcReduction="200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300" b="1" dirty="0">
                <a:latin typeface="Arial" panose="020B0604020202020204" pitchFamily="34" charset="0"/>
                <a:cs typeface="Arial" panose="020B0604020202020204" pitchFamily="34" charset="0"/>
              </a:rPr>
              <a:t>Kvalifikatsioonisüsteemi eesmärk</a:t>
            </a:r>
          </a:p>
          <a:p>
            <a:pPr marL="0" indent="0">
              <a:buNone/>
            </a:pPr>
            <a:endParaRPr lang="et-EE" dirty="0">
              <a:latin typeface="Arial" panose="020B0604020202020204" pitchFamily="34" charset="0"/>
              <a:cs typeface="Arial" panose="020B0604020202020204" pitchFamily="34" charset="0"/>
            </a:endParaRPr>
          </a:p>
          <a:p>
            <a:pPr marL="0" indent="0">
              <a:buNone/>
            </a:pPr>
            <a:r>
              <a:rPr lang="et-EE" sz="3000" dirty="0">
                <a:latin typeface="Arial" panose="020B0604020202020204" pitchFamily="34" charset="0"/>
                <a:cs typeface="Arial" panose="020B0604020202020204" pitchFamily="34" charset="0"/>
              </a:rPr>
              <a:t>1. Kvalifikatsioonisüsteemi eesmärk on kindlustada kvalifikatsioonide vastavus majanduslikele vajadustele, läbipaistvus ja võrreldavus, hariduse jätkusuutlikkus ning kutsealane ja geograafiline mobiilsus.</a:t>
            </a:r>
          </a:p>
          <a:p>
            <a:pPr marL="0" indent="0">
              <a:buNone/>
            </a:pPr>
            <a:endParaRPr lang="et-EE" sz="3000" dirty="0">
              <a:latin typeface="Arial" panose="020B0604020202020204" pitchFamily="34" charset="0"/>
              <a:cs typeface="Arial" panose="020B0604020202020204" pitchFamily="34" charset="0"/>
            </a:endParaRPr>
          </a:p>
          <a:p>
            <a:pPr marL="0" indent="0">
              <a:buNone/>
            </a:pPr>
            <a:r>
              <a:rPr lang="et-EE" sz="3000" dirty="0">
                <a:latin typeface="Arial" panose="020B0604020202020204" pitchFamily="34" charset="0"/>
                <a:cs typeface="Arial" panose="020B0604020202020204" pitchFamily="34" charset="0"/>
              </a:rPr>
              <a:t>2. Kvalifikatsioonisüsteem põhineb sotsiaalsete partnerite, riigi ja haridusasutuste vahelisel koostööl.</a:t>
            </a:r>
          </a:p>
          <a:p>
            <a:pPr marL="0" indent="0">
              <a:buNone/>
            </a:pPr>
            <a:endParaRPr lang="et-EE" sz="3000" dirty="0">
              <a:latin typeface="Arial" panose="020B0604020202020204" pitchFamily="34" charset="0"/>
              <a:cs typeface="Arial" panose="020B0604020202020204" pitchFamily="34" charset="0"/>
            </a:endParaRPr>
          </a:p>
          <a:p>
            <a:pPr marL="0" indent="0">
              <a:buNone/>
            </a:pPr>
            <a:r>
              <a:rPr lang="et-EE" sz="3000" dirty="0">
                <a:latin typeface="Arial" panose="020B0604020202020204" pitchFamily="34" charset="0"/>
                <a:cs typeface="Arial" panose="020B0604020202020204" pitchFamily="34" charset="0"/>
              </a:rPr>
              <a:t>3. Kvalifikatsioonisüsteem hõlmab 1) kvalifikatsioonide moodustamist ja juhtimist, 2) isiku omandatud oskuste hindamisest ja 3) kvalifikatsioonide määramist.</a:t>
            </a:r>
          </a:p>
          <a:p>
            <a:pPr marL="0" indent="0">
              <a:buNone/>
            </a:pPr>
            <a:endParaRPr lang="et-EE" sz="3000" dirty="0">
              <a:latin typeface="Arial" panose="020B0604020202020204" pitchFamily="34" charset="0"/>
              <a:cs typeface="Arial" panose="020B0604020202020204" pitchFamily="34" charset="0"/>
            </a:endParaRPr>
          </a:p>
          <a:p>
            <a:pPr marL="0" indent="0">
              <a:buNone/>
            </a:pPr>
            <a:r>
              <a:rPr lang="et-EE" sz="3000" dirty="0">
                <a:latin typeface="Arial" panose="020B0604020202020204" pitchFamily="34" charset="0"/>
                <a:cs typeface="Arial" panose="020B0604020202020204" pitchFamily="34" charset="0"/>
              </a:rPr>
              <a:t>4. Kvalifikatsioonisüsteemi selgroog on riiklik kvalifikatsiooniraamistik –kvalifikatsioonide kirjeldamise, liigitamise ja võrdlemise vahend. Kvalifikatsiooniraamistik kindlustab kvalifikatsioonitaseme näitajad: teadmiste, oskuste ja pädevuse üldise kirjelduse, mis kujutab peajoontes, mida õppur vastaval tasemel peaks suutma demonstreerida. </a:t>
            </a:r>
          </a:p>
        </p:txBody>
      </p:sp>
    </p:spTree>
    <p:extLst>
      <p:ext uri="{BB962C8B-B14F-4D97-AF65-F5344CB8AC3E}">
        <p14:creationId xmlns:p14="http://schemas.microsoft.com/office/powerpoint/2010/main" val="2178816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387440" y="321972"/>
            <a:ext cx="10515600" cy="5906507"/>
          </a:xfrm>
        </p:spPr>
        <p:txBody>
          <a:bodyPr>
            <a:normAutofit/>
          </a:bodyPr>
          <a:lstStyle/>
          <a:p>
            <a:pPr marL="0" indent="0">
              <a:buNone/>
            </a:pPr>
            <a:endParaRPr lang="en-GB" dirty="0"/>
          </a:p>
          <a:p>
            <a:pPr marL="0" indent="0">
              <a:buNone/>
            </a:pPr>
            <a:r>
              <a:rPr lang="et-EE" sz="4000" b="1" dirty="0">
                <a:latin typeface="Arial" panose="020B0604020202020204" pitchFamily="34" charset="0"/>
                <a:cs typeface="Arial" panose="020B0604020202020204" pitchFamily="34" charset="0"/>
              </a:rPr>
              <a:t>Enesekontrolli küsimused</a:t>
            </a:r>
          </a:p>
          <a:p>
            <a:pPr marL="0" indent="0">
              <a:buNone/>
            </a:pPr>
            <a:endParaRPr lang="et-EE" sz="4000" dirty="0"/>
          </a:p>
          <a:p>
            <a:pPr marL="0" indent="0">
              <a:buNone/>
            </a:pPr>
            <a:r>
              <a:rPr lang="et-EE" sz="4000" dirty="0">
                <a:latin typeface="Arial" panose="020B0604020202020204" pitchFamily="34" charset="0"/>
                <a:cs typeface="Arial" panose="020B0604020202020204" pitchFamily="34" charset="0"/>
              </a:rPr>
              <a:t>Kirjelda kvalifikatsioonisüsteemi.</a:t>
            </a:r>
          </a:p>
          <a:p>
            <a:pPr marL="0" indent="0">
              <a:buNone/>
            </a:pPr>
            <a:r>
              <a:rPr lang="et-EE" sz="4000" dirty="0">
                <a:latin typeface="Arial" panose="020B0604020202020204" pitchFamily="34" charset="0"/>
                <a:cs typeface="Arial" panose="020B0604020202020204" pitchFamily="34" charset="0"/>
              </a:rPr>
              <a:t>Kirjelda kvalifikatsiooniraamistikku</a:t>
            </a:r>
            <a:r>
              <a:rPr lang="et-EE" sz="4000" dirty="0"/>
              <a:t>.</a:t>
            </a:r>
          </a:p>
          <a:p>
            <a:pPr marL="0" indent="0">
              <a:buNone/>
            </a:pPr>
            <a:endParaRPr lang="et-EE" sz="4000" b="1" dirty="0"/>
          </a:p>
          <a:p>
            <a:pPr marL="0" indent="0">
              <a:buNone/>
            </a:pPr>
            <a:endParaRPr lang="lt-LT" sz="4000" b="1" dirty="0"/>
          </a:p>
          <a:p>
            <a:pPr marL="0" indent="0">
              <a:buNone/>
            </a:pPr>
            <a:endParaRPr lang="en-GB" sz="4000" b="1" dirty="0"/>
          </a:p>
        </p:txBody>
      </p:sp>
    </p:spTree>
    <p:extLst>
      <p:ext uri="{BB962C8B-B14F-4D97-AF65-F5344CB8AC3E}">
        <p14:creationId xmlns:p14="http://schemas.microsoft.com/office/powerpoint/2010/main" val="103509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00318" y="309093"/>
            <a:ext cx="10515600" cy="5906507"/>
          </a:xfrm>
        </p:spPr>
        <p:txBody>
          <a:bodyPr>
            <a:normAutofit fontScale="62500" lnSpcReduction="20000"/>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5700" b="1" dirty="0">
                <a:latin typeface="Arial" panose="020B0604020202020204" pitchFamily="34" charset="0"/>
                <a:cs typeface="Arial" panose="020B0604020202020204" pitchFamily="34" charset="0"/>
              </a:rPr>
              <a:t>Kvalifikatsioonide moodustamine ja juhtimine </a:t>
            </a:r>
          </a:p>
          <a:p>
            <a:pPr marL="0" indent="0">
              <a:buNone/>
            </a:pPr>
            <a:endParaRPr lang="et-EE" sz="5700" b="1" dirty="0">
              <a:latin typeface="Arial" panose="020B0604020202020204" pitchFamily="34" charset="0"/>
              <a:cs typeface="Arial" panose="020B0604020202020204" pitchFamily="34" charset="0"/>
            </a:endParaRPr>
          </a:p>
          <a:p>
            <a:pPr marL="0" indent="0">
              <a:buNone/>
            </a:pPr>
            <a:r>
              <a:rPr lang="et-EE" sz="3200" dirty="0">
                <a:latin typeface="Arial" panose="020B0604020202020204" pitchFamily="34" charset="0"/>
                <a:cs typeface="Arial" panose="020B0604020202020204" pitchFamily="34" charset="0"/>
              </a:rPr>
              <a:t>1. Kvalifikatsioon peab põhinema oskustel. Kutsestandard määratleb kvalifikatsiooni omandamiseks vajalikud oskused.</a:t>
            </a:r>
          </a:p>
          <a:p>
            <a:pPr marL="0" indent="0">
              <a:buNone/>
            </a:pPr>
            <a:endParaRPr lang="et-EE" sz="3200" dirty="0">
              <a:latin typeface="Arial" panose="020B0604020202020204" pitchFamily="34" charset="0"/>
              <a:cs typeface="Arial" panose="020B0604020202020204" pitchFamily="34" charset="0"/>
            </a:endParaRPr>
          </a:p>
          <a:p>
            <a:pPr marL="0" indent="0">
              <a:buNone/>
            </a:pPr>
            <a:r>
              <a:rPr lang="et-EE" sz="3200" dirty="0">
                <a:latin typeface="Arial" panose="020B0604020202020204" pitchFamily="34" charset="0"/>
                <a:cs typeface="Arial" panose="020B0604020202020204" pitchFamily="34" charset="0"/>
              </a:rPr>
              <a:t>2. Kvalifikatsioone juhib kvalifikatsiooni</a:t>
            </a:r>
            <a:r>
              <a:rPr lang="en-GB" sz="3200" dirty="0">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juhtimis</a:t>
            </a:r>
            <a:r>
              <a:rPr lang="en-GB" sz="3200" dirty="0">
                <a:latin typeface="Arial" panose="020B0604020202020204" pitchFamily="34" charset="0"/>
                <a:cs typeface="Arial" panose="020B0604020202020204" pitchFamily="34" charset="0"/>
              </a:rPr>
              <a:t>e </a:t>
            </a:r>
            <a:r>
              <a:rPr lang="et-EE" sz="3200" dirty="0">
                <a:latin typeface="Arial" panose="020B0604020202020204" pitchFamily="34" charset="0"/>
                <a:cs typeface="Arial" panose="020B0604020202020204" pitchFamily="34" charset="0"/>
              </a:rPr>
              <a:t>institutsioon</a:t>
            </a:r>
            <a:r>
              <a:rPr lang="en-GB" sz="3200" dirty="0">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Eestis </a:t>
            </a:r>
            <a:r>
              <a:rPr lang="en-GB" sz="3200" dirty="0" err="1">
                <a:latin typeface="Arial" panose="020B0604020202020204" pitchFamily="34" charset="0"/>
                <a:cs typeface="Arial" panose="020B0604020202020204" pitchFamily="34" charset="0"/>
              </a:rPr>
              <a:t>Kutsekoda</a:t>
            </a:r>
            <a:r>
              <a:rPr lang="en-GB" sz="3200" dirty="0">
                <a:latin typeface="Arial" panose="020B0604020202020204" pitchFamily="34" charset="0"/>
                <a:cs typeface="Arial" panose="020B0604020202020204" pitchFamily="34" charset="0"/>
              </a:rPr>
              <a:t>)</a:t>
            </a:r>
            <a:r>
              <a:rPr lang="et-EE" sz="3200" dirty="0">
                <a:latin typeface="Arial" panose="020B0604020202020204" pitchFamily="34" charset="0"/>
                <a:cs typeface="Arial" panose="020B0604020202020204" pitchFamily="34" charset="0"/>
              </a:rPr>
              <a:t>, tuginedes valitsuse rajatud kvalifikatsioonivõrgustikule.</a:t>
            </a:r>
          </a:p>
          <a:p>
            <a:pPr marL="0" indent="0">
              <a:buNone/>
            </a:pPr>
            <a:endParaRPr lang="et-EE" sz="3200" dirty="0">
              <a:latin typeface="Arial" panose="020B0604020202020204" pitchFamily="34" charset="0"/>
              <a:cs typeface="Arial" panose="020B0604020202020204" pitchFamily="34" charset="0"/>
            </a:endParaRPr>
          </a:p>
          <a:p>
            <a:pPr marL="0" indent="0">
              <a:buNone/>
            </a:pPr>
            <a:r>
              <a:rPr lang="et-EE" sz="3200" dirty="0">
                <a:latin typeface="Arial" panose="020B0604020202020204" pitchFamily="34" charset="0"/>
                <a:cs typeface="Arial" panose="020B0604020202020204" pitchFamily="34" charset="0"/>
              </a:rPr>
              <a:t>3. Et koordineerida kvalifikatsioonisüsteemi moodustamise strateegilisi küsimusi, loob kvalifikatsiooni</a:t>
            </a:r>
            <a:r>
              <a:rPr lang="en-GB" sz="3200" dirty="0">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juhtimis</a:t>
            </a:r>
            <a:r>
              <a:rPr lang="en-GB" sz="3200" dirty="0">
                <a:latin typeface="Arial" panose="020B0604020202020204" pitchFamily="34" charset="0"/>
                <a:cs typeface="Arial" panose="020B0604020202020204" pitchFamily="34" charset="0"/>
              </a:rPr>
              <a:t>e </a:t>
            </a:r>
            <a:r>
              <a:rPr lang="et-EE" sz="3200" dirty="0">
                <a:latin typeface="Arial" panose="020B0604020202020204" pitchFamily="34" charset="0"/>
                <a:cs typeface="Arial" panose="020B0604020202020204" pitchFamily="34" charset="0"/>
              </a:rPr>
              <a:t>institutsioon riigi, munitsipaalasutuste, ettevõtete ja sotsiaalpartnerite esindajatest koosneva kutsekomisjoni, kutsestandardite kinnitamiseks aga sektorite kutsekomisjonid.</a:t>
            </a:r>
          </a:p>
          <a:p>
            <a:pPr marL="0" indent="0">
              <a:buNone/>
            </a:pPr>
            <a:endParaRPr lang="et-EE" sz="3200" dirty="0">
              <a:latin typeface="Arial" panose="020B0604020202020204" pitchFamily="34" charset="0"/>
              <a:cs typeface="Arial" panose="020B0604020202020204" pitchFamily="34" charset="0"/>
            </a:endParaRPr>
          </a:p>
          <a:p>
            <a:pPr marL="0" indent="0">
              <a:buNone/>
            </a:pPr>
            <a:r>
              <a:rPr lang="et-EE" sz="3200" dirty="0">
                <a:latin typeface="Arial" panose="020B0604020202020204" pitchFamily="34" charset="0"/>
                <a:cs typeface="Arial" panose="020B0604020202020204" pitchFamily="34" charset="0"/>
              </a:rPr>
              <a:t>4. Haridus- ja teadusminister sätestab kvaliteedi</a:t>
            </a:r>
            <a:r>
              <a:rPr lang="en-GB" sz="3200" dirty="0">
                <a:latin typeface="Arial" panose="020B0604020202020204" pitchFamily="34" charset="0"/>
                <a:cs typeface="Arial" panose="020B0604020202020204" pitchFamily="34" charset="0"/>
              </a:rPr>
              <a:t> </a:t>
            </a:r>
            <a:r>
              <a:rPr lang="et-EE" sz="3200" dirty="0">
                <a:latin typeface="Arial" panose="020B0604020202020204" pitchFamily="34" charset="0"/>
                <a:cs typeface="Arial" panose="020B0604020202020204" pitchFamily="34" charset="0"/>
              </a:rPr>
              <a:t>juhtimis</a:t>
            </a:r>
            <a:r>
              <a:rPr lang="en-GB" sz="3200" dirty="0">
                <a:latin typeface="Arial" panose="020B0604020202020204" pitchFamily="34" charset="0"/>
                <a:cs typeface="Arial" panose="020B0604020202020204" pitchFamily="34" charset="0"/>
              </a:rPr>
              <a:t>e </a:t>
            </a:r>
            <a:r>
              <a:rPr lang="et-EE" sz="3200" dirty="0">
                <a:latin typeface="Arial" panose="020B0604020202020204" pitchFamily="34" charset="0"/>
                <a:cs typeface="Arial" panose="020B0604020202020204" pitchFamily="34" charset="0"/>
              </a:rPr>
              <a:t>institutsiooni keskse ja sektorite kutsekomisjonide ülesanded ja funktsioonid ning nende komisjonide moodustamise ja rahastamise korra.</a:t>
            </a:r>
          </a:p>
          <a:p>
            <a:pPr marL="0" indent="0">
              <a:buNone/>
            </a:pPr>
            <a:endParaRPr lang="et-E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905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474209" y="623129"/>
            <a:ext cx="10515600" cy="590650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r>
              <a:rPr lang="et-EE" sz="4300" b="1" dirty="0">
                <a:latin typeface="Arial" panose="020B0604020202020204" pitchFamily="34" charset="0"/>
                <a:cs typeface="Arial" panose="020B0604020202020204" pitchFamily="34" charset="0"/>
              </a:rPr>
              <a:t>Oskuste hindamine</a:t>
            </a:r>
          </a:p>
          <a:p>
            <a:pPr marL="0" indent="0">
              <a:buNone/>
            </a:pPr>
            <a:endParaRPr lang="et-EE" dirty="0">
              <a:solidFill>
                <a:srgbClr val="FF0000"/>
              </a:solidFill>
              <a:latin typeface="Arial" panose="020B0604020202020204" pitchFamily="34" charset="0"/>
              <a:cs typeface="Arial" panose="020B0604020202020204" pitchFamily="34" charset="0"/>
            </a:endParaRPr>
          </a:p>
          <a:p>
            <a:pPr marL="0" indent="0">
              <a:buNone/>
            </a:pPr>
            <a:r>
              <a:rPr lang="et-EE" dirty="0">
                <a:latin typeface="Arial" panose="020B0604020202020204" pitchFamily="34" charset="0"/>
                <a:cs typeface="Arial" panose="020B0604020202020204" pitchFamily="34" charset="0"/>
              </a:rPr>
              <a:t>1. </a:t>
            </a:r>
            <a:r>
              <a:rPr lang="et-EE" sz="3000" dirty="0">
                <a:latin typeface="Arial" panose="020B0604020202020204" pitchFamily="34" charset="0"/>
                <a:cs typeface="Arial" panose="020B0604020202020204" pitchFamily="34" charset="0"/>
              </a:rPr>
              <a:t>Valitsus visandab oskuste hindamise institutsioonide jaoks nõudmised ja akrediteerimiskorra.</a:t>
            </a:r>
          </a:p>
          <a:p>
            <a:pPr marL="0" indent="0">
              <a:buNone/>
            </a:pPr>
            <a:endParaRPr lang="et-EE" sz="3000" dirty="0">
              <a:latin typeface="Arial" panose="020B0604020202020204" pitchFamily="34" charset="0"/>
              <a:cs typeface="Arial" panose="020B0604020202020204" pitchFamily="34" charset="0"/>
            </a:endParaRPr>
          </a:p>
          <a:p>
            <a:pPr marL="0" indent="0">
              <a:buNone/>
            </a:pPr>
            <a:r>
              <a:rPr lang="et-EE" sz="3000" dirty="0">
                <a:latin typeface="Arial" panose="020B0604020202020204" pitchFamily="34" charset="0"/>
                <a:cs typeface="Arial" panose="020B0604020202020204" pitchFamily="34" charset="0"/>
              </a:rPr>
              <a:t>2. Oskuste hindamise institutsioon korraldab isiku omandatud oskuste hindamise vastavuses isiku omandatud oskuste hindamise korraga.</a:t>
            </a:r>
            <a:endParaRPr lang="et-EE"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771161"/>
      </p:ext>
    </p:extLst>
  </p:cSld>
  <p:clrMapOvr>
    <a:masterClrMapping/>
  </p:clrMapOvr>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4568</TotalTime>
  <Words>1965</Words>
  <Application>Microsoft Office PowerPoint</Application>
  <PresentationFormat>Laiekraan</PresentationFormat>
  <Paragraphs>337</Paragraphs>
  <Slides>35</Slides>
  <Notes>0</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35</vt:i4>
      </vt:variant>
    </vt:vector>
  </HeadingPairs>
  <TitlesOfParts>
    <vt:vector size="42" baseType="lpstr">
      <vt:lpstr>Arial</vt:lpstr>
      <vt:lpstr>Calibri</vt:lpstr>
      <vt:lpstr>Calibri Light</vt:lpstr>
      <vt:lpstr>Candara</vt:lpstr>
      <vt:lpstr>Tahoma</vt:lpstr>
      <vt:lpstr>Times New Roman</vt:lpstr>
      <vt:lpstr>Office'i kujundus</vt:lpstr>
      <vt:lpstr>        Erasmus+ Kava Võtmetegevus 2 – Strateegilised partnerlused Projekt “Õpipoisiõppe arendamine: ettevõttepoolse juhendaja koolituse ja õpipoisiõppe edendamine”  Projekt  nr 2015-1-LT01-KA202-013415    Ettevõttepoolse juhendaja koolituskava  Kvalifikatsioonisüsteem ja nõuded </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        Erasmus+ Kava Võtmetegevus 2 – Strateegilised partnerlused Projekt “Õpipoisiõppe arendamine: ettevõttepoolse juhendaja koolituse ja õpipoisiõppe edendamineeee” Projekt  nr 2015-1-LT01-KA202-013415    Ettevõttepoolse juhendaja koolituskava  2. koolitusosa Tutvumine oma kutseala kvalifikatsiooninõuetega: kutsestandardid ja moodulõppekavad   </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Projektas „Pameistrystės vystymas: įmonių meistrų mokymas ir pameistrystės populiarinimas“ (Developing Apprenticeship: In-Company Trainer Training And Apprenticeship Promotion).   Vykdomas pagal programos „Erasmus+“ 2 pagrindinį veiksmą – Strateginės Partnerystės. Projekto  Nr. 2015-1-LT01-KA202-013415</dc:title>
  <dc:creator>Rasa Lužytė</dc:creator>
  <cp:lastModifiedBy>Anneli Entson</cp:lastModifiedBy>
  <cp:revision>213</cp:revision>
  <cp:lastPrinted>2017-03-08T09:24:15Z</cp:lastPrinted>
  <dcterms:created xsi:type="dcterms:W3CDTF">2015-09-22T19:26:02Z</dcterms:created>
  <dcterms:modified xsi:type="dcterms:W3CDTF">2017-10-26T10:02:50Z</dcterms:modified>
</cp:coreProperties>
</file>