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 id="2147483842" r:id="rId2"/>
  </p:sldMasterIdLst>
  <p:handoutMasterIdLst>
    <p:handoutMasterId r:id="rId37"/>
  </p:handoutMasterIdLst>
  <p:sldIdLst>
    <p:sldId id="256" r:id="rId3"/>
    <p:sldId id="264" r:id="rId4"/>
    <p:sldId id="257" r:id="rId5"/>
    <p:sldId id="267" r:id="rId6"/>
    <p:sldId id="274" r:id="rId7"/>
    <p:sldId id="285" r:id="rId8"/>
    <p:sldId id="286" r:id="rId9"/>
    <p:sldId id="287" r:id="rId10"/>
    <p:sldId id="284" r:id="rId11"/>
    <p:sldId id="275" r:id="rId12"/>
    <p:sldId id="277" r:id="rId13"/>
    <p:sldId id="292" r:id="rId14"/>
    <p:sldId id="289" r:id="rId15"/>
    <p:sldId id="290" r:id="rId16"/>
    <p:sldId id="291" r:id="rId17"/>
    <p:sldId id="281" r:id="rId18"/>
    <p:sldId id="296" r:id="rId19"/>
    <p:sldId id="276" r:id="rId20"/>
    <p:sldId id="294" r:id="rId21"/>
    <p:sldId id="282" r:id="rId22"/>
    <p:sldId id="268" r:id="rId23"/>
    <p:sldId id="271" r:id="rId24"/>
    <p:sldId id="293" r:id="rId25"/>
    <p:sldId id="297" r:id="rId26"/>
    <p:sldId id="298" r:id="rId27"/>
    <p:sldId id="299" r:id="rId28"/>
    <p:sldId id="300" r:id="rId29"/>
    <p:sldId id="301" r:id="rId30"/>
    <p:sldId id="302" r:id="rId31"/>
    <p:sldId id="303" r:id="rId32"/>
    <p:sldId id="305" r:id="rId33"/>
    <p:sldId id="306" r:id="rId34"/>
    <p:sldId id="307" r:id="rId35"/>
    <p:sldId id="308" r:id="rId36"/>
  </p:sldIdLst>
  <p:sldSz cx="12192000" cy="6858000"/>
  <p:notesSz cx="6735763" cy="986631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8" autoAdjust="0"/>
    <p:restoredTop sz="94660"/>
  </p:normalViewPr>
  <p:slideViewPr>
    <p:cSldViewPr snapToGrid="0">
      <p:cViewPr varScale="1">
        <p:scale>
          <a:sx n="82" d="100"/>
          <a:sy n="82"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a:extLst>
              <a:ext uri="{FF2B5EF4-FFF2-40B4-BE49-F238E27FC236}">
                <a16:creationId xmlns:a16="http://schemas.microsoft.com/office/drawing/2014/main" id="{A043529C-B483-4737-90FB-A74BB886AC21}"/>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t-EE"/>
          </a:p>
        </p:txBody>
      </p:sp>
      <p:sp>
        <p:nvSpPr>
          <p:cNvPr id="3" name="Kuupäeva kohatäide 2">
            <a:extLst>
              <a:ext uri="{FF2B5EF4-FFF2-40B4-BE49-F238E27FC236}">
                <a16:creationId xmlns:a16="http://schemas.microsoft.com/office/drawing/2014/main" id="{D0CD4872-B414-4ACD-BF65-836458AF6303}"/>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971A1FC9-4B18-4668-A724-75ABE8C8F90E}" type="datetimeFigureOut">
              <a:rPr lang="et-EE" smtClean="0"/>
              <a:t>26.10.2017</a:t>
            </a:fld>
            <a:endParaRPr lang="et-EE"/>
          </a:p>
        </p:txBody>
      </p:sp>
      <p:sp>
        <p:nvSpPr>
          <p:cNvPr id="4" name="Jaluse kohatäide 3">
            <a:extLst>
              <a:ext uri="{FF2B5EF4-FFF2-40B4-BE49-F238E27FC236}">
                <a16:creationId xmlns:a16="http://schemas.microsoft.com/office/drawing/2014/main" id="{EDDBB14C-46FF-4F0D-9889-7F231B037CBE}"/>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a:extLst>
              <a:ext uri="{FF2B5EF4-FFF2-40B4-BE49-F238E27FC236}">
                <a16:creationId xmlns:a16="http://schemas.microsoft.com/office/drawing/2014/main" id="{99FAF7A9-7E80-4682-8E3A-C262D2696D08}"/>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FEF5F85B-4649-482A-BB18-46186A32BBD9}" type="slidenum">
              <a:rPr lang="et-EE" smtClean="0"/>
              <a:t>‹#›</a:t>
            </a:fld>
            <a:endParaRPr lang="et-EE"/>
          </a:p>
        </p:txBody>
      </p:sp>
    </p:spTree>
    <p:extLst>
      <p:ext uri="{BB962C8B-B14F-4D97-AF65-F5344CB8AC3E}">
        <p14:creationId xmlns:p14="http://schemas.microsoft.com/office/powerpoint/2010/main" val="10476116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E84FAF5A-C508-4E66-B959-F8FB8AA93180}" type="datetimeFigureOut">
              <a:rPr lang="lt-LT" smtClean="0"/>
              <a:t>2017-10-26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9F481AAE-EB3F-40EA-816E-14211D015059}" type="slidenum">
              <a:rPr lang="lt-LT" smtClean="0"/>
              <a:t>‹#›</a:t>
            </a:fld>
            <a:endParaRPr lang="lt-LT"/>
          </a:p>
        </p:txBody>
      </p:sp>
    </p:spTree>
    <p:extLst>
      <p:ext uri="{BB962C8B-B14F-4D97-AF65-F5344CB8AC3E}">
        <p14:creationId xmlns:p14="http://schemas.microsoft.com/office/powerpoint/2010/main" val="320337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E84FAF5A-C508-4E66-B959-F8FB8AA93180}" type="datetimeFigureOut">
              <a:rPr lang="lt-LT" smtClean="0"/>
              <a:t>2017-10-26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9F481AAE-EB3F-40EA-816E-14211D015059}" type="slidenum">
              <a:rPr lang="lt-LT" smtClean="0"/>
              <a:t>‹#›</a:t>
            </a:fld>
            <a:endParaRPr lang="lt-LT"/>
          </a:p>
        </p:txBody>
      </p:sp>
    </p:spTree>
    <p:extLst>
      <p:ext uri="{BB962C8B-B14F-4D97-AF65-F5344CB8AC3E}">
        <p14:creationId xmlns:p14="http://schemas.microsoft.com/office/powerpoint/2010/main" val="46937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E84FAF5A-C508-4E66-B959-F8FB8AA93180}" type="datetimeFigureOut">
              <a:rPr lang="lt-LT" smtClean="0"/>
              <a:t>2017-10-26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9F481AAE-EB3F-40EA-816E-14211D015059}" type="slidenum">
              <a:rPr lang="lt-LT" smtClean="0"/>
              <a:t>‹#›</a:t>
            </a:fld>
            <a:endParaRPr lang="lt-LT"/>
          </a:p>
        </p:txBody>
      </p:sp>
    </p:spTree>
    <p:extLst>
      <p:ext uri="{BB962C8B-B14F-4D97-AF65-F5344CB8AC3E}">
        <p14:creationId xmlns:p14="http://schemas.microsoft.com/office/powerpoint/2010/main" val="664535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E84FAF5A-C508-4E66-B959-F8FB8AA93180}" type="datetimeFigureOut">
              <a:rPr lang="lt-LT" smtClean="0">
                <a:solidFill>
                  <a:prstClr val="black">
                    <a:tint val="75000"/>
                  </a:prstClr>
                </a:solidFill>
              </a:rPr>
              <a:pPr/>
              <a:t>2017-10-26</a:t>
            </a:fld>
            <a:endParaRPr lang="lt-LT">
              <a:solidFill>
                <a:prstClr val="black">
                  <a:tint val="75000"/>
                </a:prstClr>
              </a:solidFill>
            </a:endParaRPr>
          </a:p>
        </p:txBody>
      </p:sp>
      <p:sp>
        <p:nvSpPr>
          <p:cNvPr id="5" name="Poraštės vietos rezervavimo ženklas 4"/>
          <p:cNvSpPr>
            <a:spLocks noGrp="1"/>
          </p:cNvSpPr>
          <p:nvPr>
            <p:ph type="ftr" sz="quarter" idx="11"/>
          </p:nvPr>
        </p:nvSpPr>
        <p:spPr/>
        <p:txBody>
          <a:bodyPr/>
          <a:lstStyle/>
          <a:p>
            <a:endParaRPr lang="lt-LT">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fld id="{9F481AAE-EB3F-40EA-816E-14211D015059}"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354504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E84FAF5A-C508-4E66-B959-F8FB8AA93180}" type="datetimeFigureOut">
              <a:rPr lang="lt-LT" smtClean="0">
                <a:solidFill>
                  <a:prstClr val="black">
                    <a:tint val="75000"/>
                  </a:prstClr>
                </a:solidFill>
              </a:rPr>
              <a:pPr/>
              <a:t>2017-10-26</a:t>
            </a:fld>
            <a:endParaRPr lang="lt-LT">
              <a:solidFill>
                <a:prstClr val="black">
                  <a:tint val="75000"/>
                </a:prstClr>
              </a:solidFill>
            </a:endParaRPr>
          </a:p>
        </p:txBody>
      </p:sp>
      <p:sp>
        <p:nvSpPr>
          <p:cNvPr id="5" name="Poraštės vietos rezervavimo ženklas 4"/>
          <p:cNvSpPr>
            <a:spLocks noGrp="1"/>
          </p:cNvSpPr>
          <p:nvPr>
            <p:ph type="ftr" sz="quarter" idx="11"/>
          </p:nvPr>
        </p:nvSpPr>
        <p:spPr/>
        <p:txBody>
          <a:bodyPr/>
          <a:lstStyle/>
          <a:p>
            <a:endParaRPr lang="lt-LT">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fld id="{9F481AAE-EB3F-40EA-816E-14211D015059}"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11452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E84FAF5A-C508-4E66-B959-F8FB8AA93180}" type="datetimeFigureOut">
              <a:rPr lang="lt-LT" smtClean="0">
                <a:solidFill>
                  <a:prstClr val="black">
                    <a:tint val="75000"/>
                  </a:prstClr>
                </a:solidFill>
              </a:rPr>
              <a:pPr/>
              <a:t>2017-10-26</a:t>
            </a:fld>
            <a:endParaRPr lang="lt-LT">
              <a:solidFill>
                <a:prstClr val="black">
                  <a:tint val="75000"/>
                </a:prstClr>
              </a:solidFill>
            </a:endParaRPr>
          </a:p>
        </p:txBody>
      </p:sp>
      <p:sp>
        <p:nvSpPr>
          <p:cNvPr id="5" name="Poraštės vietos rezervavimo ženklas 4"/>
          <p:cNvSpPr>
            <a:spLocks noGrp="1"/>
          </p:cNvSpPr>
          <p:nvPr>
            <p:ph type="ftr" sz="quarter" idx="11"/>
          </p:nvPr>
        </p:nvSpPr>
        <p:spPr/>
        <p:txBody>
          <a:bodyPr/>
          <a:lstStyle/>
          <a:p>
            <a:endParaRPr lang="lt-LT">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fld id="{9F481AAE-EB3F-40EA-816E-14211D015059}"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3436439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E84FAF5A-C508-4E66-B959-F8FB8AA93180}" type="datetimeFigureOut">
              <a:rPr lang="lt-LT" smtClean="0">
                <a:solidFill>
                  <a:prstClr val="black">
                    <a:tint val="75000"/>
                  </a:prstClr>
                </a:solidFill>
              </a:rPr>
              <a:pPr/>
              <a:t>2017-10-26</a:t>
            </a:fld>
            <a:endParaRPr lang="lt-LT">
              <a:solidFill>
                <a:prstClr val="black">
                  <a:tint val="75000"/>
                </a:prstClr>
              </a:solidFill>
            </a:endParaRPr>
          </a:p>
        </p:txBody>
      </p:sp>
      <p:sp>
        <p:nvSpPr>
          <p:cNvPr id="6" name="Poraštės vietos rezervavimo ženklas 5"/>
          <p:cNvSpPr>
            <a:spLocks noGrp="1"/>
          </p:cNvSpPr>
          <p:nvPr>
            <p:ph type="ftr" sz="quarter" idx="11"/>
          </p:nvPr>
        </p:nvSpPr>
        <p:spPr/>
        <p:txBody>
          <a:bodyPr/>
          <a:lstStyle/>
          <a:p>
            <a:endParaRPr lang="lt-LT">
              <a:solidFill>
                <a:prstClr val="black">
                  <a:tint val="75000"/>
                </a:prstClr>
              </a:solidFill>
            </a:endParaRPr>
          </a:p>
        </p:txBody>
      </p:sp>
      <p:sp>
        <p:nvSpPr>
          <p:cNvPr id="7" name="Skaidrės numerio vietos rezervavimo ženklas 6"/>
          <p:cNvSpPr>
            <a:spLocks noGrp="1"/>
          </p:cNvSpPr>
          <p:nvPr>
            <p:ph type="sldNum" sz="quarter" idx="12"/>
          </p:nvPr>
        </p:nvSpPr>
        <p:spPr/>
        <p:txBody>
          <a:bodyPr/>
          <a:lstStyle/>
          <a:p>
            <a:fld id="{9F481AAE-EB3F-40EA-816E-14211D015059}"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4061683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E84FAF5A-C508-4E66-B959-F8FB8AA93180}" type="datetimeFigureOut">
              <a:rPr lang="lt-LT" smtClean="0">
                <a:solidFill>
                  <a:prstClr val="black">
                    <a:tint val="75000"/>
                  </a:prstClr>
                </a:solidFill>
              </a:rPr>
              <a:pPr/>
              <a:t>2017-10-26</a:t>
            </a:fld>
            <a:endParaRPr lang="lt-LT">
              <a:solidFill>
                <a:prstClr val="black">
                  <a:tint val="75000"/>
                </a:prstClr>
              </a:solidFill>
            </a:endParaRPr>
          </a:p>
        </p:txBody>
      </p:sp>
      <p:sp>
        <p:nvSpPr>
          <p:cNvPr id="8" name="Poraštės vietos rezervavimo ženklas 7"/>
          <p:cNvSpPr>
            <a:spLocks noGrp="1"/>
          </p:cNvSpPr>
          <p:nvPr>
            <p:ph type="ftr" sz="quarter" idx="11"/>
          </p:nvPr>
        </p:nvSpPr>
        <p:spPr/>
        <p:txBody>
          <a:bodyPr/>
          <a:lstStyle/>
          <a:p>
            <a:endParaRPr lang="lt-LT">
              <a:solidFill>
                <a:prstClr val="black">
                  <a:tint val="75000"/>
                </a:prstClr>
              </a:solidFill>
            </a:endParaRPr>
          </a:p>
        </p:txBody>
      </p:sp>
      <p:sp>
        <p:nvSpPr>
          <p:cNvPr id="9" name="Skaidrės numerio vietos rezervavimo ženklas 8"/>
          <p:cNvSpPr>
            <a:spLocks noGrp="1"/>
          </p:cNvSpPr>
          <p:nvPr>
            <p:ph type="sldNum" sz="quarter" idx="12"/>
          </p:nvPr>
        </p:nvSpPr>
        <p:spPr/>
        <p:txBody>
          <a:bodyPr/>
          <a:lstStyle/>
          <a:p>
            <a:fld id="{9F481AAE-EB3F-40EA-816E-14211D015059}"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45488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E84FAF5A-C508-4E66-B959-F8FB8AA93180}" type="datetimeFigureOut">
              <a:rPr lang="lt-LT" smtClean="0">
                <a:solidFill>
                  <a:prstClr val="black">
                    <a:tint val="75000"/>
                  </a:prstClr>
                </a:solidFill>
              </a:rPr>
              <a:pPr/>
              <a:t>2017-10-26</a:t>
            </a:fld>
            <a:endParaRPr lang="lt-LT">
              <a:solidFill>
                <a:prstClr val="black">
                  <a:tint val="75000"/>
                </a:prstClr>
              </a:solidFill>
            </a:endParaRPr>
          </a:p>
        </p:txBody>
      </p:sp>
      <p:sp>
        <p:nvSpPr>
          <p:cNvPr id="4" name="Poraštės vietos rezervavimo ženklas 3"/>
          <p:cNvSpPr>
            <a:spLocks noGrp="1"/>
          </p:cNvSpPr>
          <p:nvPr>
            <p:ph type="ftr" sz="quarter" idx="11"/>
          </p:nvPr>
        </p:nvSpPr>
        <p:spPr/>
        <p:txBody>
          <a:bodyPr/>
          <a:lstStyle/>
          <a:p>
            <a:endParaRPr lang="lt-LT">
              <a:solidFill>
                <a:prstClr val="black">
                  <a:tint val="75000"/>
                </a:prstClr>
              </a:solidFill>
            </a:endParaRPr>
          </a:p>
        </p:txBody>
      </p:sp>
      <p:sp>
        <p:nvSpPr>
          <p:cNvPr id="5" name="Skaidrės numerio vietos rezervavimo ženklas 4"/>
          <p:cNvSpPr>
            <a:spLocks noGrp="1"/>
          </p:cNvSpPr>
          <p:nvPr>
            <p:ph type="sldNum" sz="quarter" idx="12"/>
          </p:nvPr>
        </p:nvSpPr>
        <p:spPr/>
        <p:txBody>
          <a:bodyPr/>
          <a:lstStyle/>
          <a:p>
            <a:fld id="{9F481AAE-EB3F-40EA-816E-14211D015059}"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122454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E84FAF5A-C508-4E66-B959-F8FB8AA93180}" type="datetimeFigureOut">
              <a:rPr lang="lt-LT" smtClean="0">
                <a:solidFill>
                  <a:prstClr val="black">
                    <a:tint val="75000"/>
                  </a:prstClr>
                </a:solidFill>
              </a:rPr>
              <a:pPr/>
              <a:t>2017-10-26</a:t>
            </a:fld>
            <a:endParaRPr lang="lt-LT">
              <a:solidFill>
                <a:prstClr val="black">
                  <a:tint val="75000"/>
                </a:prstClr>
              </a:solidFill>
            </a:endParaRPr>
          </a:p>
        </p:txBody>
      </p:sp>
      <p:sp>
        <p:nvSpPr>
          <p:cNvPr id="3" name="Poraštės vietos rezervavimo ženklas 2"/>
          <p:cNvSpPr>
            <a:spLocks noGrp="1"/>
          </p:cNvSpPr>
          <p:nvPr>
            <p:ph type="ftr" sz="quarter" idx="11"/>
          </p:nvPr>
        </p:nvSpPr>
        <p:spPr/>
        <p:txBody>
          <a:bodyPr/>
          <a:lstStyle/>
          <a:p>
            <a:endParaRPr lang="lt-LT">
              <a:solidFill>
                <a:prstClr val="black">
                  <a:tint val="75000"/>
                </a:prstClr>
              </a:solidFill>
            </a:endParaRPr>
          </a:p>
        </p:txBody>
      </p:sp>
      <p:sp>
        <p:nvSpPr>
          <p:cNvPr id="4" name="Skaidrės numerio vietos rezervavimo ženklas 3"/>
          <p:cNvSpPr>
            <a:spLocks noGrp="1"/>
          </p:cNvSpPr>
          <p:nvPr>
            <p:ph type="sldNum" sz="quarter" idx="12"/>
          </p:nvPr>
        </p:nvSpPr>
        <p:spPr/>
        <p:txBody>
          <a:bodyPr/>
          <a:lstStyle/>
          <a:p>
            <a:fld id="{9F481AAE-EB3F-40EA-816E-14211D015059}"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918753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E84FAF5A-C508-4E66-B959-F8FB8AA93180}" type="datetimeFigureOut">
              <a:rPr lang="lt-LT" smtClean="0">
                <a:solidFill>
                  <a:prstClr val="black">
                    <a:tint val="75000"/>
                  </a:prstClr>
                </a:solidFill>
              </a:rPr>
              <a:pPr/>
              <a:t>2017-10-26</a:t>
            </a:fld>
            <a:endParaRPr lang="lt-LT">
              <a:solidFill>
                <a:prstClr val="black">
                  <a:tint val="75000"/>
                </a:prstClr>
              </a:solidFill>
            </a:endParaRPr>
          </a:p>
        </p:txBody>
      </p:sp>
      <p:sp>
        <p:nvSpPr>
          <p:cNvPr id="6" name="Poraštės vietos rezervavimo ženklas 5"/>
          <p:cNvSpPr>
            <a:spLocks noGrp="1"/>
          </p:cNvSpPr>
          <p:nvPr>
            <p:ph type="ftr" sz="quarter" idx="11"/>
          </p:nvPr>
        </p:nvSpPr>
        <p:spPr/>
        <p:txBody>
          <a:bodyPr/>
          <a:lstStyle/>
          <a:p>
            <a:endParaRPr lang="lt-LT">
              <a:solidFill>
                <a:prstClr val="black">
                  <a:tint val="75000"/>
                </a:prstClr>
              </a:solidFill>
            </a:endParaRPr>
          </a:p>
        </p:txBody>
      </p:sp>
      <p:sp>
        <p:nvSpPr>
          <p:cNvPr id="7" name="Skaidrės numerio vietos rezervavimo ženklas 6"/>
          <p:cNvSpPr>
            <a:spLocks noGrp="1"/>
          </p:cNvSpPr>
          <p:nvPr>
            <p:ph type="sldNum" sz="quarter" idx="12"/>
          </p:nvPr>
        </p:nvSpPr>
        <p:spPr/>
        <p:txBody>
          <a:bodyPr/>
          <a:lstStyle/>
          <a:p>
            <a:fld id="{9F481AAE-EB3F-40EA-816E-14211D015059}"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4101707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E84FAF5A-C508-4E66-B959-F8FB8AA93180}" type="datetimeFigureOut">
              <a:rPr lang="lt-LT" smtClean="0"/>
              <a:t>2017-10-26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9F481AAE-EB3F-40EA-816E-14211D015059}" type="slidenum">
              <a:rPr lang="lt-LT" smtClean="0"/>
              <a:t>‹#›</a:t>
            </a:fld>
            <a:endParaRPr lang="lt-LT"/>
          </a:p>
        </p:txBody>
      </p:sp>
    </p:spTree>
    <p:extLst>
      <p:ext uri="{BB962C8B-B14F-4D97-AF65-F5344CB8AC3E}">
        <p14:creationId xmlns:p14="http://schemas.microsoft.com/office/powerpoint/2010/main" val="2440094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E84FAF5A-C508-4E66-B959-F8FB8AA93180}" type="datetimeFigureOut">
              <a:rPr lang="lt-LT" smtClean="0">
                <a:solidFill>
                  <a:prstClr val="black">
                    <a:tint val="75000"/>
                  </a:prstClr>
                </a:solidFill>
              </a:rPr>
              <a:pPr/>
              <a:t>2017-10-26</a:t>
            </a:fld>
            <a:endParaRPr lang="lt-LT">
              <a:solidFill>
                <a:prstClr val="black">
                  <a:tint val="75000"/>
                </a:prstClr>
              </a:solidFill>
            </a:endParaRPr>
          </a:p>
        </p:txBody>
      </p:sp>
      <p:sp>
        <p:nvSpPr>
          <p:cNvPr id="6" name="Poraštės vietos rezervavimo ženklas 5"/>
          <p:cNvSpPr>
            <a:spLocks noGrp="1"/>
          </p:cNvSpPr>
          <p:nvPr>
            <p:ph type="ftr" sz="quarter" idx="11"/>
          </p:nvPr>
        </p:nvSpPr>
        <p:spPr/>
        <p:txBody>
          <a:bodyPr/>
          <a:lstStyle/>
          <a:p>
            <a:endParaRPr lang="lt-LT">
              <a:solidFill>
                <a:prstClr val="black">
                  <a:tint val="75000"/>
                </a:prstClr>
              </a:solidFill>
            </a:endParaRPr>
          </a:p>
        </p:txBody>
      </p:sp>
      <p:sp>
        <p:nvSpPr>
          <p:cNvPr id="7" name="Skaidrės numerio vietos rezervavimo ženklas 6"/>
          <p:cNvSpPr>
            <a:spLocks noGrp="1"/>
          </p:cNvSpPr>
          <p:nvPr>
            <p:ph type="sldNum" sz="quarter" idx="12"/>
          </p:nvPr>
        </p:nvSpPr>
        <p:spPr/>
        <p:txBody>
          <a:bodyPr/>
          <a:lstStyle/>
          <a:p>
            <a:fld id="{9F481AAE-EB3F-40EA-816E-14211D015059}"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702692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E84FAF5A-C508-4E66-B959-F8FB8AA93180}" type="datetimeFigureOut">
              <a:rPr lang="lt-LT" smtClean="0">
                <a:solidFill>
                  <a:prstClr val="black">
                    <a:tint val="75000"/>
                  </a:prstClr>
                </a:solidFill>
              </a:rPr>
              <a:pPr/>
              <a:t>2017-10-26</a:t>
            </a:fld>
            <a:endParaRPr lang="lt-LT">
              <a:solidFill>
                <a:prstClr val="black">
                  <a:tint val="75000"/>
                </a:prstClr>
              </a:solidFill>
            </a:endParaRPr>
          </a:p>
        </p:txBody>
      </p:sp>
      <p:sp>
        <p:nvSpPr>
          <p:cNvPr id="5" name="Poraštės vietos rezervavimo ženklas 4"/>
          <p:cNvSpPr>
            <a:spLocks noGrp="1"/>
          </p:cNvSpPr>
          <p:nvPr>
            <p:ph type="ftr" sz="quarter" idx="11"/>
          </p:nvPr>
        </p:nvSpPr>
        <p:spPr/>
        <p:txBody>
          <a:bodyPr/>
          <a:lstStyle/>
          <a:p>
            <a:endParaRPr lang="lt-LT">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fld id="{9F481AAE-EB3F-40EA-816E-14211D015059}"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072915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E84FAF5A-C508-4E66-B959-F8FB8AA93180}" type="datetimeFigureOut">
              <a:rPr lang="lt-LT" smtClean="0">
                <a:solidFill>
                  <a:prstClr val="black">
                    <a:tint val="75000"/>
                  </a:prstClr>
                </a:solidFill>
              </a:rPr>
              <a:pPr/>
              <a:t>2017-10-26</a:t>
            </a:fld>
            <a:endParaRPr lang="lt-LT">
              <a:solidFill>
                <a:prstClr val="black">
                  <a:tint val="75000"/>
                </a:prstClr>
              </a:solidFill>
            </a:endParaRPr>
          </a:p>
        </p:txBody>
      </p:sp>
      <p:sp>
        <p:nvSpPr>
          <p:cNvPr id="5" name="Poraštės vietos rezervavimo ženklas 4"/>
          <p:cNvSpPr>
            <a:spLocks noGrp="1"/>
          </p:cNvSpPr>
          <p:nvPr>
            <p:ph type="ftr" sz="quarter" idx="11"/>
          </p:nvPr>
        </p:nvSpPr>
        <p:spPr/>
        <p:txBody>
          <a:bodyPr/>
          <a:lstStyle/>
          <a:p>
            <a:endParaRPr lang="lt-LT">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fld id="{9F481AAE-EB3F-40EA-816E-14211D015059}"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875179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E84FAF5A-C508-4E66-B959-F8FB8AA93180}" type="datetimeFigureOut">
              <a:rPr lang="lt-LT" smtClean="0"/>
              <a:t>2017-10-26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9F481AAE-EB3F-40EA-816E-14211D015059}" type="slidenum">
              <a:rPr lang="lt-LT" smtClean="0"/>
              <a:t>‹#›</a:t>
            </a:fld>
            <a:endParaRPr lang="lt-LT"/>
          </a:p>
        </p:txBody>
      </p:sp>
    </p:spTree>
    <p:extLst>
      <p:ext uri="{BB962C8B-B14F-4D97-AF65-F5344CB8AC3E}">
        <p14:creationId xmlns:p14="http://schemas.microsoft.com/office/powerpoint/2010/main" val="308338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E84FAF5A-C508-4E66-B959-F8FB8AA93180}" type="datetimeFigureOut">
              <a:rPr lang="lt-LT" smtClean="0"/>
              <a:t>2017-10-26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9F481AAE-EB3F-40EA-816E-14211D015059}" type="slidenum">
              <a:rPr lang="lt-LT" smtClean="0"/>
              <a:t>‹#›</a:t>
            </a:fld>
            <a:endParaRPr lang="lt-LT"/>
          </a:p>
        </p:txBody>
      </p:sp>
    </p:spTree>
    <p:extLst>
      <p:ext uri="{BB962C8B-B14F-4D97-AF65-F5344CB8AC3E}">
        <p14:creationId xmlns:p14="http://schemas.microsoft.com/office/powerpoint/2010/main" val="3286406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E84FAF5A-C508-4E66-B959-F8FB8AA93180}" type="datetimeFigureOut">
              <a:rPr lang="lt-LT" smtClean="0"/>
              <a:t>2017-10-26</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9F481AAE-EB3F-40EA-816E-14211D015059}" type="slidenum">
              <a:rPr lang="lt-LT" smtClean="0"/>
              <a:t>‹#›</a:t>
            </a:fld>
            <a:endParaRPr lang="lt-LT"/>
          </a:p>
        </p:txBody>
      </p:sp>
    </p:spTree>
    <p:extLst>
      <p:ext uri="{BB962C8B-B14F-4D97-AF65-F5344CB8AC3E}">
        <p14:creationId xmlns:p14="http://schemas.microsoft.com/office/powerpoint/2010/main" val="426880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E84FAF5A-C508-4E66-B959-F8FB8AA93180}" type="datetimeFigureOut">
              <a:rPr lang="lt-LT" smtClean="0"/>
              <a:t>2017-10-26</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9F481AAE-EB3F-40EA-816E-14211D015059}" type="slidenum">
              <a:rPr lang="lt-LT" smtClean="0"/>
              <a:t>‹#›</a:t>
            </a:fld>
            <a:endParaRPr lang="lt-LT"/>
          </a:p>
        </p:txBody>
      </p:sp>
    </p:spTree>
    <p:extLst>
      <p:ext uri="{BB962C8B-B14F-4D97-AF65-F5344CB8AC3E}">
        <p14:creationId xmlns:p14="http://schemas.microsoft.com/office/powerpoint/2010/main" val="3609674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E84FAF5A-C508-4E66-B959-F8FB8AA93180}" type="datetimeFigureOut">
              <a:rPr lang="lt-LT" smtClean="0"/>
              <a:t>2017-10-26</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9F481AAE-EB3F-40EA-816E-14211D015059}" type="slidenum">
              <a:rPr lang="lt-LT" smtClean="0"/>
              <a:t>‹#›</a:t>
            </a:fld>
            <a:endParaRPr lang="lt-LT"/>
          </a:p>
        </p:txBody>
      </p:sp>
    </p:spTree>
    <p:extLst>
      <p:ext uri="{BB962C8B-B14F-4D97-AF65-F5344CB8AC3E}">
        <p14:creationId xmlns:p14="http://schemas.microsoft.com/office/powerpoint/2010/main" val="165876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E84FAF5A-C508-4E66-B959-F8FB8AA93180}" type="datetimeFigureOut">
              <a:rPr lang="lt-LT" smtClean="0"/>
              <a:t>2017-10-26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9F481AAE-EB3F-40EA-816E-14211D015059}" type="slidenum">
              <a:rPr lang="lt-LT" smtClean="0"/>
              <a:t>‹#›</a:t>
            </a:fld>
            <a:endParaRPr lang="lt-LT"/>
          </a:p>
        </p:txBody>
      </p:sp>
    </p:spTree>
    <p:extLst>
      <p:ext uri="{BB962C8B-B14F-4D97-AF65-F5344CB8AC3E}">
        <p14:creationId xmlns:p14="http://schemas.microsoft.com/office/powerpoint/2010/main" val="2202770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E84FAF5A-C508-4E66-B959-F8FB8AA93180}" type="datetimeFigureOut">
              <a:rPr lang="lt-LT" smtClean="0"/>
              <a:t>2017-10-26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9F481AAE-EB3F-40EA-816E-14211D015059}" type="slidenum">
              <a:rPr lang="lt-LT" smtClean="0"/>
              <a:t>‹#›</a:t>
            </a:fld>
            <a:endParaRPr lang="lt-LT"/>
          </a:p>
        </p:txBody>
      </p:sp>
    </p:spTree>
    <p:extLst>
      <p:ext uri="{BB962C8B-B14F-4D97-AF65-F5344CB8AC3E}">
        <p14:creationId xmlns:p14="http://schemas.microsoft.com/office/powerpoint/2010/main" val="2815705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FAF5A-C508-4E66-B959-F8FB8AA93180}" type="datetimeFigureOut">
              <a:rPr lang="lt-LT" smtClean="0"/>
              <a:t>2017-10-26</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81AAE-EB3F-40EA-816E-14211D015059}" type="slidenum">
              <a:rPr lang="lt-LT" smtClean="0"/>
              <a:t>‹#›</a:t>
            </a:fld>
            <a:endParaRPr lang="lt-LT"/>
          </a:p>
        </p:txBody>
      </p:sp>
    </p:spTree>
    <p:extLst>
      <p:ext uri="{BB962C8B-B14F-4D97-AF65-F5344CB8AC3E}">
        <p14:creationId xmlns:p14="http://schemas.microsoft.com/office/powerpoint/2010/main" val="323626340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FAF5A-C508-4E66-B959-F8FB8AA93180}" type="datetimeFigureOut">
              <a:rPr lang="lt-LT" smtClean="0">
                <a:solidFill>
                  <a:prstClr val="black">
                    <a:tint val="75000"/>
                  </a:prstClr>
                </a:solidFill>
              </a:rPr>
              <a:pPr/>
              <a:t>2017-10-26</a:t>
            </a:fld>
            <a:endParaRPr lang="lt-LT">
              <a:solidFill>
                <a:prstClr val="black">
                  <a:tint val="75000"/>
                </a:prstClr>
              </a:solidFill>
            </a:endParaRPr>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solidFill>
                <a:prstClr val="black">
                  <a:tint val="75000"/>
                </a:prstClr>
              </a:solidFill>
            </a:endParaRPr>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81AAE-EB3F-40EA-816E-14211D015059}"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548517376"/>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dNV4mOK5gW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cid:image001.jpg@01D13347.29E36CC0" TargetMode="External"/><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437882" y="288836"/>
            <a:ext cx="9816647" cy="6043411"/>
          </a:xfrm>
        </p:spPr>
        <p:txBody>
          <a:bodyPr>
            <a:normAutofit fontScale="90000"/>
          </a:bodyPr>
          <a:lstStyle/>
          <a:p>
            <a:br>
              <a:rPr lang="lt-LT" sz="4400" b="1" dirty="0">
                <a:latin typeface="Arial" panose="020B0604020202020204" pitchFamily="34" charset="0"/>
                <a:cs typeface="Arial" panose="020B0604020202020204" pitchFamily="34" charset="0"/>
              </a:rPr>
            </a:br>
            <a:br>
              <a:rPr lang="lt-LT" sz="4400" b="1" dirty="0">
                <a:latin typeface="Arial" panose="020B0604020202020204" pitchFamily="34" charset="0"/>
                <a:cs typeface="Arial" panose="020B0604020202020204" pitchFamily="34" charset="0"/>
              </a:rPr>
            </a:br>
            <a:br>
              <a:rPr lang="lt-LT" sz="4400" b="1" dirty="0">
                <a:latin typeface="Arial" panose="020B0604020202020204" pitchFamily="34" charset="0"/>
                <a:cs typeface="Arial" panose="020B0604020202020204" pitchFamily="34" charset="0"/>
              </a:rPr>
            </a:br>
            <a:br>
              <a:rPr lang="lt-LT" sz="4400" b="1" dirty="0">
                <a:latin typeface="Arial" panose="020B0604020202020204" pitchFamily="34" charset="0"/>
                <a:cs typeface="Arial" panose="020B0604020202020204" pitchFamily="34" charset="0"/>
              </a:rPr>
            </a:br>
            <a:br>
              <a:rPr lang="lt-LT" sz="4400" b="1" dirty="0">
                <a:latin typeface="Arial" panose="020B0604020202020204" pitchFamily="34" charset="0"/>
                <a:cs typeface="Arial" panose="020B0604020202020204" pitchFamily="34" charset="0"/>
              </a:rPr>
            </a:br>
            <a:br>
              <a:rPr lang="lt-LT" sz="4400" b="1" dirty="0">
                <a:latin typeface="Arial" panose="020B0604020202020204" pitchFamily="34" charset="0"/>
                <a:cs typeface="Arial" panose="020B0604020202020204" pitchFamily="34" charset="0"/>
              </a:rPr>
            </a:br>
            <a:br>
              <a:rPr lang="lt-LT" sz="4400" b="1" dirty="0">
                <a:latin typeface="Arial" panose="020B0604020202020204" pitchFamily="34" charset="0"/>
                <a:cs typeface="Arial" panose="020B0604020202020204" pitchFamily="34" charset="0"/>
              </a:rPr>
            </a:br>
            <a:br>
              <a:rPr lang="lt-LT" sz="4400" b="1" dirty="0">
                <a:latin typeface="Arial" panose="020B0604020202020204" pitchFamily="34" charset="0"/>
                <a:cs typeface="Arial" panose="020B0604020202020204" pitchFamily="34" charset="0"/>
              </a:rPr>
            </a:br>
            <a:r>
              <a:rPr lang="et-EE" sz="1600" b="1" dirty="0">
                <a:latin typeface="Arial" panose="020B0604020202020204" pitchFamily="34" charset="0"/>
                <a:cs typeface="Arial" panose="020B0604020202020204" pitchFamily="34" charset="0"/>
              </a:rPr>
              <a:t>Erasmus+ Kava Võtmetegevus 2 – Strateegilised partnerlused</a:t>
            </a:r>
            <a:br>
              <a:rPr lang="et-EE" sz="1600" b="1" dirty="0">
                <a:latin typeface="Arial" panose="020B0604020202020204" pitchFamily="34" charset="0"/>
                <a:cs typeface="Arial" panose="020B0604020202020204" pitchFamily="34" charset="0"/>
              </a:rPr>
            </a:br>
            <a:r>
              <a:rPr lang="et-EE" sz="1600" b="1" dirty="0">
                <a:latin typeface="Arial" panose="020B0604020202020204" pitchFamily="34" charset="0"/>
                <a:cs typeface="Arial" panose="020B0604020202020204" pitchFamily="34" charset="0"/>
              </a:rPr>
              <a:t>Projekt “Õpipoisiõppe arendamine: ettevõttepoolse juhendaja koolituse ja õpipoisiõppe edendamine”</a:t>
            </a:r>
            <a:br>
              <a:rPr lang="et-EE" sz="1600" b="1" dirty="0">
                <a:latin typeface="Arial" panose="020B0604020202020204" pitchFamily="34" charset="0"/>
                <a:cs typeface="Arial" panose="020B0604020202020204" pitchFamily="34" charset="0"/>
              </a:rPr>
            </a:br>
            <a:r>
              <a:rPr lang="et-EE" sz="1600" b="1" dirty="0">
                <a:latin typeface="Arial" panose="020B0604020202020204" pitchFamily="34" charset="0"/>
                <a:cs typeface="Arial" panose="020B0604020202020204" pitchFamily="34" charset="0"/>
              </a:rPr>
              <a:t> Projekt  nr 2015-1-LT01-KA202-013415</a:t>
            </a:r>
            <a:br>
              <a:rPr lang="et-EE" sz="2200" b="1" dirty="0">
                <a:latin typeface="Arial" panose="020B0604020202020204" pitchFamily="34" charset="0"/>
                <a:cs typeface="Arial" panose="020B0604020202020204" pitchFamily="34" charset="0"/>
              </a:rPr>
            </a:br>
            <a:br>
              <a:rPr lang="et-EE" sz="2200" b="1" dirty="0">
                <a:latin typeface="Arial" panose="020B0604020202020204" pitchFamily="34" charset="0"/>
                <a:cs typeface="Arial" panose="020B0604020202020204" pitchFamily="34" charset="0"/>
              </a:rPr>
            </a:br>
            <a:br>
              <a:rPr lang="en-US" sz="2200" b="1" dirty="0">
                <a:latin typeface="Arial" panose="020B0604020202020204" pitchFamily="34" charset="0"/>
                <a:cs typeface="Arial" panose="020B0604020202020204" pitchFamily="34" charset="0"/>
              </a:rPr>
            </a:br>
            <a:br>
              <a:rPr lang="en-US" sz="2200" b="1" dirty="0">
                <a:latin typeface="Arial" panose="020B0604020202020204" pitchFamily="34" charset="0"/>
                <a:cs typeface="Arial" panose="020B0604020202020204" pitchFamily="34" charset="0"/>
              </a:rPr>
            </a:br>
            <a:r>
              <a:rPr lang="et-EE" sz="3600" b="1" dirty="0">
                <a:latin typeface="Arial" panose="020B0604020202020204" pitchFamily="34" charset="0"/>
                <a:cs typeface="Arial" panose="020B0604020202020204" pitchFamily="34" charset="0"/>
              </a:rPr>
              <a:t>Ettevõttepoolse juhendaja koolituskava</a:t>
            </a:r>
            <a:br>
              <a:rPr lang="et-EE" sz="3600" b="1" dirty="0">
                <a:latin typeface="Arial" panose="020B0604020202020204" pitchFamily="34" charset="0"/>
                <a:cs typeface="Arial" panose="020B0604020202020204" pitchFamily="34" charset="0"/>
              </a:rPr>
            </a:br>
            <a:br>
              <a:rPr lang="et-EE" sz="3600" b="1" dirty="0">
                <a:latin typeface="Arial" panose="020B0604020202020204" pitchFamily="34" charset="0"/>
                <a:cs typeface="Arial" panose="020B0604020202020204" pitchFamily="34" charset="0"/>
              </a:rPr>
            </a:br>
            <a:r>
              <a:rPr lang="et-EE" sz="5300" b="1" dirty="0">
                <a:latin typeface="Arial" panose="020B0604020202020204" pitchFamily="34" charset="0"/>
                <a:cs typeface="Arial" panose="020B0604020202020204" pitchFamily="34" charset="0"/>
              </a:rPr>
              <a:t>Praktiliste oskuste ettenäitamine.</a:t>
            </a:r>
            <a:br>
              <a:rPr lang="et-EE" sz="5300" b="1" dirty="0">
                <a:latin typeface="Arial" panose="020B0604020202020204" pitchFamily="34" charset="0"/>
                <a:cs typeface="Arial" panose="020B0604020202020204" pitchFamily="34" charset="0"/>
              </a:rPr>
            </a:br>
            <a:r>
              <a:rPr lang="et-EE" sz="5300" b="1" dirty="0">
                <a:latin typeface="Arial" panose="020B0604020202020204" pitchFamily="34" charset="0"/>
                <a:cs typeface="Arial" panose="020B0604020202020204" pitchFamily="34" charset="0"/>
              </a:rPr>
              <a:t>Tööülesannete kasutamine väljaõpetamisel. </a:t>
            </a:r>
            <a:br>
              <a:rPr lang="et-EE" sz="5300" b="1" dirty="0">
                <a:latin typeface="Arial" panose="020B0604020202020204" pitchFamily="34" charset="0"/>
                <a:cs typeface="Arial" panose="020B0604020202020204" pitchFamily="34" charset="0"/>
              </a:rPr>
            </a:br>
            <a:endParaRPr lang="et-EE" b="1" dirty="0">
              <a:solidFill>
                <a:schemeClr val="accent1">
                  <a:lumMod val="75000"/>
                </a:schemeClr>
              </a:solidFill>
              <a:latin typeface="Arial" panose="020B0604020202020204" pitchFamily="34" charset="0"/>
              <a:cs typeface="Arial" panose="020B0604020202020204" pitchFamily="34" charset="0"/>
            </a:endParaRPr>
          </a:p>
        </p:txBody>
      </p:sp>
      <p:sp>
        <p:nvSpPr>
          <p:cNvPr id="4" name="Rectangle 9"/>
          <p:cNvSpPr>
            <a:spLocks noChangeArrowheads="1"/>
          </p:cNvSpPr>
          <p:nvPr/>
        </p:nvSpPr>
        <p:spPr bwMode="auto">
          <a:xfrm>
            <a:off x="0" y="-3863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200" b="0" i="0" u="none" strike="noStrike" cap="none" normalizeH="0" baseline="0">
                <a:ln>
                  <a:noFill/>
                </a:ln>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endParaRPr kumimoji="0" lang="lt-LT" altLang="lt-LT" sz="1800" b="0" i="0" u="none" strike="noStrike" cap="none" normalizeH="0" baseline="0">
              <a:ln>
                <a:noFill/>
              </a:ln>
              <a:solidFill>
                <a:schemeClr val="tx1"/>
              </a:solidFill>
              <a:effectLst/>
              <a:latin typeface="Arial" panose="020B0604020202020204" pitchFamily="34" charset="0"/>
            </a:endParaRPr>
          </a:p>
        </p:txBody>
      </p:sp>
      <p:sp>
        <p:nvSpPr>
          <p:cNvPr id="5" name="Rectangle 10"/>
          <p:cNvSpPr>
            <a:spLocks noChangeArrowheads="1"/>
          </p:cNvSpPr>
          <p:nvPr/>
        </p:nvSpPr>
        <p:spPr bwMode="auto">
          <a:xfrm>
            <a:off x="0" y="1581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200" b="0" i="0" u="none" strike="noStrike" cap="none" normalizeH="0" baseline="0">
                <a:ln>
                  <a:noFill/>
                </a:ln>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endParaRPr kumimoji="0" lang="lt-LT" altLang="lt-LT" sz="1800" b="0" i="0" u="none" strike="noStrike" cap="none" normalizeH="0" baseline="0">
              <a:ln>
                <a:noFill/>
              </a:ln>
              <a:solidFill>
                <a:schemeClr val="tx1"/>
              </a:solidFill>
              <a:effectLst/>
              <a:latin typeface="Arial" panose="020B0604020202020204" pitchFamily="34" charset="0"/>
            </a:endParaRPr>
          </a:p>
        </p:txBody>
      </p:sp>
      <p:sp>
        <p:nvSpPr>
          <p:cNvPr id="6" name="Rectangle 11"/>
          <p:cNvSpPr>
            <a:spLocks noChangeArrowheads="1"/>
          </p:cNvSpPr>
          <p:nvPr/>
        </p:nvSpPr>
        <p:spPr bwMode="auto">
          <a:xfrm>
            <a:off x="0" y="2457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lt-LT" sz="1200" b="0" i="0" u="none" strike="noStrike" cap="none" normalizeH="0" baseline="0">
                <a:ln>
                  <a:noFill/>
                </a:ln>
                <a:solidFill>
                  <a:srgbClr val="1F497D"/>
                </a:solidFill>
                <a:effectLst/>
                <a:latin typeface="Candara" panose="020E0502030303020204" pitchFamily="34" charset="0"/>
                <a:ea typeface="Calibri" panose="020F0502020204030204" pitchFamily="34" charset="0"/>
                <a:cs typeface="Times New Roman" panose="02020603050405020304" pitchFamily="18" charset="0"/>
              </a:rPr>
              <a:t>    </a:t>
            </a:r>
            <a:endParaRPr kumimoji="0" lang="et-EE" altLang="lt-LT" sz="1800" b="0" i="0" u="none" strike="noStrike" cap="none" normalizeH="0" baseline="0">
              <a:ln>
                <a:noFill/>
              </a:ln>
              <a:solidFill>
                <a:schemeClr val="tx1"/>
              </a:solidFill>
              <a:effectLst/>
              <a:latin typeface="Arial" panose="020B0604020202020204" pitchFamily="34" charset="0"/>
            </a:endParaRPr>
          </a:p>
        </p:txBody>
      </p:sp>
      <p:sp>
        <p:nvSpPr>
          <p:cNvPr id="7" name="Rectangle 12"/>
          <p:cNvSpPr>
            <a:spLocks noChangeArrowheads="1"/>
          </p:cNvSpPr>
          <p:nvPr/>
        </p:nvSpPr>
        <p:spPr bwMode="auto">
          <a:xfrm>
            <a:off x="0" y="3009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lt-LT" sz="1200" b="0" i="0" u="none" strike="noStrike" cap="none" normalizeH="0" baseline="0">
                <a:ln>
                  <a:noFill/>
                </a:ln>
                <a:solidFill>
                  <a:srgbClr val="1F497D"/>
                </a:solidFill>
                <a:effectLst/>
                <a:latin typeface="Candara" panose="020E0502030303020204" pitchFamily="34" charset="0"/>
                <a:ea typeface="Calibri" panose="020F0502020204030204" pitchFamily="34" charset="0"/>
                <a:cs typeface="Times New Roman" panose="02020603050405020304" pitchFamily="18" charset="0"/>
              </a:rPr>
              <a:t>   </a:t>
            </a:r>
            <a:r>
              <a:rPr kumimoji="0" lang="et-EE" altLang="lt-LT" sz="1200" b="0" i="0" u="none" strike="noStrike" cap="none" normalizeH="0" baseline="0">
                <a:ln>
                  <a:noFill/>
                </a:ln>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endParaRPr kumimoji="0" lang="et-EE" altLang="lt-LT" sz="1800" b="0" i="0" u="none" strike="noStrike" cap="none" normalizeH="0" baseline="0">
              <a:ln>
                <a:noFill/>
              </a:ln>
              <a:solidFill>
                <a:schemeClr val="tx1"/>
              </a:solidFill>
              <a:effectLst/>
              <a:latin typeface="Arial" panose="020B0604020202020204" pitchFamily="34" charset="0"/>
            </a:endParaRPr>
          </a:p>
        </p:txBody>
      </p:sp>
      <p:sp>
        <p:nvSpPr>
          <p:cNvPr id="8" name="Rectangle 13"/>
          <p:cNvSpPr>
            <a:spLocks noChangeArrowheads="1"/>
          </p:cNvSpPr>
          <p:nvPr/>
        </p:nvSpPr>
        <p:spPr bwMode="auto">
          <a:xfrm>
            <a:off x="0" y="3848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lt-LT" sz="1200" b="0" i="0" u="none" strike="noStrike" cap="none" normalizeH="0" baseline="0">
                <a:ln>
                  <a:noFill/>
                </a:ln>
                <a:solidFill>
                  <a:srgbClr val="1F497D"/>
                </a:solidFill>
                <a:effectLst/>
                <a:latin typeface="Candara" panose="020E0502030303020204" pitchFamily="34" charset="0"/>
                <a:ea typeface="Calibri" panose="020F0502020204030204" pitchFamily="34" charset="0"/>
                <a:cs typeface="Times New Roman" panose="02020603050405020304" pitchFamily="18" charset="0"/>
              </a:rPr>
              <a:t>       </a:t>
            </a:r>
            <a:endParaRPr kumimoji="0" lang="et-EE" altLang="lt-LT" sz="1800" b="0" i="0" u="none" strike="noStrike" cap="none" normalizeH="0" baseline="0">
              <a:ln>
                <a:noFill/>
              </a:ln>
              <a:solidFill>
                <a:schemeClr val="tx1"/>
              </a:solidFill>
              <a:effectLst/>
              <a:latin typeface="Arial" panose="020B0604020202020204" pitchFamily="34" charset="0"/>
            </a:endParaRPr>
          </a:p>
        </p:txBody>
      </p:sp>
      <p:sp>
        <p:nvSpPr>
          <p:cNvPr id="9" name="Rectangle 14"/>
          <p:cNvSpPr>
            <a:spLocks noChangeArrowheads="1"/>
          </p:cNvSpPr>
          <p:nvPr/>
        </p:nvSpPr>
        <p:spPr bwMode="auto">
          <a:xfrm>
            <a:off x="0" y="468718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060700" algn="ctr"/>
                <a:tab pos="6119813" algn="r"/>
              </a:tabLst>
            </a:pPr>
            <a:r>
              <a:rPr kumimoji="0" lang="lt-LT" altLang="lt-LT" sz="1200" b="0" i="0" u="none" strike="noStrike" cap="none" normalizeH="0" baseline="0">
                <a:ln>
                  <a:noFill/>
                </a:ln>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endParaRPr kumimoji="0" lang="lt-LT" altLang="lt-LT"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60700" algn="ctr"/>
                <a:tab pos="6119813" algn="r"/>
              </a:tabLst>
            </a:pPr>
            <a:r>
              <a:rPr kumimoji="0" lang="lt-LT" altLang="lt-LT" sz="1200" b="0" i="0" u="none" strike="noStrike" cap="none" normalizeH="0" baseline="0">
                <a:ln>
                  <a:noFill/>
                </a:ln>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endParaRPr kumimoji="0" lang="lt-LT" altLang="lt-LT" sz="1800" b="0" i="0" u="none" strike="noStrike" cap="none" normalizeH="0" baseline="0">
              <a:ln>
                <a:noFill/>
              </a:ln>
              <a:solidFill>
                <a:schemeClr val="tx1"/>
              </a:solidFill>
              <a:effectLst/>
              <a:latin typeface="Arial" panose="020B0604020202020204" pitchFamily="34" charset="0"/>
            </a:endParaRPr>
          </a:p>
        </p:txBody>
      </p:sp>
      <p:sp>
        <p:nvSpPr>
          <p:cNvPr id="10" name="Rectangle 15"/>
          <p:cNvSpPr>
            <a:spLocks noChangeArrowheads="1"/>
          </p:cNvSpPr>
          <p:nvPr/>
        </p:nvSpPr>
        <p:spPr bwMode="auto">
          <a:xfrm>
            <a:off x="0" y="5267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200" b="0" i="0" u="none" strike="noStrike" cap="none" normalizeH="0" baseline="0">
                <a:ln>
                  <a:noFill/>
                </a:ln>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endParaRPr kumimoji="0" lang="lt-LT" altLang="lt-LT" sz="1800" b="0" i="0" u="none" strike="noStrike" cap="none" normalizeH="0" baseline="0">
              <a:ln>
                <a:noFill/>
              </a:ln>
              <a:solidFill>
                <a:schemeClr val="tx1"/>
              </a:solidFill>
              <a:effectLst/>
              <a:latin typeface="Arial" panose="020B0604020202020204" pitchFamily="34" charset="0"/>
            </a:endParaRPr>
          </a:p>
        </p:txBody>
      </p:sp>
      <p:sp>
        <p:nvSpPr>
          <p:cNvPr id="11" name="Rectangle 16"/>
          <p:cNvSpPr>
            <a:spLocks noChangeArrowheads="1"/>
          </p:cNvSpPr>
          <p:nvPr/>
        </p:nvSpPr>
        <p:spPr bwMode="auto">
          <a:xfrm>
            <a:off x="0" y="5648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200" b="0" i="0" u="none" strike="noStrike" cap="none" normalizeH="0" baseline="0">
                <a:ln>
                  <a:noFill/>
                </a:ln>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endParaRPr kumimoji="0" lang="lt-LT" altLang="lt-LT" sz="1800" b="0" i="0" u="none" strike="noStrike" cap="none" normalizeH="0" baseline="0">
              <a:ln>
                <a:noFill/>
              </a:ln>
              <a:solidFill>
                <a:schemeClr val="tx1"/>
              </a:solidFill>
              <a:effectLst/>
              <a:latin typeface="Arial" panose="020B0604020202020204" pitchFamily="34" charset="0"/>
            </a:endParaRPr>
          </a:p>
        </p:txBody>
      </p:sp>
      <p:pic>
        <p:nvPicPr>
          <p:cNvPr id="20"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9762" y="114299"/>
            <a:ext cx="2588260" cy="762000"/>
          </a:xfrm>
          <a:prstGeom prst="rect">
            <a:avLst/>
          </a:prstGeom>
          <a:noFill/>
          <a:extLst/>
        </p:spPr>
      </p:pic>
    </p:spTree>
    <p:extLst>
      <p:ext uri="{BB962C8B-B14F-4D97-AF65-F5344CB8AC3E}">
        <p14:creationId xmlns:p14="http://schemas.microsoft.com/office/powerpoint/2010/main" val="2802256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724" y="721217"/>
            <a:ext cx="4417301" cy="1072055"/>
          </a:xfrm>
        </p:spPr>
        <p:txBody>
          <a:bodyPr>
            <a:normAutofit fontScale="90000"/>
          </a:bodyPr>
          <a:lstStyle/>
          <a:p>
            <a:pPr algn="ctr"/>
            <a:r>
              <a:rPr lang="et-EE" sz="4000" b="1" dirty="0">
                <a:latin typeface="Arial" panose="020B0604020202020204" pitchFamily="34" charset="0"/>
                <a:cs typeface="Arial" panose="020B0604020202020204" pitchFamily="34" charset="0"/>
              </a:rPr>
              <a:t>Atraktiivsed võtted õpipoisi juhendamisel</a:t>
            </a:r>
          </a:p>
        </p:txBody>
      </p:sp>
      <p:sp>
        <p:nvSpPr>
          <p:cNvPr id="3" name="Content Placeholder 2"/>
          <p:cNvSpPr>
            <a:spLocks noGrp="1"/>
          </p:cNvSpPr>
          <p:nvPr>
            <p:ph type="body" sz="half" idx="2"/>
          </p:nvPr>
        </p:nvSpPr>
        <p:spPr>
          <a:xfrm>
            <a:off x="839788" y="1793272"/>
            <a:ext cx="3932237" cy="4075716"/>
          </a:xfrm>
        </p:spPr>
        <p:txBody>
          <a:bodyPr>
            <a:noAutofit/>
          </a:bodyPr>
          <a:lstStyle/>
          <a:p>
            <a:pPr marL="0" indent="0">
              <a:buNone/>
            </a:pPr>
            <a:endParaRPr lang="lt-LT" dirty="0">
              <a:latin typeface="Arial" panose="020B0604020202020204" pitchFamily="34" charset="0"/>
              <a:cs typeface="Arial" panose="020B0604020202020204" pitchFamily="34" charset="0"/>
            </a:endParaRPr>
          </a:p>
          <a:p>
            <a:pPr marL="514350" indent="-514350">
              <a:buAutoNum type="arabicPeriod"/>
            </a:pPr>
            <a:r>
              <a:rPr lang="et-EE" dirty="0">
                <a:latin typeface="Arial" panose="020B0604020202020204" pitchFamily="34" charset="0"/>
                <a:cs typeface="Arial" panose="020B0604020202020204" pitchFamily="34" charset="0"/>
              </a:rPr>
              <a:t>Selgita.</a:t>
            </a:r>
          </a:p>
          <a:p>
            <a:pPr marL="514350" indent="-514350">
              <a:buAutoNum type="arabicPeriod"/>
            </a:pPr>
            <a:r>
              <a:rPr lang="et-EE" dirty="0">
                <a:latin typeface="Arial" panose="020B0604020202020204" pitchFamily="34" charset="0"/>
                <a:cs typeface="Arial" panose="020B0604020202020204" pitchFamily="34" charset="0"/>
              </a:rPr>
              <a:t>Näita tegevus juhendatava vaatevinklist selgelt ja arusaadavalt ette.</a:t>
            </a:r>
          </a:p>
          <a:p>
            <a:pPr marL="514350" indent="-514350">
              <a:buAutoNum type="arabicPeriod"/>
            </a:pPr>
            <a:r>
              <a:rPr lang="et-EE" dirty="0">
                <a:latin typeface="Arial" panose="020B0604020202020204" pitchFamily="34" charset="0"/>
                <a:cs typeface="Arial" panose="020B0604020202020204" pitchFamily="34" charset="0"/>
              </a:rPr>
              <a:t>Palu õpipoisil ise järele proovida.</a:t>
            </a:r>
          </a:p>
          <a:p>
            <a:pPr marL="514350" indent="-514350">
              <a:buAutoNum type="arabicPeriod"/>
            </a:pPr>
            <a:r>
              <a:rPr lang="et-EE" dirty="0">
                <a:latin typeface="Arial" panose="020B0604020202020204" pitchFamily="34" charset="0"/>
                <a:cs typeface="Arial" panose="020B0604020202020204" pitchFamily="34" charset="0"/>
              </a:rPr>
              <a:t>Kui vaja, näita uuesti ette ja lase õpipoisil uuesti proovida.</a:t>
            </a:r>
          </a:p>
          <a:p>
            <a:pPr marL="514350" indent="-514350">
              <a:buAutoNum type="arabicPeriod"/>
            </a:pPr>
            <a:r>
              <a:rPr lang="et-EE" dirty="0">
                <a:latin typeface="Arial" panose="020B0604020202020204" pitchFamily="34" charset="0"/>
                <a:cs typeface="Arial" panose="020B0604020202020204" pitchFamily="34" charset="0"/>
              </a:rPr>
              <a:t>Anna tagasisidet (ole positiivne </a:t>
            </a:r>
            <a:r>
              <a:rPr lang="et-EE" dirty="0">
                <a:latin typeface="Arial" panose="020B0604020202020204" pitchFamily="34" charset="0"/>
                <a:cs typeface="Arial" panose="020B0604020202020204" pitchFamily="34" charset="0"/>
                <a:sym typeface="Wingdings" panose="05000000000000000000" pitchFamily="2" charset="2"/>
              </a:rPr>
              <a:t> - „Hästi!”, “Sa said väga kenasti hakkama!”)</a:t>
            </a:r>
          </a:p>
          <a:p>
            <a:r>
              <a:rPr lang="et-EE" dirty="0">
                <a:latin typeface="Arial" panose="020B0604020202020204" pitchFamily="34" charset="0"/>
                <a:cs typeface="Arial" panose="020B0604020202020204" pitchFamily="34" charset="0"/>
                <a:sym typeface="Wingdings" panose="05000000000000000000" pitchFamily="2" charset="2"/>
              </a:rPr>
              <a:t>Nt ettenäitamine aiandis: juhendaja kannab juhendatavate ees olles töörõivastust. Juhendaja abiline on valmis teada abistama. Kõik juhendatavad on valmis töökohal tööle hakkama.</a:t>
            </a:r>
            <a:endParaRPr lang="et-EE" dirty="0"/>
          </a:p>
        </p:txBody>
      </p:sp>
      <p:pic>
        <p:nvPicPr>
          <p:cNvPr id="6"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068" y="0"/>
            <a:ext cx="1991932" cy="721217"/>
          </a:xfrm>
          <a:prstGeom prst="rect">
            <a:avLst/>
          </a:prstGeom>
          <a:noFill/>
          <a:extLst/>
        </p:spPr>
      </p:pic>
      <p:pic>
        <p:nvPicPr>
          <p:cNvPr id="6146" name="Picture 2"/>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2508" r="2508"/>
          <a:stretch>
            <a:fillRect/>
          </a:stretch>
        </p:blipFill>
        <p:spPr bwMode="auto">
          <a:xfrm>
            <a:off x="5031376" y="987425"/>
            <a:ext cx="6324012" cy="499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982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770" y="457200"/>
            <a:ext cx="4127256" cy="520262"/>
          </a:xfrm>
        </p:spPr>
        <p:txBody>
          <a:bodyPr>
            <a:normAutofit/>
          </a:bodyPr>
          <a:lstStyle/>
          <a:p>
            <a:r>
              <a:rPr lang="et-EE" sz="2800" b="1" dirty="0">
                <a:latin typeface="Arial" panose="020B0604020202020204" pitchFamily="34" charset="0"/>
                <a:cs typeface="Arial" panose="020B0604020202020204" pitchFamily="34" charset="0"/>
              </a:rPr>
              <a:t>Suhtlemisviisid</a:t>
            </a:r>
            <a:endParaRPr lang="et-EE" sz="2800" dirty="0">
              <a:latin typeface="Arial" panose="020B0604020202020204" pitchFamily="34" charset="0"/>
              <a:cs typeface="Arial" panose="020B0604020202020204" pitchFamily="34" charset="0"/>
            </a:endParaRPr>
          </a:p>
        </p:txBody>
      </p:sp>
      <p:sp>
        <p:nvSpPr>
          <p:cNvPr id="3" name="Content Placeholder 2"/>
          <p:cNvSpPr>
            <a:spLocks noGrp="1"/>
          </p:cNvSpPr>
          <p:nvPr>
            <p:ph type="body" sz="half" idx="2"/>
          </p:nvPr>
        </p:nvSpPr>
        <p:spPr>
          <a:xfrm>
            <a:off x="539262" y="1040524"/>
            <a:ext cx="4232763" cy="4828464"/>
          </a:xfrm>
        </p:spPr>
        <p:txBody>
          <a:bodyPr>
            <a:noAutofit/>
          </a:bodyPr>
          <a:lstStyle/>
          <a:p>
            <a:pPr marL="0" indent="0">
              <a:buNone/>
            </a:pPr>
            <a:r>
              <a:rPr lang="en-US" b="1" i="1" dirty="0">
                <a:solidFill>
                  <a:srgbClr val="002060"/>
                </a:solidFill>
                <a:latin typeface="Arial" panose="020B0604020202020204" pitchFamily="34" charset="0"/>
                <a:cs typeface="Arial" panose="020B0604020202020204" pitchFamily="34" charset="0"/>
              </a:rPr>
              <a:t>1 – </a:t>
            </a:r>
            <a:r>
              <a:rPr lang="et-EE" b="1" i="1" dirty="0">
                <a:solidFill>
                  <a:srgbClr val="002060"/>
                </a:solidFill>
                <a:latin typeface="Arial" panose="020B0604020202020204" pitchFamily="34" charset="0"/>
                <a:cs typeface="Arial" panose="020B0604020202020204" pitchFamily="34" charset="0"/>
              </a:rPr>
              <a:t>Palumine </a:t>
            </a:r>
          </a:p>
          <a:p>
            <a:pPr marL="0" indent="0">
              <a:buNone/>
            </a:pPr>
            <a:r>
              <a:rPr lang="et-EE" dirty="0">
                <a:latin typeface="Arial" panose="020B0604020202020204" pitchFamily="34" charset="0"/>
                <a:cs typeface="Arial" panose="020B0604020202020204" pitchFamily="34" charset="0"/>
              </a:rPr>
              <a:t>Nt</a:t>
            </a:r>
            <a:r>
              <a:rPr lang="et-EE" i="1" dirty="0">
                <a:latin typeface="Arial" panose="020B0604020202020204" pitchFamily="34" charset="0"/>
                <a:cs typeface="Arial" panose="020B0604020202020204" pitchFamily="34" charset="0"/>
              </a:rPr>
              <a:t> Sooviksin, et sa seda praegu ise prooviksid teha.</a:t>
            </a:r>
          </a:p>
          <a:p>
            <a:pPr marL="0" indent="0">
              <a:buNone/>
            </a:pPr>
            <a:r>
              <a:rPr lang="et-EE" dirty="0">
                <a:latin typeface="Arial" panose="020B0604020202020204" pitchFamily="34" charset="0"/>
                <a:cs typeface="Arial" panose="020B0604020202020204" pitchFamily="34" charset="0"/>
              </a:rPr>
              <a:t>Nt</a:t>
            </a:r>
            <a:r>
              <a:rPr lang="et-EE" i="1" dirty="0">
                <a:latin typeface="Arial" panose="020B0604020202020204" pitchFamily="34" charset="0"/>
                <a:cs typeface="Arial" panose="020B0604020202020204" pitchFamily="34" charset="0"/>
              </a:rPr>
              <a:t> Oota, ma näitan.</a:t>
            </a:r>
          </a:p>
          <a:p>
            <a:pPr marL="0" indent="0">
              <a:buNone/>
            </a:pPr>
            <a:r>
              <a:rPr lang="et-EE" dirty="0">
                <a:latin typeface="Arial" panose="020B0604020202020204" pitchFamily="34" charset="0"/>
                <a:cs typeface="Arial" panose="020B0604020202020204" pitchFamily="34" charset="0"/>
              </a:rPr>
              <a:t>Nt</a:t>
            </a:r>
            <a:r>
              <a:rPr lang="et-EE" i="1" dirty="0">
                <a:latin typeface="Arial" panose="020B0604020202020204" pitchFamily="34" charset="0"/>
                <a:cs typeface="Arial" panose="020B0604020202020204" pitchFamily="34" charset="0"/>
              </a:rPr>
              <a:t> Ma teen seda sinu jaoks kõigepealt ise.</a:t>
            </a:r>
          </a:p>
          <a:p>
            <a:pPr marL="0" indent="0">
              <a:buNone/>
            </a:pPr>
            <a:r>
              <a:rPr lang="et-EE" b="1" i="1" dirty="0">
                <a:solidFill>
                  <a:srgbClr val="002060"/>
                </a:solidFill>
                <a:latin typeface="Arial" panose="020B0604020202020204" pitchFamily="34" charset="0"/>
                <a:cs typeface="Arial" panose="020B0604020202020204" pitchFamily="34" charset="0"/>
              </a:rPr>
              <a:t>2 – Pakkumine </a:t>
            </a:r>
          </a:p>
          <a:p>
            <a:pPr marL="0" indent="0">
              <a:buNone/>
            </a:pPr>
            <a:r>
              <a:rPr lang="et-EE" dirty="0">
                <a:latin typeface="Arial" panose="020B0604020202020204" pitchFamily="34" charset="0"/>
                <a:cs typeface="Arial" panose="020B0604020202020204" pitchFamily="34" charset="0"/>
              </a:rPr>
              <a:t>Nt</a:t>
            </a:r>
            <a:r>
              <a:rPr lang="et-EE" i="1" dirty="0">
                <a:latin typeface="Arial" panose="020B0604020202020204" pitchFamily="34" charset="0"/>
                <a:cs typeface="Arial" panose="020B0604020202020204" pitchFamily="34" charset="0"/>
              </a:rPr>
              <a:t> Kas tahad, et ma seda sulle ette näitaksin? </a:t>
            </a:r>
          </a:p>
          <a:p>
            <a:pPr marL="0" indent="0">
              <a:buNone/>
            </a:pPr>
            <a:r>
              <a:rPr lang="et-EE" dirty="0">
                <a:latin typeface="Arial" panose="020B0604020202020204" pitchFamily="34" charset="0"/>
                <a:cs typeface="Arial" panose="020B0604020202020204" pitchFamily="34" charset="0"/>
              </a:rPr>
              <a:t>Nt</a:t>
            </a:r>
            <a:r>
              <a:rPr lang="et-EE" i="1" dirty="0">
                <a:latin typeface="Arial" panose="020B0604020202020204" pitchFamily="34" charset="0"/>
                <a:cs typeface="Arial" panose="020B0604020202020204" pitchFamily="34" charset="0"/>
              </a:rPr>
              <a:t> Ma võin aidata, kui tahad.</a:t>
            </a:r>
          </a:p>
          <a:p>
            <a:pPr marL="0" indent="0">
              <a:buNone/>
            </a:pPr>
            <a:r>
              <a:rPr lang="et-EE" dirty="0">
                <a:latin typeface="Arial" panose="020B0604020202020204" pitchFamily="34" charset="0"/>
                <a:cs typeface="Arial" panose="020B0604020202020204" pitchFamily="34" charset="0"/>
              </a:rPr>
              <a:t>Nt</a:t>
            </a:r>
            <a:r>
              <a:rPr lang="et-EE" i="1" dirty="0">
                <a:latin typeface="Arial" panose="020B0604020202020204" pitchFamily="34" charset="0"/>
                <a:cs typeface="Arial" panose="020B0604020202020204" pitchFamily="34" charset="0"/>
              </a:rPr>
              <a:t> Kas sul on abi vaja?</a:t>
            </a:r>
          </a:p>
          <a:p>
            <a:pPr marL="0" indent="0">
              <a:buNone/>
            </a:pPr>
            <a:r>
              <a:rPr lang="et-EE" b="1" i="1" dirty="0">
                <a:solidFill>
                  <a:srgbClr val="002060"/>
                </a:solidFill>
                <a:latin typeface="Arial" panose="020B0604020202020204" pitchFamily="34" charset="0"/>
                <a:cs typeface="Arial" panose="020B0604020202020204" pitchFamily="34" charset="0"/>
              </a:rPr>
              <a:t>3 – Kutsumine </a:t>
            </a:r>
          </a:p>
          <a:p>
            <a:pPr marL="0" indent="0">
              <a:buNone/>
            </a:pPr>
            <a:r>
              <a:rPr lang="et-EE" dirty="0">
                <a:latin typeface="Arial" panose="020B0604020202020204" pitchFamily="34" charset="0"/>
                <a:cs typeface="Arial" panose="020B0604020202020204" pitchFamily="34" charset="0"/>
              </a:rPr>
              <a:t>Nt</a:t>
            </a:r>
            <a:r>
              <a:rPr lang="et-EE" i="1" dirty="0">
                <a:latin typeface="Arial" panose="020B0604020202020204" pitchFamily="34" charset="0"/>
                <a:cs typeface="Arial" panose="020B0604020202020204" pitchFamily="34" charset="0"/>
              </a:rPr>
              <a:t> Loomulikult võid seda kohe ise proovida. Võta asja rahulikult, sea ennast mugavalt sisse ...</a:t>
            </a:r>
            <a:endParaRPr lang="et-EE" i="1" dirty="0">
              <a:solidFill>
                <a:srgbClr val="FF0000"/>
              </a:solidFill>
              <a:latin typeface="Arial" panose="020B0604020202020204" pitchFamily="34" charset="0"/>
              <a:cs typeface="Arial" panose="020B0604020202020204" pitchFamily="34" charset="0"/>
            </a:endParaRPr>
          </a:p>
          <a:p>
            <a:pPr marL="0" indent="0">
              <a:buNone/>
            </a:pPr>
            <a:r>
              <a:rPr lang="et-EE" b="1" i="1" dirty="0">
                <a:solidFill>
                  <a:srgbClr val="002060"/>
                </a:solidFill>
                <a:latin typeface="Arial" panose="020B0604020202020204" pitchFamily="34" charset="0"/>
                <a:cs typeface="Arial" panose="020B0604020202020204" pitchFamily="34" charset="0"/>
              </a:rPr>
              <a:t>4 – Nõustumine ja mittenõustumine</a:t>
            </a:r>
          </a:p>
          <a:p>
            <a:pPr marL="0" indent="0">
              <a:buNone/>
            </a:pPr>
            <a:r>
              <a:rPr lang="et-EE" dirty="0">
                <a:latin typeface="Arial" panose="020B0604020202020204" pitchFamily="34" charset="0"/>
                <a:cs typeface="Arial" panose="020B0604020202020204" pitchFamily="34" charset="0"/>
              </a:rPr>
              <a:t>Nt</a:t>
            </a:r>
            <a:r>
              <a:rPr lang="et-EE" i="1" dirty="0">
                <a:latin typeface="Arial" panose="020B0604020202020204" pitchFamily="34" charset="0"/>
                <a:cs typeface="Arial" panose="020B0604020202020204" pitchFamily="34" charset="0"/>
              </a:rPr>
              <a:t> Kas sa oled nõus seda tegema?</a:t>
            </a:r>
          </a:p>
          <a:p>
            <a:pPr marL="0" indent="0">
              <a:buNone/>
            </a:pPr>
            <a:r>
              <a:rPr lang="et-EE" i="1" dirty="0">
                <a:latin typeface="Arial" panose="020B0604020202020204" pitchFamily="34" charset="0"/>
                <a:cs typeface="Arial" panose="020B0604020202020204" pitchFamily="34" charset="0"/>
              </a:rPr>
              <a:t>Kas sa ei ole millegagi nõus? Miks?</a:t>
            </a:r>
            <a:endParaRPr lang="et-EE" dirty="0">
              <a:latin typeface="Arial" panose="020B0604020202020204" pitchFamily="34" charset="0"/>
              <a:cs typeface="Arial" panose="020B0604020202020204" pitchFamily="34" charset="0"/>
            </a:endParaRPr>
          </a:p>
          <a:p>
            <a:endParaRPr lang="et-EE" sz="1800" dirty="0"/>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9762" y="114299"/>
            <a:ext cx="2588260" cy="762000"/>
          </a:xfrm>
          <a:prstGeom prst="rect">
            <a:avLst/>
          </a:prstGeom>
          <a:noFill/>
          <a:extLst/>
        </p:spPr>
      </p:pic>
      <p:pic>
        <p:nvPicPr>
          <p:cNvPr id="2050" name="Picture 2"/>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7943" r="7943"/>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380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42" y="195663"/>
            <a:ext cx="10515600" cy="704528"/>
          </a:xfrm>
        </p:spPr>
        <p:txBody>
          <a:bodyPr>
            <a:normAutofit/>
          </a:bodyPr>
          <a:lstStyle/>
          <a:p>
            <a:r>
              <a:rPr lang="et-EE" sz="3600" b="1" dirty="0">
                <a:latin typeface="Arial" panose="020B0604020202020204" pitchFamily="34" charset="0"/>
                <a:cs typeface="Arial" panose="020B0604020202020204" pitchFamily="34" charset="0"/>
              </a:rPr>
              <a:t>Juhendamine video abil</a:t>
            </a:r>
          </a:p>
        </p:txBody>
      </p:sp>
      <p:sp>
        <p:nvSpPr>
          <p:cNvPr id="3" name="Content Placeholder 2"/>
          <p:cNvSpPr>
            <a:spLocks noGrp="1"/>
          </p:cNvSpPr>
          <p:nvPr>
            <p:ph idx="1"/>
          </p:nvPr>
        </p:nvSpPr>
        <p:spPr>
          <a:xfrm>
            <a:off x="838200" y="1425844"/>
            <a:ext cx="10515600" cy="4751119"/>
          </a:xfrm>
        </p:spPr>
        <p:txBody>
          <a:bodyPr>
            <a:noAutofit/>
          </a:bodyPr>
          <a:lstStyle/>
          <a:p>
            <a:r>
              <a:rPr lang="et-EE" dirty="0">
                <a:latin typeface="Arial" panose="020B0604020202020204" pitchFamily="34" charset="0"/>
                <a:cs typeface="Arial" panose="020B0604020202020204" pitchFamily="34" charset="0"/>
              </a:rPr>
              <a:t>Kui kavandad ettenäitamist, mõtle kindlasti video kasutamisele.</a:t>
            </a:r>
          </a:p>
          <a:p>
            <a:r>
              <a:rPr lang="et-EE" dirty="0">
                <a:latin typeface="Arial" panose="020B0604020202020204" pitchFamily="34" charset="0"/>
                <a:cs typeface="Arial" panose="020B0604020202020204" pitchFamily="34" charset="0"/>
              </a:rPr>
              <a:t>See aitab suurepäraselt asjast aru saada: näiteks üldine tähendus ja varjundid väljenduvad tihti ilmekalt just videopildil žestide jms kaudu.</a:t>
            </a:r>
          </a:p>
          <a:p>
            <a:r>
              <a:rPr lang="et-EE" dirty="0">
                <a:latin typeface="Arial" panose="020B0604020202020204" pitchFamily="34" charset="0"/>
                <a:cs typeface="Arial" panose="020B0604020202020204" pitchFamily="34" charset="0"/>
              </a:rPr>
              <a:t>Niisiis võime me videost jälgida, kuidas hääletoon saab toetada näoilmet.</a:t>
            </a:r>
          </a:p>
          <a:p>
            <a:r>
              <a:rPr lang="et-EE" dirty="0">
                <a:latin typeface="Arial" panose="020B0604020202020204" pitchFamily="34" charset="0"/>
                <a:cs typeface="Arial" panose="020B0604020202020204" pitchFamily="34" charset="0"/>
              </a:rPr>
              <a:t>Kõik sellised video omadused mängivad kätte väärtuslikke juhtlõngu ja aitavad vaatajatel näha kuulatavast tekstist kaugemale ning tänu sellele ka pakutavaid teadmisi sügavamini interpreteerida.</a:t>
            </a:r>
          </a:p>
          <a:p>
            <a:pPr marL="0" indent="0">
              <a:buNone/>
            </a:pPr>
            <a:r>
              <a:rPr lang="et-EE" dirty="0">
                <a:latin typeface="Arial" panose="020B0604020202020204" pitchFamily="34" charset="0"/>
                <a:cs typeface="Arial" panose="020B0604020202020204" pitchFamily="34" charset="0"/>
                <a:hlinkClick r:id="rId2"/>
              </a:rPr>
              <a:t>https://www.youtube.com/watch?v=dNV4mOK5gW4</a:t>
            </a:r>
            <a:endParaRPr lang="et-EE"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aveikslėlis 19" descr="http://eacea.ec.europa.eu/img/logos/erasmus_plus/eu_flag_co_funded_pos_%5brgb%5d_righ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9762" y="114299"/>
            <a:ext cx="2588260" cy="762000"/>
          </a:xfrm>
          <a:prstGeom prst="rect">
            <a:avLst/>
          </a:prstGeom>
          <a:noFill/>
          <a:extLst/>
        </p:spPr>
      </p:pic>
    </p:spTree>
    <p:extLst>
      <p:ext uri="{BB962C8B-B14F-4D97-AF65-F5344CB8AC3E}">
        <p14:creationId xmlns:p14="http://schemas.microsoft.com/office/powerpoint/2010/main" val="3009736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378"/>
            <a:ext cx="10515600" cy="814389"/>
          </a:xfrm>
        </p:spPr>
        <p:txBody>
          <a:bodyPr>
            <a:normAutofit/>
          </a:bodyPr>
          <a:lstStyle/>
          <a:p>
            <a:r>
              <a:rPr lang="et-EE" sz="3600" b="1" dirty="0">
                <a:latin typeface="Arial" panose="020B0604020202020204" pitchFamily="34" charset="0"/>
                <a:cs typeface="Arial" panose="020B0604020202020204" pitchFamily="34" charset="0"/>
              </a:rPr>
              <a:t>Video </a:t>
            </a:r>
            <a:r>
              <a:rPr lang="et-EE" sz="3600" b="1">
                <a:latin typeface="Arial" panose="020B0604020202020204" pitchFamily="34" charset="0"/>
                <a:cs typeface="Arial" panose="020B0604020202020204" pitchFamily="34" charset="0"/>
              </a:rPr>
              <a:t>teadlik kasutamine</a:t>
            </a:r>
            <a:endParaRPr lang="et-EE"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t-EE" dirty="0">
                <a:latin typeface="Arial" panose="020B0604020202020204" pitchFamily="34" charset="0"/>
                <a:cs typeface="Arial" panose="020B0604020202020204" pitchFamily="34" charset="0"/>
              </a:rPr>
              <a:t>Video võimaldab nii juhendajal kui ka juhendatavatel vaadata olukordi hulga laiemalt kui vaid oma töökoha mätta otsast.</a:t>
            </a:r>
          </a:p>
          <a:p>
            <a:r>
              <a:rPr lang="et-EE" dirty="0">
                <a:latin typeface="Arial" panose="020B0604020202020204" pitchFamily="34" charset="0"/>
                <a:cs typeface="Arial" panose="020B0604020202020204" pitchFamily="34" charset="0"/>
              </a:rPr>
              <a:t>Video kaudu saavad juhendatavad näha näiteks sedagi, milliseid tööriistu kasutatakse teistes riikides jne.</a:t>
            </a:r>
          </a:p>
          <a:p>
            <a:r>
              <a:rPr lang="et-EE" dirty="0">
                <a:latin typeface="Arial" panose="020B0604020202020204" pitchFamily="34" charset="0"/>
                <a:cs typeface="Arial" panose="020B0604020202020204" pitchFamily="34" charset="0"/>
              </a:rPr>
              <a:t>Loomisjõud: kui juhendajad kasutavad oma töös videokaamerat, saavad nad luua midagi meeldejäävat ja kasulikku.</a:t>
            </a:r>
          </a:p>
          <a:p>
            <a:r>
              <a:rPr lang="et-EE" dirty="0">
                <a:latin typeface="Arial" panose="020B0604020202020204" pitchFamily="34" charset="0"/>
                <a:cs typeface="Arial" panose="020B0604020202020204" pitchFamily="34" charset="0"/>
              </a:rPr>
              <a:t>Videosse jäädvustamisega talletatakse algupäraselt loovat ja avameelselt jutustavat koolitusmaterjali.</a:t>
            </a:r>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9762" y="114299"/>
            <a:ext cx="2588260" cy="762000"/>
          </a:xfrm>
          <a:prstGeom prst="rect">
            <a:avLst/>
          </a:prstGeom>
          <a:noFill/>
          <a:extLst/>
        </p:spPr>
      </p:pic>
    </p:spTree>
    <p:extLst>
      <p:ext uri="{BB962C8B-B14F-4D97-AF65-F5344CB8AC3E}">
        <p14:creationId xmlns:p14="http://schemas.microsoft.com/office/powerpoint/2010/main" val="422664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83"/>
            <a:ext cx="10515600" cy="1325563"/>
          </a:xfrm>
        </p:spPr>
        <p:txBody>
          <a:bodyPr>
            <a:normAutofit/>
          </a:bodyPr>
          <a:lstStyle/>
          <a:p>
            <a:r>
              <a:rPr lang="et-EE" sz="3600" b="1" dirty="0">
                <a:latin typeface="Arial" panose="020B0604020202020204" pitchFamily="34" charset="0"/>
                <a:cs typeface="Arial" panose="020B0604020202020204" pitchFamily="34" charset="0"/>
              </a:rPr>
              <a:t>Video kui motivaator</a:t>
            </a:r>
          </a:p>
        </p:txBody>
      </p:sp>
      <p:sp>
        <p:nvSpPr>
          <p:cNvPr id="3" name="Content Placeholder 2"/>
          <p:cNvSpPr>
            <a:spLocks noGrp="1"/>
          </p:cNvSpPr>
          <p:nvPr>
            <p:ph idx="1"/>
          </p:nvPr>
        </p:nvSpPr>
        <p:spPr>
          <a:xfrm>
            <a:off x="838200" y="1439862"/>
            <a:ext cx="10515600" cy="4737101"/>
          </a:xfrm>
        </p:spPr>
        <p:txBody>
          <a:bodyPr>
            <a:noAutofit/>
          </a:bodyPr>
          <a:lstStyle/>
          <a:p>
            <a:r>
              <a:rPr lang="et-EE" dirty="0">
                <a:latin typeface="Arial" panose="020B0604020202020204" pitchFamily="34" charset="0"/>
                <a:cs typeface="Arial" panose="020B0604020202020204" pitchFamily="34" charset="0"/>
              </a:rPr>
              <a:t>Enamik juhendatavaid näitab üles suuremat huvi, kui neil on võimalik näha, kuidas midagi tegelikult tehakse – eriti siis, kui kaasnevad ülesanded on huvitavad.</a:t>
            </a:r>
          </a:p>
          <a:p>
            <a:r>
              <a:rPr lang="et-EE" dirty="0">
                <a:latin typeface="Arial" panose="020B0604020202020204" pitchFamily="34" charset="0"/>
                <a:cs typeface="Arial" panose="020B0604020202020204" pitchFamily="34" charset="0"/>
              </a:rPr>
              <a:t>Tegeliku elu video: spetsiaalselt tehtud videote põhieelis on, et nad ongi tehtud selleks, et äratada juhendatavates teemakohast huvi, ja neid  saab kasutada mitte üksnes rangelt kutseõppes, vaid paljudes võimalikes olukordades.</a:t>
            </a:r>
          </a:p>
          <a:p>
            <a:r>
              <a:rPr lang="et-EE" dirty="0">
                <a:latin typeface="Arial" panose="020B0604020202020204" pitchFamily="34" charset="0"/>
                <a:cs typeface="Arial" panose="020B0604020202020204" pitchFamily="34" charset="0"/>
              </a:rPr>
              <a:t>Elu mängib meile tegelikult sageli kätte võimalusi kasutada lühikesi, kahe-kolme minutisi videoid millegi näitlikustamiseks.</a:t>
            </a:r>
          </a:p>
          <a:p>
            <a:r>
              <a:rPr lang="et-EE" dirty="0">
                <a:latin typeface="Arial" panose="020B0604020202020204" pitchFamily="34" charset="0"/>
                <a:cs typeface="Arial" panose="020B0604020202020204" pitchFamily="34" charset="0"/>
              </a:rPr>
              <a:t>Kui juhendatavad õpivad näiteks tööriistu kasutama, võime neile näidata asjakohast videoklippi.</a:t>
            </a:r>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9762" y="114299"/>
            <a:ext cx="2588260" cy="762000"/>
          </a:xfrm>
          <a:prstGeom prst="rect">
            <a:avLst/>
          </a:prstGeom>
          <a:noFill/>
          <a:extLst/>
        </p:spPr>
      </p:pic>
    </p:spTree>
    <p:extLst>
      <p:ext uri="{BB962C8B-B14F-4D97-AF65-F5344CB8AC3E}">
        <p14:creationId xmlns:p14="http://schemas.microsoft.com/office/powerpoint/2010/main" val="425925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83"/>
            <a:ext cx="10515600" cy="1325563"/>
          </a:xfrm>
        </p:spPr>
        <p:txBody>
          <a:bodyPr>
            <a:normAutofit/>
          </a:bodyPr>
          <a:lstStyle/>
          <a:p>
            <a:r>
              <a:rPr lang="et-EE" sz="3600" b="1" dirty="0">
                <a:latin typeface="Arial" panose="020B0604020202020204" pitchFamily="34" charset="0"/>
                <a:cs typeface="Arial" panose="020B0604020202020204" pitchFamily="34" charset="0"/>
              </a:rPr>
              <a:t>Video näitamise tehnikad</a:t>
            </a:r>
          </a:p>
        </p:txBody>
      </p:sp>
      <p:sp>
        <p:nvSpPr>
          <p:cNvPr id="3" name="Content Placeholder 2"/>
          <p:cNvSpPr>
            <a:spLocks noGrp="1"/>
          </p:cNvSpPr>
          <p:nvPr>
            <p:ph idx="1"/>
          </p:nvPr>
        </p:nvSpPr>
        <p:spPr>
          <a:xfrm>
            <a:off x="838200" y="1580827"/>
            <a:ext cx="10515600" cy="4596136"/>
          </a:xfrm>
        </p:spPr>
        <p:txBody>
          <a:bodyPr>
            <a:normAutofit/>
          </a:bodyPr>
          <a:lstStyle/>
          <a:p>
            <a:r>
              <a:rPr lang="et-EE" dirty="0">
                <a:latin typeface="Arial" panose="020B0604020202020204" pitchFamily="34" charset="0"/>
                <a:cs typeface="Arial" panose="020B0604020202020204" pitchFamily="34" charset="0"/>
              </a:rPr>
              <a:t>Kiire läbimängimine: juhendaja vajutab nuppu ja videokaadrid jooksevad kähku, mõne sekundiga vaikselt silme eest läbi.</a:t>
            </a:r>
          </a:p>
          <a:p>
            <a:r>
              <a:rPr lang="et-EE" dirty="0">
                <a:latin typeface="Arial" panose="020B0604020202020204" pitchFamily="34" charset="0"/>
                <a:cs typeface="Arial" panose="020B0604020202020204" pitchFamily="34" charset="0"/>
              </a:rPr>
              <a:t>Klipi lõppedes võib juhendaja juhendatavatelt küsida, mida nad nägid ja kas nad said aru, mida klipi tegelaskujud tegid.</a:t>
            </a:r>
          </a:p>
          <a:p>
            <a:r>
              <a:rPr lang="et-EE" dirty="0">
                <a:latin typeface="Arial" panose="020B0604020202020204" pitchFamily="34" charset="0"/>
                <a:cs typeface="Arial" panose="020B0604020202020204" pitchFamily="34" charset="0"/>
              </a:rPr>
              <a:t>Vaikselt vaatamine: juhendaja mängib videot normaalkiirusel, kuid hääletult. Juhendatavad peavad ära arvama, mida klipi tegelaskujud räägivad. Kui nad on seda teinud, paneb juhendaja video uuesti mängima, nii et hääl on ka peal. Juhendatavad saavad veenduda, kas nad arvasid õigesti.</a:t>
            </a:r>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9762" y="114299"/>
            <a:ext cx="2588260" cy="762000"/>
          </a:xfrm>
          <a:prstGeom prst="rect">
            <a:avLst/>
          </a:prstGeom>
          <a:noFill/>
          <a:extLst/>
        </p:spPr>
      </p:pic>
    </p:spTree>
    <p:extLst>
      <p:ext uri="{BB962C8B-B14F-4D97-AF65-F5344CB8AC3E}">
        <p14:creationId xmlns:p14="http://schemas.microsoft.com/office/powerpoint/2010/main" val="2996517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394" y="457200"/>
            <a:ext cx="3991632" cy="890752"/>
          </a:xfrm>
        </p:spPr>
        <p:txBody>
          <a:bodyPr>
            <a:normAutofit/>
          </a:bodyPr>
          <a:lstStyle/>
          <a:p>
            <a:r>
              <a:rPr lang="et-EE" sz="2800" b="1" dirty="0">
                <a:latin typeface="Arial" panose="020B0604020202020204" pitchFamily="34" charset="0"/>
                <a:cs typeface="Arial" panose="020B0604020202020204" pitchFamily="34" charset="0"/>
              </a:rPr>
              <a:t>Julgustamisele tuginev juhendamine</a:t>
            </a:r>
            <a:endParaRPr lang="et-EE" sz="2800" dirty="0">
              <a:latin typeface="Arial" panose="020B0604020202020204" pitchFamily="34" charset="0"/>
              <a:cs typeface="Arial" panose="020B0604020202020204" pitchFamily="34" charset="0"/>
            </a:endParaRPr>
          </a:p>
        </p:txBody>
      </p:sp>
      <p:sp>
        <p:nvSpPr>
          <p:cNvPr id="3" name="Content Placeholder 2"/>
          <p:cNvSpPr>
            <a:spLocks noGrp="1"/>
          </p:cNvSpPr>
          <p:nvPr>
            <p:ph type="body" sz="half" idx="2"/>
          </p:nvPr>
        </p:nvSpPr>
        <p:spPr>
          <a:xfrm>
            <a:off x="851338" y="1324303"/>
            <a:ext cx="3965028" cy="5092263"/>
          </a:xfrm>
        </p:spPr>
        <p:txBody>
          <a:bodyPr>
            <a:noAutofit/>
          </a:bodyPr>
          <a:lstStyle/>
          <a:p>
            <a:pPr marL="0" indent="0">
              <a:buNone/>
            </a:pPr>
            <a:r>
              <a:rPr lang="et-EE" sz="1400" dirty="0">
                <a:latin typeface="Arial" panose="020B0604020202020204" pitchFamily="34" charset="0"/>
                <a:cs typeface="Arial" panose="020B0604020202020204" pitchFamily="34" charset="0"/>
              </a:rPr>
              <a:t>Sa v</a:t>
            </a:r>
            <a:r>
              <a:rPr lang="en-GB" sz="1400" dirty="0">
                <a:latin typeface="Arial" panose="020B0604020202020204" pitchFamily="34" charset="0"/>
                <a:cs typeface="Arial" panose="020B0604020202020204" pitchFamily="34" charset="0"/>
              </a:rPr>
              <a:t>õ</a:t>
            </a:r>
            <a:r>
              <a:rPr lang="et-EE" sz="1400" dirty="0">
                <a:latin typeface="Arial" panose="020B0604020202020204" pitchFamily="34" charset="0"/>
                <a:cs typeface="Arial" panose="020B0604020202020204" pitchFamily="34" charset="0"/>
              </a:rPr>
              <a:t>id ehitada oma koolituse üles julgustamisele. Sa kasutad sisendusjõudu.</a:t>
            </a:r>
          </a:p>
          <a:p>
            <a:r>
              <a:rPr lang="et-EE" sz="1400" dirty="0">
                <a:latin typeface="Arial" panose="020B0604020202020204" pitchFamily="34" charset="0"/>
                <a:cs typeface="Arial" panose="020B0604020202020204" pitchFamily="34" charset="0"/>
              </a:rPr>
              <a:t>Sa veenad juhendatavat, et kõik omandatavad võtted viivad sind lõpuks parimale positsioonile tööturul.</a:t>
            </a:r>
          </a:p>
          <a:p>
            <a:r>
              <a:rPr lang="et-EE" sz="1400" dirty="0">
                <a:latin typeface="Arial" panose="020B0604020202020204" pitchFamily="34" charset="0"/>
                <a:cs typeface="Arial" panose="020B0604020202020204" pitchFamily="34" charset="0"/>
              </a:rPr>
              <a:t>Tehnoloogiad (nt põhilised tehnoloogilised sammud) on sinu jaoks lihtsad ja kerged.</a:t>
            </a:r>
          </a:p>
          <a:p>
            <a:r>
              <a:rPr lang="et-EE" sz="1400" dirty="0">
                <a:latin typeface="Arial" panose="020B0604020202020204" pitchFamily="34" charset="0"/>
                <a:cs typeface="Arial" panose="020B0604020202020204" pitchFamily="34" charset="0"/>
              </a:rPr>
              <a:t>Palju sõltub materjalidest. Sina saad kasutada väga kvaliteetseid materjale.</a:t>
            </a:r>
          </a:p>
          <a:p>
            <a:r>
              <a:rPr lang="et-EE" sz="1400" dirty="0">
                <a:latin typeface="Arial" panose="020B0604020202020204" pitchFamily="34" charset="0"/>
                <a:cs typeface="Arial" panose="020B0604020202020204" pitchFamily="34" charset="0"/>
              </a:rPr>
              <a:t>Teeninduses: sa suudad oma heade töötulemustega klientide elu lihtsaks muuta, nii et nad kinnistuvad su juurde.</a:t>
            </a:r>
          </a:p>
          <a:p>
            <a:r>
              <a:rPr lang="et-EE" sz="1400" dirty="0">
                <a:latin typeface="Arial" panose="020B0604020202020204" pitchFamily="34" charset="0"/>
                <a:cs typeface="Arial" panose="020B0604020202020204" pitchFamily="34" charset="0"/>
              </a:rPr>
              <a:t>Tootmises: sa õpid valmistama üksnes selliseid tooteid, millest tõeliselt tolku on.</a:t>
            </a:r>
          </a:p>
          <a:p>
            <a:r>
              <a:rPr lang="et-EE" sz="1400" dirty="0">
                <a:latin typeface="Arial" panose="020B0604020202020204" pitchFamily="34" charset="0"/>
                <a:cs typeface="Arial" panose="020B0604020202020204" pitchFamily="34" charset="0"/>
              </a:rPr>
              <a:t>Tarneasjad: õpid klientidele kõike vajalikku kätte toimetama lühima ajaga.</a:t>
            </a:r>
          </a:p>
          <a:p>
            <a:r>
              <a:rPr lang="et-EE" sz="1400" dirty="0">
                <a:latin typeface="Arial" panose="020B0604020202020204" pitchFamily="34" charset="0"/>
                <a:cs typeface="Arial" panose="020B0604020202020204" pitchFamily="34" charset="0"/>
              </a:rPr>
              <a:t>Laotöö: õpid ladustama kaupu nii, et iga asi on õiges kohas ja kergesti leitav.</a:t>
            </a:r>
          </a:p>
          <a:p>
            <a:r>
              <a:rPr lang="et-EE" sz="1400" dirty="0">
                <a:latin typeface="Arial" panose="020B0604020202020204" pitchFamily="34" charset="0"/>
                <a:cs typeface="Arial" panose="020B0604020202020204" pitchFamily="34" charset="0"/>
              </a:rPr>
              <a:t>Näide: juhendaja on koos juhendatavatega väljakaevamisplatsil. “Palun kaevake ainult piiritletud kohas, mis on märgitud rohelisega!”</a:t>
            </a:r>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9762" y="114299"/>
            <a:ext cx="2588260" cy="762000"/>
          </a:xfrm>
          <a:prstGeom prst="rect">
            <a:avLst/>
          </a:prstGeom>
          <a:noFill/>
          <a:extLst/>
        </p:spPr>
      </p:pic>
      <p:pic>
        <p:nvPicPr>
          <p:cNvPr id="4098" name="Picture 2"/>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2508" r="2508"/>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135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2800" b="1" dirty="0">
                <a:latin typeface="Arial" panose="020B0604020202020204" pitchFamily="34" charset="0"/>
                <a:cs typeface="Arial" panose="020B0604020202020204" pitchFamily="34" charset="0"/>
              </a:rPr>
              <a:t>Julgusta oma õpipoissi ametioskusi arendama</a:t>
            </a:r>
            <a:endParaRPr lang="et-EE" sz="2800" dirty="0"/>
          </a:p>
        </p:txBody>
      </p:sp>
      <p:sp>
        <p:nvSpPr>
          <p:cNvPr id="3" name="Content Placeholder 2"/>
          <p:cNvSpPr>
            <a:spLocks noGrp="1"/>
          </p:cNvSpPr>
          <p:nvPr>
            <p:ph type="body" sz="half" idx="2"/>
          </p:nvPr>
        </p:nvSpPr>
        <p:spPr/>
        <p:txBody>
          <a:bodyPr>
            <a:noAutofit/>
          </a:bodyPr>
          <a:lstStyle/>
          <a:p>
            <a:pPr marL="0" indent="0">
              <a:buNone/>
            </a:pPr>
            <a:r>
              <a:rPr lang="et-EE" sz="2000" dirty="0">
                <a:latin typeface="Arial" panose="020B0604020202020204" pitchFamily="34" charset="0"/>
                <a:cs typeface="Arial" panose="020B0604020202020204" pitchFamily="34" charset="0"/>
              </a:rPr>
              <a:t>Ametioskuste õpetamisel-õppimisel on erinevaid võimalusi tegelikus elus ettetulevaid olukordi ära kasutada.</a:t>
            </a:r>
          </a:p>
          <a:p>
            <a:pPr marL="0" indent="0">
              <a:buNone/>
            </a:pPr>
            <a:r>
              <a:rPr lang="et-EE" sz="2000" dirty="0">
                <a:latin typeface="Arial" panose="020B0604020202020204" pitchFamily="34" charset="0"/>
                <a:cs typeface="Arial" panose="020B0604020202020204" pitchFamily="34" charset="0"/>
              </a:rPr>
              <a:t>Pööra alati tähelepanu tööohutuse nõuete täitmisele!</a:t>
            </a:r>
          </a:p>
          <a:p>
            <a:r>
              <a:rPr lang="et-EE" sz="2000" i="1" dirty="0">
                <a:latin typeface="Arial" panose="020B0604020202020204" pitchFamily="34" charset="0"/>
                <a:cs typeface="Arial" panose="020B0604020202020204" pitchFamily="34" charset="0"/>
              </a:rPr>
              <a:t>Töökohal: vali sobivad tööriistad.</a:t>
            </a:r>
          </a:p>
          <a:p>
            <a:r>
              <a:rPr lang="et-EE" sz="2000" i="1" dirty="0">
                <a:latin typeface="Arial" panose="020B0604020202020204" pitchFamily="34" charset="0"/>
                <a:cs typeface="Arial" panose="020B0604020202020204" pitchFamily="34" charset="0"/>
              </a:rPr>
              <a:t>Materjalide töötlemisel: leia õige veevarustusega ühendamise koht.</a:t>
            </a:r>
          </a:p>
          <a:p>
            <a:r>
              <a:rPr lang="et-EE" sz="2000" i="1" dirty="0">
                <a:latin typeface="Arial" panose="020B0604020202020204" pitchFamily="34" charset="0"/>
                <a:cs typeface="Arial" panose="020B0604020202020204" pitchFamily="34" charset="0"/>
              </a:rPr>
              <a:t>Tööobjektil: ühenda plasttorud punktist A punkti.</a:t>
            </a:r>
          </a:p>
          <a:p>
            <a:endParaRPr lang="en-US" sz="2000" dirty="0"/>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9762" y="114299"/>
            <a:ext cx="2588260" cy="762000"/>
          </a:xfrm>
          <a:prstGeom prst="rect">
            <a:avLst/>
          </a:prstGeom>
          <a:noFill/>
          <a:extLst/>
        </p:spPr>
      </p:pic>
      <p:pic>
        <p:nvPicPr>
          <p:cNvPr id="3074" name="Picture 2"/>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2508" r="2508"/>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9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986" y="457200"/>
            <a:ext cx="4394438" cy="977462"/>
          </a:xfrm>
        </p:spPr>
        <p:txBody>
          <a:bodyPr>
            <a:noAutofit/>
          </a:bodyPr>
          <a:lstStyle/>
          <a:p>
            <a:r>
              <a:rPr lang="et-EE" sz="2800" b="1" dirty="0">
                <a:latin typeface="Arial" panose="020B0604020202020204" pitchFamily="34" charset="0"/>
                <a:cs typeface="Arial" panose="020B0604020202020204" pitchFamily="34" charset="0"/>
              </a:rPr>
              <a:t>Kuidas ettenäitamist kinnistavalt lõpetada?</a:t>
            </a:r>
          </a:p>
        </p:txBody>
      </p:sp>
      <p:sp>
        <p:nvSpPr>
          <p:cNvPr id="3" name="Content Placeholder 2"/>
          <p:cNvSpPr>
            <a:spLocks noGrp="1"/>
          </p:cNvSpPr>
          <p:nvPr>
            <p:ph type="body" sz="half" idx="2"/>
          </p:nvPr>
        </p:nvSpPr>
        <p:spPr>
          <a:xfrm>
            <a:off x="796160" y="1474075"/>
            <a:ext cx="4603530" cy="4879427"/>
          </a:xfrm>
        </p:spPr>
        <p:txBody>
          <a:bodyPr>
            <a:normAutofit/>
          </a:bodyPr>
          <a:lstStyle/>
          <a:p>
            <a:r>
              <a:rPr lang="et-EE" sz="1800" dirty="0">
                <a:latin typeface="Arial" panose="020B0604020202020204" pitchFamily="34" charset="0"/>
                <a:cs typeface="Arial" panose="020B0604020202020204" pitchFamily="34" charset="0"/>
              </a:rPr>
              <a:t>Esita juhendatavatele küsimusi, et sul oleks selge pilt, kuidas nad on asjast aru saanud.</a:t>
            </a:r>
          </a:p>
          <a:p>
            <a:r>
              <a:rPr lang="et-EE" sz="1800" dirty="0">
                <a:latin typeface="Arial" panose="020B0604020202020204" pitchFamily="34" charset="0"/>
                <a:cs typeface="Arial" panose="020B0604020202020204" pitchFamily="34" charset="0"/>
              </a:rPr>
              <a:t>Juhendatavad võivad omakorda sinult küsida, miks see või teine asi kasulik on. (nt Belgia koolituskursus või muu taoline).</a:t>
            </a:r>
          </a:p>
          <a:p>
            <a:r>
              <a:rPr lang="et-EE" sz="1800" dirty="0">
                <a:latin typeface="Arial" panose="020B0604020202020204" pitchFamily="34" charset="0"/>
                <a:cs typeface="Arial" panose="020B0604020202020204" pitchFamily="34" charset="0"/>
              </a:rPr>
              <a:t>Võid näidata mõnda sellest kursusest filmitud lühivideot ja selle üle koos juhendatavatega arutleda.</a:t>
            </a:r>
            <a:endParaRPr lang="et-EE" sz="1800" b="1" dirty="0">
              <a:solidFill>
                <a:srgbClr val="FF0000"/>
              </a:solidFill>
              <a:latin typeface="Arial" panose="020B0604020202020204" pitchFamily="34" charset="0"/>
              <a:cs typeface="Arial" panose="020B0604020202020204" pitchFamily="34" charset="0"/>
            </a:endParaRPr>
          </a:p>
          <a:p>
            <a:r>
              <a:rPr lang="et-EE" sz="1800" dirty="0">
                <a:latin typeface="Arial" panose="020B0604020202020204" pitchFamily="34" charset="0"/>
                <a:cs typeface="Arial" panose="020B0604020202020204" pitchFamily="34" charset="0"/>
              </a:rPr>
              <a:t>Juhendatavad võivad ka omakeskis nähtu üle arvamusi vahetada. </a:t>
            </a:r>
          </a:p>
          <a:p>
            <a:pPr marL="0" indent="0">
              <a:buNone/>
            </a:pPr>
            <a:r>
              <a:rPr lang="et-EE" sz="1800" dirty="0">
                <a:latin typeface="Arial" panose="020B0604020202020204" pitchFamily="34" charset="0"/>
                <a:cs typeface="Arial" panose="020B0604020202020204" pitchFamily="34" charset="0"/>
              </a:rPr>
              <a:t>On hea, kui sul on juhendatavatele lisamaterjale jagada.</a:t>
            </a:r>
            <a:endParaRPr lang="et-EE" sz="1800" b="1" dirty="0">
              <a:solidFill>
                <a:srgbClr val="FF0000"/>
              </a:solidFill>
              <a:latin typeface="Arial" panose="020B0604020202020204" pitchFamily="34" charset="0"/>
              <a:cs typeface="Arial" panose="020B0604020202020204" pitchFamily="34" charset="0"/>
            </a:endParaRPr>
          </a:p>
          <a:p>
            <a:endParaRPr lang="en-US" dirty="0"/>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9762" y="114299"/>
            <a:ext cx="2588260" cy="762000"/>
          </a:xfrm>
          <a:prstGeom prst="rect">
            <a:avLst/>
          </a:prstGeom>
          <a:noFill/>
          <a:extLst/>
        </p:spPr>
      </p:pic>
      <p:pic>
        <p:nvPicPr>
          <p:cNvPr id="5122" name="Picture 2"/>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2508" r="2508"/>
          <a:stretch>
            <a:fillRect/>
          </a:stretch>
        </p:blipFill>
        <p:spPr bwMode="auto">
          <a:xfrm>
            <a:off x="6164316" y="987425"/>
            <a:ext cx="5191071" cy="409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941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83"/>
            <a:ext cx="10515600" cy="1325563"/>
          </a:xfrm>
        </p:spPr>
        <p:txBody>
          <a:bodyPr>
            <a:normAutofit/>
          </a:bodyPr>
          <a:lstStyle/>
          <a:p>
            <a:r>
              <a:rPr lang="et-EE" sz="3600" b="1" dirty="0">
                <a:latin typeface="Arial" panose="020B0604020202020204" pitchFamily="34" charset="0"/>
                <a:cs typeface="Arial" panose="020B0604020202020204" pitchFamily="34" charset="0"/>
              </a:rPr>
              <a:t>Meistrioskuste näitamise lõpetuseks</a:t>
            </a:r>
          </a:p>
        </p:txBody>
      </p:sp>
      <p:sp>
        <p:nvSpPr>
          <p:cNvPr id="3" name="Content Placeholder 2"/>
          <p:cNvSpPr>
            <a:spLocks noGrp="1"/>
          </p:cNvSpPr>
          <p:nvPr>
            <p:ph idx="1"/>
          </p:nvPr>
        </p:nvSpPr>
        <p:spPr>
          <a:xfrm>
            <a:off x="838200" y="1439862"/>
            <a:ext cx="10515600" cy="4737101"/>
          </a:xfrm>
        </p:spPr>
        <p:txBody>
          <a:bodyPr>
            <a:normAutofit lnSpcReduction="10000"/>
          </a:bodyPr>
          <a:lstStyle/>
          <a:p>
            <a:r>
              <a:rPr lang="et-EE" b="1" dirty="0">
                <a:latin typeface="Arial" panose="020B0604020202020204" pitchFamily="34" charset="0"/>
                <a:cs typeface="Arial" panose="020B0604020202020204" pitchFamily="34" charset="0"/>
              </a:rPr>
              <a:t>Meistrioskuste demonstratsioonil edasi liikudes </a:t>
            </a:r>
            <a:r>
              <a:rPr lang="et-EE" dirty="0">
                <a:latin typeface="Arial" panose="020B0604020202020204" pitchFamily="34" charset="0"/>
                <a:cs typeface="Arial" panose="020B0604020202020204" pitchFamily="34" charset="0"/>
              </a:rPr>
              <a:t>peab juhendatav näitama, kas ta on asjast õigesti aru saanud ja omandanud seda</a:t>
            </a:r>
            <a:r>
              <a:rPr lang="en-GB" dirty="0">
                <a:latin typeface="Arial" panose="020B0604020202020204" pitchFamily="34" charset="0"/>
                <a:cs typeface="Arial" panose="020B0604020202020204" pitchFamily="34" charset="0"/>
              </a:rPr>
              <a:t>jag</a:t>
            </a:r>
            <a:r>
              <a:rPr lang="et-EE" dirty="0">
                <a:latin typeface="Arial" panose="020B0604020202020204" pitchFamily="34" charset="0"/>
                <a:cs typeface="Arial" panose="020B0604020202020204" pitchFamily="34" charset="0"/>
              </a:rPr>
              <a:t>u, et võib järgmisele tasemele liikuda. </a:t>
            </a:r>
          </a:p>
          <a:p>
            <a:r>
              <a:rPr lang="et-EE" b="1" dirty="0">
                <a:latin typeface="Arial" panose="020B0604020202020204" pitchFamily="34" charset="0"/>
                <a:cs typeface="Arial" panose="020B0604020202020204" pitchFamily="34" charset="0"/>
              </a:rPr>
              <a:t>Individuaalne lähenemine tähendab igaühele just talle vajaliku abi osutamist</a:t>
            </a:r>
            <a:r>
              <a:rPr lang="et-EE" dirty="0">
                <a:latin typeface="Arial" panose="020B0604020202020204" pitchFamily="34" charset="0"/>
                <a:cs typeface="Arial" panose="020B0604020202020204" pitchFamily="34" charset="0"/>
              </a:rPr>
              <a:t>, paindlikku tempot ja juhendaja valitavaid viise, kuidas meistrioskusi ette näidata. </a:t>
            </a:r>
          </a:p>
          <a:p>
            <a:r>
              <a:rPr lang="et-EE" b="1" dirty="0">
                <a:latin typeface="Arial" panose="020B0604020202020204" pitchFamily="34" charset="0"/>
                <a:cs typeface="Arial" panose="020B0604020202020204" pitchFamily="34" charset="0"/>
              </a:rPr>
              <a:t>Paindlik hindamine </a:t>
            </a:r>
            <a:r>
              <a:rPr lang="et-EE" dirty="0">
                <a:latin typeface="Arial" panose="020B0604020202020204" pitchFamily="34" charset="0"/>
                <a:cs typeface="Arial" panose="020B0604020202020204" pitchFamily="34" charset="0"/>
              </a:rPr>
              <a:t>tähendab mitmesuguseid võimalusi, kuidas juhendaja kutsemeisterlikkust demonstreerib – mitte üksnes kõigile alati ühtmoodi.</a:t>
            </a:r>
          </a:p>
          <a:p>
            <a:r>
              <a:rPr lang="et-EE" dirty="0">
                <a:latin typeface="Arial" panose="020B0604020202020204" pitchFamily="34" charset="0"/>
                <a:cs typeface="Arial" panose="020B0604020202020204" pitchFamily="34" charset="0"/>
              </a:rPr>
              <a:t> </a:t>
            </a:r>
            <a:r>
              <a:rPr lang="et-EE" b="1" dirty="0">
                <a:latin typeface="Arial" panose="020B0604020202020204" pitchFamily="34" charset="0"/>
                <a:cs typeface="Arial" panose="020B0604020202020204" pitchFamily="34" charset="0"/>
              </a:rPr>
              <a:t>Spetsiifiliste oskuste arendamine, </a:t>
            </a:r>
            <a:r>
              <a:rPr lang="et-EE" dirty="0">
                <a:latin typeface="Arial" panose="020B0604020202020204" pitchFamily="34" charset="0"/>
                <a:cs typeface="Arial" panose="020B0604020202020204" pitchFamily="34" charset="0"/>
              </a:rPr>
              <a:t>näiteks võime suunata kedagi oma õpet ise edendama, võib osutuda pädevuspõhises õppesüsteemis eriti oluliseks.</a:t>
            </a:r>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9762" y="114299"/>
            <a:ext cx="2588260" cy="762000"/>
          </a:xfrm>
          <a:prstGeom prst="rect">
            <a:avLst/>
          </a:prstGeom>
          <a:noFill/>
          <a:extLst/>
        </p:spPr>
      </p:pic>
    </p:spTree>
    <p:extLst>
      <p:ext uri="{BB962C8B-B14F-4D97-AF65-F5344CB8AC3E}">
        <p14:creationId xmlns:p14="http://schemas.microsoft.com/office/powerpoint/2010/main" val="88974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aveikslėlis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154" y="516075"/>
            <a:ext cx="1229026" cy="16294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aveikslėlis 121" descr="http://www.statybininkai.lt/stlogobalta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9870" y="830418"/>
            <a:ext cx="1779737" cy="117300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aveikslėlis 122" descr="http://ziemellatvija.diena.lv/uploads/thumbnails/680x455/articles/2013/05/64971__519b0d2f1450b.j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914" y="4628156"/>
            <a:ext cx="1917506" cy="12783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aveikslėlis 123" descr="http://www.aid-com.be/sites/default/files/upload/Logos/Logo%20AI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1361" y="4330250"/>
            <a:ext cx="2035899" cy="11275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irc_ilrp_mut" descr="https://encrypted-tbn1.gstatic.com/images?q=tbn:ANd9GcTrKRYo1Q775YOzbx3QJ296e34QUjtHVIcjWTBlALR1SUzwAOsF78vMnUD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9009" y="3109067"/>
            <a:ext cx="2914579" cy="5749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aveikslėlis 8" descr="http://www.kpmpc.lt/refernet/wp-content/themes/WP/images/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7525" y="5076825"/>
            <a:ext cx="3900481" cy="600074"/>
          </a:xfrm>
          <a:prstGeom prst="rect">
            <a:avLst/>
          </a:prstGeom>
          <a:noFill/>
          <a:extLst>
            <a:ext uri="{909E8E84-426E-40DD-AFC4-6F175D3DCCD1}">
              <a14:hiddenFill xmlns:a14="http://schemas.microsoft.com/office/drawing/2010/main">
                <a:solidFill>
                  <a:srgbClr val="FFFFFF"/>
                </a:solidFill>
              </a14:hiddenFill>
            </a:ext>
          </a:extLst>
        </p:spPr>
      </p:pic>
      <p:pic>
        <p:nvPicPr>
          <p:cNvPr id="2049" name="Paveikslėlis 126" descr="T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7525" y="2971865"/>
            <a:ext cx="2944328" cy="8127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200" b="0" i="0" u="none" strike="noStrike" cap="none" normalizeH="0" baseline="0">
                <a:ln>
                  <a:noFill/>
                </a:ln>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endParaRPr kumimoji="0" lang="lt-LT" altLang="lt-LT" sz="1800" b="0" i="0" u="none" strike="noStrike" cap="none" normalizeH="0" baseline="0">
              <a:ln>
                <a:noFill/>
              </a:ln>
              <a:solidFill>
                <a:schemeClr val="tx1"/>
              </a:solidFill>
              <a:effectLst/>
              <a:latin typeface="Arial" panose="020B0604020202020204" pitchFamily="34" charset="0"/>
            </a:endParaRPr>
          </a:p>
        </p:txBody>
      </p:sp>
      <p:sp>
        <p:nvSpPr>
          <p:cNvPr id="5" name="Rectangle 10"/>
          <p:cNvSpPr>
            <a:spLocks noChangeArrowheads="1"/>
          </p:cNvSpPr>
          <p:nvPr/>
        </p:nvSpPr>
        <p:spPr bwMode="auto">
          <a:xfrm>
            <a:off x="0" y="1581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200" b="0" i="0" u="none" strike="noStrike" cap="none" normalizeH="0" baseline="0">
                <a:ln>
                  <a:noFill/>
                </a:ln>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endParaRPr kumimoji="0" lang="lt-LT" altLang="lt-LT" sz="1800" b="0" i="0" u="none" strike="noStrike" cap="none" normalizeH="0" baseline="0">
              <a:ln>
                <a:noFill/>
              </a:ln>
              <a:solidFill>
                <a:schemeClr val="tx1"/>
              </a:solidFill>
              <a:effectLst/>
              <a:latin typeface="Arial" panose="020B0604020202020204" pitchFamily="34" charset="0"/>
            </a:endParaRPr>
          </a:p>
        </p:txBody>
      </p:sp>
      <p:sp>
        <p:nvSpPr>
          <p:cNvPr id="6" name="Rectangle 11"/>
          <p:cNvSpPr>
            <a:spLocks noChangeArrowheads="1"/>
          </p:cNvSpPr>
          <p:nvPr/>
        </p:nvSpPr>
        <p:spPr bwMode="auto">
          <a:xfrm>
            <a:off x="0" y="2457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lt-LT" sz="1200" b="0" i="0" u="none" strike="noStrike" cap="none" normalizeH="0" baseline="0">
                <a:ln>
                  <a:noFill/>
                </a:ln>
                <a:solidFill>
                  <a:srgbClr val="1F497D"/>
                </a:solidFill>
                <a:effectLst/>
                <a:latin typeface="Candara" panose="020E0502030303020204" pitchFamily="34" charset="0"/>
                <a:ea typeface="Calibri" panose="020F0502020204030204" pitchFamily="34" charset="0"/>
                <a:cs typeface="Times New Roman" panose="02020603050405020304" pitchFamily="18" charset="0"/>
              </a:rPr>
              <a:t>    </a:t>
            </a:r>
            <a:endParaRPr kumimoji="0" lang="et-EE" altLang="lt-LT" sz="1800" b="0" i="0" u="none" strike="noStrike" cap="none" normalizeH="0" baseline="0">
              <a:ln>
                <a:noFill/>
              </a:ln>
              <a:solidFill>
                <a:schemeClr val="tx1"/>
              </a:solidFill>
              <a:effectLst/>
              <a:latin typeface="Arial" panose="020B0604020202020204" pitchFamily="34" charset="0"/>
            </a:endParaRPr>
          </a:p>
        </p:txBody>
      </p:sp>
      <p:sp>
        <p:nvSpPr>
          <p:cNvPr id="7" name="Rectangle 12"/>
          <p:cNvSpPr>
            <a:spLocks noChangeArrowheads="1"/>
          </p:cNvSpPr>
          <p:nvPr/>
        </p:nvSpPr>
        <p:spPr bwMode="auto">
          <a:xfrm>
            <a:off x="0" y="3009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lt-LT" sz="1200" b="0" i="0" u="none" strike="noStrike" cap="none" normalizeH="0" baseline="0">
                <a:ln>
                  <a:noFill/>
                </a:ln>
                <a:solidFill>
                  <a:srgbClr val="1F497D"/>
                </a:solidFill>
                <a:effectLst/>
                <a:latin typeface="Candara" panose="020E0502030303020204" pitchFamily="34" charset="0"/>
                <a:ea typeface="Calibri" panose="020F0502020204030204" pitchFamily="34" charset="0"/>
                <a:cs typeface="Times New Roman" panose="02020603050405020304" pitchFamily="18" charset="0"/>
              </a:rPr>
              <a:t>   </a:t>
            </a:r>
            <a:r>
              <a:rPr kumimoji="0" lang="et-EE" altLang="lt-LT" sz="1200" b="0" i="0" u="none" strike="noStrike" cap="none" normalizeH="0" baseline="0">
                <a:ln>
                  <a:noFill/>
                </a:ln>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endParaRPr kumimoji="0" lang="et-EE" altLang="lt-LT" sz="1800" b="0" i="0" u="none" strike="noStrike" cap="none" normalizeH="0" baseline="0">
              <a:ln>
                <a:noFill/>
              </a:ln>
              <a:solidFill>
                <a:schemeClr val="tx1"/>
              </a:solidFill>
              <a:effectLst/>
              <a:latin typeface="Arial" panose="020B0604020202020204" pitchFamily="34" charset="0"/>
            </a:endParaRPr>
          </a:p>
        </p:txBody>
      </p:sp>
      <p:sp>
        <p:nvSpPr>
          <p:cNvPr id="8" name="Rectangle 13"/>
          <p:cNvSpPr>
            <a:spLocks noChangeArrowheads="1"/>
          </p:cNvSpPr>
          <p:nvPr/>
        </p:nvSpPr>
        <p:spPr bwMode="auto">
          <a:xfrm>
            <a:off x="0" y="3848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lt-LT" sz="1200" b="0" i="0" u="none" strike="noStrike" cap="none" normalizeH="0" baseline="0">
                <a:ln>
                  <a:noFill/>
                </a:ln>
                <a:solidFill>
                  <a:srgbClr val="1F497D"/>
                </a:solidFill>
                <a:effectLst/>
                <a:latin typeface="Candara" panose="020E0502030303020204" pitchFamily="34" charset="0"/>
                <a:ea typeface="Calibri" panose="020F0502020204030204" pitchFamily="34" charset="0"/>
                <a:cs typeface="Times New Roman" panose="02020603050405020304" pitchFamily="18" charset="0"/>
              </a:rPr>
              <a:t>       </a:t>
            </a:r>
            <a:endParaRPr kumimoji="0" lang="et-EE" altLang="lt-LT" sz="1800" b="0" i="0" u="none" strike="noStrike" cap="none" normalizeH="0" baseline="0">
              <a:ln>
                <a:noFill/>
              </a:ln>
              <a:solidFill>
                <a:schemeClr val="tx1"/>
              </a:solidFill>
              <a:effectLst/>
              <a:latin typeface="Arial" panose="020B0604020202020204" pitchFamily="34" charset="0"/>
            </a:endParaRPr>
          </a:p>
        </p:txBody>
      </p:sp>
      <p:sp>
        <p:nvSpPr>
          <p:cNvPr id="9" name="Rectangle 14"/>
          <p:cNvSpPr>
            <a:spLocks noChangeArrowheads="1"/>
          </p:cNvSpPr>
          <p:nvPr/>
        </p:nvSpPr>
        <p:spPr bwMode="auto">
          <a:xfrm>
            <a:off x="0" y="4533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060700" algn="ctr"/>
                <a:tab pos="6119813" algn="r"/>
              </a:tabLst>
            </a:pPr>
            <a:r>
              <a:rPr kumimoji="0" lang="lt-LT" altLang="lt-LT" sz="1200" b="0" i="0" u="none" strike="noStrike" cap="none" normalizeH="0" baseline="0">
                <a:ln>
                  <a:noFill/>
                </a:ln>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endParaRPr kumimoji="0" lang="lt-LT" altLang="lt-LT"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060700" algn="ctr"/>
                <a:tab pos="6119813" algn="r"/>
              </a:tabLst>
            </a:pPr>
            <a:r>
              <a:rPr kumimoji="0" lang="lt-LT" altLang="lt-LT" sz="1200" b="0" i="0" u="none" strike="noStrike" cap="none" normalizeH="0" baseline="0">
                <a:ln>
                  <a:noFill/>
                </a:ln>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endParaRPr kumimoji="0" lang="lt-LT" altLang="lt-LT" sz="1800" b="0" i="0" u="none" strike="noStrike" cap="none" normalizeH="0" baseline="0">
              <a:ln>
                <a:noFill/>
              </a:ln>
              <a:solidFill>
                <a:schemeClr val="tx1"/>
              </a:solidFill>
              <a:effectLst/>
              <a:latin typeface="Arial" panose="020B0604020202020204" pitchFamily="34" charset="0"/>
            </a:endParaRPr>
          </a:p>
        </p:txBody>
      </p:sp>
      <p:sp>
        <p:nvSpPr>
          <p:cNvPr id="10" name="Rectangle 15"/>
          <p:cNvSpPr>
            <a:spLocks noChangeArrowheads="1"/>
          </p:cNvSpPr>
          <p:nvPr/>
        </p:nvSpPr>
        <p:spPr bwMode="auto">
          <a:xfrm>
            <a:off x="0" y="5267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200" b="0" i="0" u="none" strike="noStrike" cap="none" normalizeH="0" baseline="0">
                <a:ln>
                  <a:noFill/>
                </a:ln>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endParaRPr kumimoji="0" lang="lt-LT" altLang="lt-LT" sz="1800" b="0" i="0" u="none" strike="noStrike" cap="none" normalizeH="0" baseline="0">
              <a:ln>
                <a:noFill/>
              </a:ln>
              <a:solidFill>
                <a:schemeClr val="tx1"/>
              </a:solidFill>
              <a:effectLst/>
              <a:latin typeface="Arial" panose="020B0604020202020204" pitchFamily="34" charset="0"/>
            </a:endParaRPr>
          </a:p>
        </p:txBody>
      </p:sp>
      <p:sp>
        <p:nvSpPr>
          <p:cNvPr id="11" name="Rectangle 16"/>
          <p:cNvSpPr>
            <a:spLocks noChangeArrowheads="1"/>
          </p:cNvSpPr>
          <p:nvPr/>
        </p:nvSpPr>
        <p:spPr bwMode="auto">
          <a:xfrm>
            <a:off x="0" y="5648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200" b="0" i="0" u="none" strike="noStrike" cap="none" normalizeH="0" baseline="0">
                <a:ln>
                  <a:noFill/>
                </a:ln>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      </a:t>
            </a:r>
            <a:endParaRPr kumimoji="0" lang="lt-LT" altLang="lt-LT" sz="1800" b="0" i="0" u="none" strike="noStrike" cap="none" normalizeH="0" baseline="0">
              <a:ln>
                <a:noFill/>
              </a:ln>
              <a:solidFill>
                <a:schemeClr val="tx1"/>
              </a:solidFill>
              <a:effectLst/>
              <a:latin typeface="Arial" panose="020B0604020202020204" pitchFamily="34" charset="0"/>
            </a:endParaRPr>
          </a:p>
        </p:txBody>
      </p:sp>
      <p:pic>
        <p:nvPicPr>
          <p:cNvPr id="19" name="Paveikslėlis 18" descr="cid:DE2DAF21-E90B-4870-9DA8-E55D753764C0@creatum.ee"/>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4557317" y="1077278"/>
            <a:ext cx="2732125" cy="1122005"/>
          </a:xfrm>
          <a:prstGeom prst="rect">
            <a:avLst/>
          </a:prstGeom>
          <a:noFill/>
          <a:ln>
            <a:noFill/>
          </a:ln>
        </p:spPr>
      </p:pic>
    </p:spTree>
    <p:extLst>
      <p:ext uri="{BB962C8B-B14F-4D97-AF65-F5344CB8AC3E}">
        <p14:creationId xmlns:p14="http://schemas.microsoft.com/office/powerpoint/2010/main" val="810052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443" y="-167483"/>
            <a:ext cx="10515600" cy="1325563"/>
          </a:xfrm>
        </p:spPr>
        <p:txBody>
          <a:bodyPr>
            <a:normAutofit/>
          </a:bodyPr>
          <a:lstStyle/>
          <a:p>
            <a:r>
              <a:rPr lang="et-EE" sz="3600" b="1" dirty="0">
                <a:latin typeface="Arial" panose="020B0604020202020204" pitchFamily="34" charset="0"/>
                <a:cs typeface="Arial" panose="020B0604020202020204" pitchFamily="34" charset="0"/>
              </a:rPr>
              <a:t>Praktiliste proovitööde ettevalmistamine</a:t>
            </a:r>
            <a:endParaRPr lang="et-EE"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50661" y="1047242"/>
            <a:ext cx="10515600" cy="5258219"/>
          </a:xfrm>
        </p:spPr>
        <p:txBody>
          <a:bodyPr>
            <a:noAutofit/>
          </a:bodyPr>
          <a:lstStyle/>
          <a:p>
            <a:pPr marL="514350" lvl="0" indent="-514350">
              <a:buAutoNum type="arabicPeriod"/>
            </a:pPr>
            <a:r>
              <a:rPr lang="et-EE" dirty="0">
                <a:latin typeface="Arial" panose="020B0604020202020204" pitchFamily="34" charset="0"/>
                <a:cs typeface="Arial" panose="020B0604020202020204" pitchFamily="34" charset="0"/>
              </a:rPr>
              <a:t>Pane valmis vajaminev varustus.  </a:t>
            </a:r>
          </a:p>
          <a:p>
            <a:pPr marL="514350" lvl="0" indent="-514350">
              <a:buAutoNum type="arabicPeriod"/>
            </a:pPr>
            <a:r>
              <a:rPr lang="et-EE" dirty="0">
                <a:latin typeface="Arial" panose="020B0604020202020204" pitchFamily="34" charset="0"/>
                <a:cs typeface="Arial" panose="020B0604020202020204" pitchFamily="34" charset="0"/>
              </a:rPr>
              <a:t>Jaota tööülesanded alateemadeks, osadeks või etappideks.</a:t>
            </a:r>
          </a:p>
          <a:p>
            <a:pPr marL="514350" lvl="0" indent="-514350">
              <a:buAutoNum type="arabicPeriod"/>
            </a:pPr>
            <a:r>
              <a:rPr lang="et-EE" dirty="0">
                <a:latin typeface="Arial" panose="020B0604020202020204" pitchFamily="34" charset="0"/>
                <a:cs typeface="Arial" panose="020B0604020202020204" pitchFamily="34" charset="0"/>
              </a:rPr>
              <a:t>Kaasa proovitöödesse kõik elemendid, tööviisid ja -sammud, mida oled ette näidanud ja õpetanud.</a:t>
            </a:r>
          </a:p>
          <a:p>
            <a:pPr lvl="0"/>
            <a:r>
              <a:rPr lang="et-EE" dirty="0">
                <a:latin typeface="Arial" panose="020B0604020202020204" pitchFamily="34" charset="0"/>
                <a:cs typeface="Arial" panose="020B0604020202020204" pitchFamily="34" charset="0"/>
              </a:rPr>
              <a:t>Juhendatavate grupi puhul: veendu, et kõik osalejad oleksid samal tasemel oskustega õpipoisid.</a:t>
            </a:r>
          </a:p>
          <a:p>
            <a:pPr lvl="0"/>
            <a:r>
              <a:rPr lang="et-EE" dirty="0">
                <a:latin typeface="Arial" panose="020B0604020202020204" pitchFamily="34" charset="0"/>
                <a:cs typeface="Arial" panose="020B0604020202020204" pitchFamily="34" charset="0"/>
              </a:rPr>
              <a:t>Juhendatavatele tuleb enne tööproovi teha väike eelsoojendus: tee töökäik küsimuste ja vastustega selgeks. </a:t>
            </a:r>
            <a:r>
              <a:rPr lang="en-GB" dirty="0">
                <a:latin typeface="Arial" panose="020B0604020202020204" pitchFamily="34" charset="0"/>
                <a:cs typeface="Arial" panose="020B0604020202020204" pitchFamily="34" charset="0"/>
              </a:rPr>
              <a:t>On</a:t>
            </a:r>
            <a:r>
              <a:rPr lang="et-EE" dirty="0">
                <a:latin typeface="Arial" panose="020B0604020202020204" pitchFamily="34" charset="0"/>
                <a:cs typeface="Arial" panose="020B0604020202020204" pitchFamily="34" charset="0"/>
              </a:rPr>
              <a:t> nad valmis tööriistu käsitsema?</a:t>
            </a:r>
          </a:p>
          <a:p>
            <a:pPr lvl="0"/>
            <a:r>
              <a:rPr lang="et-EE" dirty="0">
                <a:latin typeface="Arial" panose="020B0604020202020204" pitchFamily="34" charset="0"/>
                <a:cs typeface="Arial" panose="020B0604020202020204" pitchFamily="34" charset="0"/>
              </a:rPr>
              <a:t>Juhendatavad on hästi ette valmistatud loogiliseks tegutsemiseks – ehk  teisisõnu, alusta ülesannetega esimesest sammust</a:t>
            </a:r>
            <a:r>
              <a:rPr lang="et-EE" b="1" dirty="0">
                <a:latin typeface="Arial" panose="020B0604020202020204" pitchFamily="34" charset="0"/>
                <a:cs typeface="Arial" panose="020B0604020202020204" pitchFamily="34" charset="0"/>
              </a:rPr>
              <a:t>.</a:t>
            </a:r>
          </a:p>
          <a:p>
            <a:endParaRPr lang="et-EE" dirty="0"/>
          </a:p>
        </p:txBody>
      </p:sp>
    </p:spTree>
    <p:extLst>
      <p:ext uri="{BB962C8B-B14F-4D97-AF65-F5344CB8AC3E}">
        <p14:creationId xmlns:p14="http://schemas.microsoft.com/office/powerpoint/2010/main" val="2395433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546652" y="321972"/>
            <a:ext cx="10356388" cy="5906507"/>
          </a:xfrm>
        </p:spPr>
        <p:txBody>
          <a:bodyPr>
            <a:normAutofit fontScale="92500"/>
          </a:bodyPr>
          <a:lstStyle/>
          <a:p>
            <a:pPr marL="0" indent="0">
              <a:buNone/>
            </a:pPr>
            <a:r>
              <a:rPr lang="et-EE" sz="3900" b="1" dirty="0">
                <a:latin typeface="Arial" panose="020B0604020202020204" pitchFamily="34" charset="0"/>
                <a:cs typeface="Arial" panose="020B0604020202020204" pitchFamily="34" charset="0"/>
              </a:rPr>
              <a:t>Enesekontrolli küsimused</a:t>
            </a:r>
          </a:p>
          <a:p>
            <a:pPr marL="0" indent="0">
              <a:buNone/>
            </a:pPr>
            <a:endParaRPr lang="en-GB" sz="4000" b="1" dirty="0">
              <a:latin typeface="Arial" panose="020B0604020202020204" pitchFamily="34" charset="0"/>
              <a:cs typeface="Arial" panose="020B0604020202020204" pitchFamily="34" charset="0"/>
            </a:endParaRPr>
          </a:p>
          <a:p>
            <a:pPr marL="514350" indent="-514350">
              <a:buFont typeface="+mj-lt"/>
              <a:buAutoNum type="arabicPeriod"/>
            </a:pPr>
            <a:r>
              <a:rPr lang="et-EE" dirty="0">
                <a:latin typeface="Arial" panose="020B0604020202020204" pitchFamily="34" charset="0"/>
                <a:cs typeface="Arial" panose="020B0604020202020204" pitchFamily="34" charset="0"/>
              </a:rPr>
              <a:t>Milliseid meetodeid oled sa õppinud juhendatavatele oma meistrioskuste demonstreerimiseks kasutama? </a:t>
            </a:r>
          </a:p>
          <a:p>
            <a:pPr marL="514350" indent="-514350">
              <a:buFont typeface="+mj-lt"/>
              <a:buAutoNum type="arabicPeriod"/>
            </a:pPr>
            <a:r>
              <a:rPr lang="et-EE" dirty="0">
                <a:latin typeface="Arial" panose="020B0604020202020204" pitchFamily="34" charset="0"/>
                <a:cs typeface="Arial" panose="020B0604020202020204" pitchFamily="34" charset="0"/>
              </a:rPr>
              <a:t>Mismoodi sa veenad, et kutseoskusi tuleb arendada? </a:t>
            </a:r>
          </a:p>
          <a:p>
            <a:pPr marL="514350" indent="-514350">
              <a:buFont typeface="+mj-lt"/>
              <a:buAutoNum type="arabicPeriod"/>
            </a:pPr>
            <a:r>
              <a:rPr lang="et-EE" dirty="0">
                <a:latin typeface="Arial" panose="020B0604020202020204" pitchFamily="34" charset="0"/>
                <a:cs typeface="Arial" panose="020B0604020202020204" pitchFamily="34" charset="0"/>
              </a:rPr>
              <a:t>Milliseid visuaalseid, praktilisi või töökohapõhiseid ettenäitamisi praegu meisterlikkuseni jõudmiseks kasutatakse? </a:t>
            </a:r>
          </a:p>
          <a:p>
            <a:pPr marL="514350" indent="-514350">
              <a:buFont typeface="+mj-lt"/>
              <a:buAutoNum type="arabicPeriod"/>
            </a:pPr>
            <a:r>
              <a:rPr lang="et-EE" dirty="0">
                <a:latin typeface="Arial" panose="020B0604020202020204" pitchFamily="34" charset="0"/>
                <a:cs typeface="Arial" panose="020B0604020202020204" pitchFamily="34" charset="0"/>
              </a:rPr>
              <a:t>Milliseid videodemonstratsioone võiks meisterlikkuse edendamiseks ette valmistada? </a:t>
            </a:r>
          </a:p>
          <a:p>
            <a:pPr marL="514350" indent="-514350">
              <a:buFont typeface="+mj-lt"/>
              <a:buAutoNum type="arabicPeriod"/>
            </a:pPr>
            <a:r>
              <a:rPr lang="et-EE" dirty="0">
                <a:latin typeface="Arial" panose="020B0604020202020204" pitchFamily="34" charset="0"/>
                <a:cs typeface="Arial" panose="020B0604020202020204" pitchFamily="34" charset="0"/>
              </a:rPr>
              <a:t>Mismoodi võivad juhendajad veenduda, et ettenäitamine jõudis juhendatavatele ka tegelikult pärale?  </a:t>
            </a:r>
          </a:p>
          <a:p>
            <a:pPr marL="514350" indent="-514350">
              <a:buFont typeface="+mj-lt"/>
              <a:buAutoNum type="arabicPeriod"/>
            </a:pPr>
            <a:r>
              <a:rPr lang="et-EE" dirty="0">
                <a:latin typeface="Arial" panose="020B0604020202020204" pitchFamily="34" charset="0"/>
                <a:cs typeface="Arial" panose="020B0604020202020204" pitchFamily="34" charset="0"/>
              </a:rPr>
              <a:t>Kuidas saavad juhendajad jälgida juhendatavate teekonda meisterlikkuseni?</a:t>
            </a:r>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9762" y="114299"/>
            <a:ext cx="2588260" cy="762000"/>
          </a:xfrm>
          <a:prstGeom prst="rect">
            <a:avLst/>
          </a:prstGeom>
          <a:noFill/>
          <a:extLst/>
        </p:spPr>
      </p:pic>
    </p:spTree>
    <p:extLst>
      <p:ext uri="{BB962C8B-B14F-4D97-AF65-F5344CB8AC3E}">
        <p14:creationId xmlns:p14="http://schemas.microsoft.com/office/powerpoint/2010/main" val="553604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799564" y="244698"/>
            <a:ext cx="10515600" cy="6387921"/>
          </a:xfrm>
        </p:spPr>
        <p:txBody>
          <a:bodyPr>
            <a:noAutofit/>
          </a:bodyPr>
          <a:lstStyle/>
          <a:p>
            <a:pPr marL="0" indent="0">
              <a:buNone/>
            </a:pPr>
            <a:r>
              <a:rPr lang="et-EE" sz="3600" b="1" dirty="0">
                <a:latin typeface="Arial" panose="020B0604020202020204" pitchFamily="34" charset="0"/>
                <a:cs typeface="Arial" panose="020B0604020202020204" pitchFamily="34" charset="0"/>
              </a:rPr>
              <a:t>Kirjanduse loetelu, lingid ja allikad</a:t>
            </a:r>
          </a:p>
          <a:p>
            <a:pPr marL="0" indent="0">
              <a:buNone/>
            </a:pPr>
            <a:endParaRPr lang="et-EE" sz="2000" b="1" dirty="0">
              <a:latin typeface="Arial" panose="020B0604020202020204" pitchFamily="34" charset="0"/>
              <a:cs typeface="Arial" panose="020B0604020202020204" pitchFamily="34" charset="0"/>
            </a:endParaRPr>
          </a:p>
          <a:p>
            <a:pPr marL="0" indent="0">
              <a:lnSpc>
                <a:spcPct val="100000"/>
              </a:lnSpc>
              <a:spcBef>
                <a:spcPts val="0"/>
              </a:spcBef>
              <a:buNone/>
            </a:pPr>
            <a:endParaRPr lang="et-EE" sz="2000" i="1"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t-EE" sz="2000" i="1" dirty="0">
                <a:latin typeface="Arial" panose="020B0604020202020204" pitchFamily="34" charset="0"/>
                <a:cs typeface="Arial" panose="020B0604020202020204" pitchFamily="34" charset="0"/>
              </a:rPr>
              <a:t>1. </a:t>
            </a:r>
            <a:r>
              <a:rPr lang="et-EE" sz="2000" i="1" dirty="0" err="1">
                <a:latin typeface="Arial" panose="020B0604020202020204" pitchFamily="34" charset="0"/>
                <a:cs typeface="Arial" panose="020B0604020202020204" pitchFamily="34" charset="0"/>
              </a:rPr>
              <a:t>Finnish</a:t>
            </a:r>
            <a:r>
              <a:rPr lang="et-EE" sz="2000" i="1" dirty="0">
                <a:latin typeface="Arial" panose="020B0604020202020204" pitchFamily="34" charset="0"/>
                <a:cs typeface="Arial" panose="020B0604020202020204" pitchFamily="34" charset="0"/>
              </a:rPr>
              <a:t> </a:t>
            </a:r>
            <a:r>
              <a:rPr lang="et-EE" sz="2000" i="1" dirty="0" err="1">
                <a:latin typeface="Arial" panose="020B0604020202020204" pitchFamily="34" charset="0"/>
                <a:cs typeface="Arial" panose="020B0604020202020204" pitchFamily="34" charset="0"/>
              </a:rPr>
              <a:t>National</a:t>
            </a:r>
            <a:r>
              <a:rPr lang="et-EE" sz="2000" i="1" dirty="0">
                <a:latin typeface="Arial" panose="020B0604020202020204" pitchFamily="34" charset="0"/>
                <a:cs typeface="Arial" panose="020B0604020202020204" pitchFamily="34" charset="0"/>
              </a:rPr>
              <a:t> </a:t>
            </a:r>
            <a:r>
              <a:rPr lang="et-EE" sz="2000" i="1" dirty="0" err="1">
                <a:latin typeface="Arial" panose="020B0604020202020204" pitchFamily="34" charset="0"/>
                <a:cs typeface="Arial" panose="020B0604020202020204" pitchFamily="34" charset="0"/>
              </a:rPr>
              <a:t>Board</a:t>
            </a:r>
            <a:r>
              <a:rPr lang="et-EE" sz="2000" i="1" dirty="0">
                <a:latin typeface="Arial" panose="020B0604020202020204" pitchFamily="34" charset="0"/>
                <a:cs typeface="Arial" panose="020B0604020202020204" pitchFamily="34" charset="0"/>
              </a:rPr>
              <a:t> of </a:t>
            </a:r>
            <a:r>
              <a:rPr lang="et-EE" sz="2000" i="1" dirty="0" err="1">
                <a:latin typeface="Arial" panose="020B0604020202020204" pitchFamily="34" charset="0"/>
                <a:cs typeface="Arial" panose="020B0604020202020204" pitchFamily="34" charset="0"/>
              </a:rPr>
              <a:t>Education</a:t>
            </a:r>
            <a:r>
              <a:rPr lang="et-EE" sz="2000" i="1" dirty="0">
                <a:latin typeface="Arial" panose="020B0604020202020204" pitchFamily="34" charset="0"/>
                <a:cs typeface="Arial" panose="020B0604020202020204" pitchFamily="34" charset="0"/>
              </a:rPr>
              <a:t> “TRAINING FOR WORKPLACE</a:t>
            </a:r>
          </a:p>
          <a:p>
            <a:pPr marL="0" indent="0" algn="just">
              <a:lnSpc>
                <a:spcPct val="100000"/>
              </a:lnSpc>
              <a:spcBef>
                <a:spcPts val="0"/>
              </a:spcBef>
              <a:buNone/>
            </a:pPr>
            <a:r>
              <a:rPr lang="et-EE" sz="2000" i="1" dirty="0">
                <a:latin typeface="Arial" panose="020B0604020202020204" pitchFamily="34" charset="0"/>
                <a:cs typeface="Arial" panose="020B0604020202020204" pitchFamily="34" charset="0"/>
              </a:rPr>
              <a:t>INSTRUCTORS, 3 CREDITS”. </a:t>
            </a:r>
            <a:r>
              <a:rPr lang="et-EE" sz="2000" i="1" dirty="0" err="1">
                <a:latin typeface="Arial" panose="020B0604020202020204" pitchFamily="34" charset="0"/>
                <a:cs typeface="Arial" panose="020B0604020202020204" pitchFamily="34" charset="0"/>
              </a:rPr>
              <a:t>Publications</a:t>
            </a:r>
            <a:r>
              <a:rPr lang="et-EE" sz="2000" i="1" dirty="0">
                <a:latin typeface="Arial" panose="020B0604020202020204" pitchFamily="34" charset="0"/>
                <a:cs typeface="Arial" panose="020B0604020202020204" pitchFamily="34" charset="0"/>
              </a:rPr>
              <a:t> 2013:16, ISBN 978-952-13-5665-0, 12-14 pages. </a:t>
            </a:r>
            <a:r>
              <a:rPr lang="et-EE" sz="2000" i="1" dirty="0" err="1">
                <a:latin typeface="Arial" panose="020B0604020202020204" pitchFamily="34" charset="0"/>
                <a:cs typeface="Arial" panose="020B0604020202020204" pitchFamily="34" charset="0"/>
              </a:rPr>
              <a:t>Kopijyvä</a:t>
            </a:r>
            <a:r>
              <a:rPr lang="et-EE" sz="2000" i="1" dirty="0">
                <a:latin typeface="Arial" panose="020B0604020202020204" pitchFamily="34" charset="0"/>
                <a:cs typeface="Arial" panose="020B0604020202020204" pitchFamily="34" charset="0"/>
              </a:rPr>
              <a:t> </a:t>
            </a:r>
            <a:r>
              <a:rPr lang="et-EE" sz="2000" i="1" dirty="0" err="1">
                <a:latin typeface="Arial" panose="020B0604020202020204" pitchFamily="34" charset="0"/>
                <a:cs typeface="Arial" panose="020B0604020202020204" pitchFamily="34" charset="0"/>
              </a:rPr>
              <a:t>Oy</a:t>
            </a:r>
            <a:r>
              <a:rPr lang="et-EE" sz="2000" i="1" dirty="0">
                <a:latin typeface="Arial" panose="020B0604020202020204" pitchFamily="34" charset="0"/>
                <a:cs typeface="Arial" panose="020B0604020202020204" pitchFamily="34" charset="0"/>
              </a:rPr>
              <a:t>, Espoo 2013.</a:t>
            </a:r>
          </a:p>
          <a:p>
            <a:pPr marL="0" indent="0" algn="just">
              <a:lnSpc>
                <a:spcPct val="100000"/>
              </a:lnSpc>
              <a:spcBef>
                <a:spcPts val="0"/>
              </a:spcBef>
              <a:buNone/>
            </a:pPr>
            <a:r>
              <a:rPr lang="et-EE" sz="2000" i="1" dirty="0">
                <a:latin typeface="Arial" panose="020B0604020202020204" pitchFamily="34" charset="0"/>
                <a:cs typeface="Arial" panose="020B0604020202020204" pitchFamily="34" charset="0"/>
              </a:rPr>
              <a:t>2. Videomaterjali kasutusload</a:t>
            </a:r>
          </a:p>
          <a:p>
            <a:pPr marL="0" indent="0">
              <a:lnSpc>
                <a:spcPct val="100000"/>
              </a:lnSpc>
              <a:spcBef>
                <a:spcPts val="0"/>
              </a:spcBef>
              <a:buNone/>
            </a:pPr>
            <a:endParaRPr lang="en-GB" sz="2000" i="1" dirty="0">
              <a:latin typeface="Arial" panose="020B0604020202020204" pitchFamily="34" charset="0"/>
              <a:cs typeface="Arial" panose="020B0604020202020204" pitchFamily="34" charset="0"/>
            </a:endParaRPr>
          </a:p>
        </p:txBody>
      </p:sp>
      <p:pic>
        <p:nvPicPr>
          <p:cNvPr id="4" name="Paveikslėlis 3"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0666" y="182706"/>
            <a:ext cx="2588260" cy="762000"/>
          </a:xfrm>
          <a:prstGeom prst="rect">
            <a:avLst/>
          </a:prstGeom>
          <a:noFill/>
          <a:extLst/>
        </p:spPr>
      </p:pic>
    </p:spTree>
    <p:extLst>
      <p:ext uri="{BB962C8B-B14F-4D97-AF65-F5344CB8AC3E}">
        <p14:creationId xmlns:p14="http://schemas.microsoft.com/office/powerpoint/2010/main" val="4203184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159" y="352863"/>
            <a:ext cx="4753303" cy="602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269" y="437304"/>
            <a:ext cx="5541416" cy="611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331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1544" y="404665"/>
            <a:ext cx="8352928" cy="6264695"/>
          </a:xfrm>
        </p:spPr>
        <p:txBody>
          <a:bodyPr>
            <a:normAutofit fontScale="90000"/>
          </a:bodyPr>
          <a:lstStyle/>
          <a:p>
            <a:br>
              <a:rPr lang="lt-LT" sz="1400" b="1" dirty="0">
                <a:latin typeface="Arial" panose="020B0604020202020204" pitchFamily="34" charset="0"/>
                <a:cs typeface="Arial" panose="020B0604020202020204" pitchFamily="34" charset="0"/>
              </a:rPr>
            </a:br>
            <a:br>
              <a:rPr lang="lt-LT" sz="1400" b="1" dirty="0">
                <a:latin typeface="Arial" panose="020B0604020202020204" pitchFamily="34" charset="0"/>
                <a:cs typeface="Arial" panose="020B0604020202020204" pitchFamily="34" charset="0"/>
              </a:rPr>
            </a:br>
            <a:br>
              <a:rPr lang="lt-LT" sz="1400" b="1" dirty="0">
                <a:latin typeface="Arial" panose="020B0604020202020204" pitchFamily="34" charset="0"/>
                <a:cs typeface="Arial" panose="020B0604020202020204" pitchFamily="34" charset="0"/>
              </a:rPr>
            </a:br>
            <a:br>
              <a:rPr lang="lt-LT" sz="1400" b="1" dirty="0">
                <a:latin typeface="Arial" panose="020B0604020202020204" pitchFamily="34" charset="0"/>
                <a:cs typeface="Arial" panose="020B0604020202020204" pitchFamily="34" charset="0"/>
              </a:rPr>
            </a:br>
            <a:br>
              <a:rPr lang="lt-LT" sz="1400" b="1" dirty="0">
                <a:latin typeface="Arial" panose="020B0604020202020204" pitchFamily="34" charset="0"/>
                <a:cs typeface="Arial" panose="020B0604020202020204" pitchFamily="34" charset="0"/>
              </a:rPr>
            </a:br>
            <a:br>
              <a:rPr lang="lt-LT" sz="1400" b="1" dirty="0">
                <a:latin typeface="Arial" panose="020B0604020202020204" pitchFamily="34" charset="0"/>
                <a:cs typeface="Arial" panose="020B0604020202020204" pitchFamily="34" charset="0"/>
              </a:rPr>
            </a:br>
            <a:r>
              <a:rPr lang="et-EE" sz="1400" b="1" dirty="0" err="1">
                <a:latin typeface="Arial" panose="020B0604020202020204" pitchFamily="34" charset="0"/>
                <a:cs typeface="Arial" panose="020B0604020202020204" pitchFamily="34" charset="0"/>
              </a:rPr>
              <a:t>Erasmus</a:t>
            </a:r>
            <a:r>
              <a:rPr lang="et-EE" sz="1400" b="1" dirty="0">
                <a:latin typeface="Arial" panose="020B0604020202020204" pitchFamily="34" charset="0"/>
                <a:cs typeface="Arial" panose="020B0604020202020204" pitchFamily="34" charset="0"/>
              </a:rPr>
              <a:t>+ Kava Võtmetegevus 2 – Strateegilised partnerlused</a:t>
            </a:r>
            <a:br>
              <a:rPr lang="et-EE" sz="1400" b="1" dirty="0">
                <a:latin typeface="Arial" panose="020B0604020202020204" pitchFamily="34" charset="0"/>
                <a:cs typeface="Arial" panose="020B0604020202020204" pitchFamily="34" charset="0"/>
              </a:rPr>
            </a:br>
            <a:r>
              <a:rPr lang="et-EE" sz="1400" b="1" dirty="0">
                <a:latin typeface="Arial" panose="020B0604020202020204" pitchFamily="34" charset="0"/>
                <a:cs typeface="Arial" panose="020B0604020202020204" pitchFamily="34" charset="0"/>
              </a:rPr>
              <a:t>Projekt “Õpipoisiõppe arendamine: Ettevõttepoolse juhendaja koolituse ja õpipoisiõppe edendamine”</a:t>
            </a:r>
            <a:br>
              <a:rPr lang="et-EE" sz="1400" b="1" dirty="0">
                <a:latin typeface="Arial" panose="020B0604020202020204" pitchFamily="34" charset="0"/>
                <a:cs typeface="Arial" panose="020B0604020202020204" pitchFamily="34" charset="0"/>
              </a:rPr>
            </a:br>
            <a:r>
              <a:rPr lang="et-EE" sz="1400" b="1" dirty="0">
                <a:latin typeface="Arial" panose="020B0604020202020204" pitchFamily="34" charset="0"/>
                <a:cs typeface="Arial" panose="020B0604020202020204" pitchFamily="34" charset="0"/>
              </a:rPr>
              <a:t> Projekt nr 2015-1-LT01-KA202-013415</a:t>
            </a:r>
            <a:br>
              <a:rPr lang="et-EE" sz="2000" b="1" dirty="0">
                <a:latin typeface="Arial" panose="020B0604020202020204" pitchFamily="34" charset="0"/>
                <a:cs typeface="Arial" panose="020B0604020202020204" pitchFamily="34" charset="0"/>
              </a:rPr>
            </a:br>
            <a:br>
              <a:rPr lang="et-EE" sz="2000" b="1" dirty="0">
                <a:latin typeface="Arial" panose="020B0604020202020204" pitchFamily="34" charset="0"/>
                <a:cs typeface="Arial" panose="020B0604020202020204" pitchFamily="34" charset="0"/>
              </a:rPr>
            </a:br>
            <a:br>
              <a:rPr lang="lt-LT" sz="2000" b="1" dirty="0">
                <a:latin typeface="Arial" panose="020B0604020202020204" pitchFamily="34" charset="0"/>
                <a:cs typeface="Arial" panose="020B0604020202020204" pitchFamily="34" charset="0"/>
              </a:rPr>
            </a:br>
            <a:r>
              <a:rPr lang="et-EE" sz="3100" b="1" dirty="0">
                <a:latin typeface="Arial" panose="020B0604020202020204" pitchFamily="34" charset="0"/>
                <a:cs typeface="Arial" panose="020B0604020202020204" pitchFamily="34" charset="0"/>
              </a:rPr>
              <a:t>Ettevõttepoolse juhendaja koolituskava</a:t>
            </a:r>
            <a:br>
              <a:rPr lang="et-EE" sz="3100" b="1" dirty="0">
                <a:latin typeface="Arial" panose="020B0604020202020204" pitchFamily="34" charset="0"/>
                <a:cs typeface="Arial" panose="020B0604020202020204" pitchFamily="34" charset="0"/>
              </a:rPr>
            </a:br>
            <a:br>
              <a:rPr lang="et-EE" sz="3100" b="1" dirty="0">
                <a:latin typeface="Arial" panose="020B0604020202020204" pitchFamily="34" charset="0"/>
                <a:cs typeface="Arial" panose="020B0604020202020204" pitchFamily="34" charset="0"/>
              </a:rPr>
            </a:br>
            <a:r>
              <a:rPr lang="et-EE" sz="4000" b="1" dirty="0">
                <a:latin typeface="Arial" panose="020B0604020202020204" pitchFamily="34" charset="0"/>
                <a:cs typeface="Arial" panose="020B0604020202020204" pitchFamily="34" charset="0"/>
              </a:rPr>
              <a:t>Õpipoistele antavad tööülesannetega seotud juhised</a:t>
            </a:r>
            <a:br>
              <a:rPr lang="et-EE" sz="2000" b="1" dirty="0">
                <a:latin typeface="Arial" panose="020B0604020202020204" pitchFamily="34" charset="0"/>
                <a:cs typeface="Arial" panose="020B0604020202020204" pitchFamily="34" charset="0"/>
              </a:rPr>
            </a:br>
            <a:br>
              <a:rPr lang="lt-LT" sz="2000" b="1" dirty="0">
                <a:latin typeface="Arial" panose="020B0604020202020204" pitchFamily="34" charset="0"/>
                <a:cs typeface="Arial" panose="020B0604020202020204" pitchFamily="34" charset="0"/>
              </a:rPr>
            </a:br>
            <a:br>
              <a:rPr lang="lt-LT" sz="2000" b="1" dirty="0">
                <a:latin typeface="Arial" panose="020B0604020202020204" pitchFamily="34" charset="0"/>
                <a:cs typeface="Arial" panose="020B0604020202020204" pitchFamily="34" charset="0"/>
              </a:rPr>
            </a:br>
            <a:br>
              <a:rPr lang="lt-LT" sz="2000" b="1" dirty="0">
                <a:latin typeface="Arial" panose="020B0604020202020204" pitchFamily="34" charset="0"/>
                <a:cs typeface="Arial" panose="020B0604020202020204" pitchFamily="34" charset="0"/>
              </a:rPr>
            </a:br>
            <a:br>
              <a:rPr lang="lt-LT" sz="2000" b="1" dirty="0">
                <a:latin typeface="Arial" panose="020B0604020202020204" pitchFamily="34" charset="0"/>
                <a:cs typeface="Arial" panose="020B0604020202020204" pitchFamily="34" charset="0"/>
              </a:rPr>
            </a:br>
            <a:br>
              <a:rPr lang="lt-LT" sz="2000" b="1" dirty="0">
                <a:latin typeface="Arial" panose="020B0604020202020204" pitchFamily="34" charset="0"/>
                <a:cs typeface="Arial" panose="020B0604020202020204" pitchFamily="34" charset="0"/>
              </a:rPr>
            </a:br>
            <a:br>
              <a:rPr lang="lt-LT" sz="2000" b="1" dirty="0">
                <a:latin typeface="Arial" panose="020B0604020202020204" pitchFamily="34" charset="0"/>
                <a:cs typeface="Arial" panose="020B0604020202020204" pitchFamily="34" charset="0"/>
              </a:rPr>
            </a:br>
            <a:br>
              <a:rPr lang="lt-LT" sz="2000" b="1" dirty="0">
                <a:latin typeface="Arial" panose="020B0604020202020204" pitchFamily="34" charset="0"/>
                <a:cs typeface="Arial" panose="020B0604020202020204" pitchFamily="34" charset="0"/>
              </a:rPr>
            </a:br>
            <a:br>
              <a:rPr lang="lt-LT" sz="2000" b="1" dirty="0">
                <a:latin typeface="Arial" panose="020B0604020202020204" pitchFamily="34" charset="0"/>
                <a:cs typeface="Arial" panose="020B0604020202020204" pitchFamily="34" charset="0"/>
              </a:rPr>
            </a:br>
            <a:br>
              <a:rPr lang="lt-LT" sz="2000" b="1" dirty="0">
                <a:latin typeface="Arial" panose="020B0604020202020204" pitchFamily="34" charset="0"/>
                <a:cs typeface="Arial" panose="020B0604020202020204" pitchFamily="34" charset="0"/>
              </a:rPr>
            </a:br>
            <a:endParaRPr lang="lv-LV" sz="1400" dirty="0"/>
          </a:p>
        </p:txBody>
      </p:sp>
      <p:pic>
        <p:nvPicPr>
          <p:cNvPr id="5"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4350" y="316208"/>
            <a:ext cx="2588260" cy="762000"/>
          </a:xfrm>
          <a:prstGeom prst="rect">
            <a:avLst/>
          </a:prstGeom>
          <a:noFill/>
          <a:extLst/>
        </p:spPr>
      </p:pic>
    </p:spTree>
    <p:extLst>
      <p:ext uri="{BB962C8B-B14F-4D97-AF65-F5344CB8AC3E}">
        <p14:creationId xmlns:p14="http://schemas.microsoft.com/office/powerpoint/2010/main" val="1001393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78" y="-139044"/>
            <a:ext cx="7886700" cy="1325563"/>
          </a:xfrm>
        </p:spPr>
        <p:txBody>
          <a:bodyPr>
            <a:normAutofit/>
          </a:bodyPr>
          <a:lstStyle/>
          <a:p>
            <a:r>
              <a:rPr lang="et-EE" sz="3600" b="1" dirty="0">
                <a:latin typeface="Arial" panose="020B0604020202020204" pitchFamily="34" charset="0"/>
                <a:cs typeface="Arial" panose="020B0604020202020204" pitchFamily="34" charset="0"/>
              </a:rPr>
              <a:t>Koolitusmaterjal</a:t>
            </a:r>
          </a:p>
        </p:txBody>
      </p:sp>
      <p:sp>
        <p:nvSpPr>
          <p:cNvPr id="3" name="Content Placeholder 2"/>
          <p:cNvSpPr>
            <a:spLocks noGrp="1"/>
          </p:cNvSpPr>
          <p:nvPr>
            <p:ph idx="1"/>
          </p:nvPr>
        </p:nvSpPr>
        <p:spPr>
          <a:xfrm>
            <a:off x="435677" y="2276872"/>
            <a:ext cx="11489817" cy="3900091"/>
          </a:xfrm>
        </p:spPr>
        <p:txBody>
          <a:bodyPr>
            <a:normAutofit/>
          </a:bodyPr>
          <a:lstStyle/>
          <a:p>
            <a:pPr marL="514350" indent="-514350">
              <a:buAutoNum type="arabicPeriod"/>
            </a:pPr>
            <a:r>
              <a:rPr lang="et-EE" sz="3000" b="1" dirty="0">
                <a:latin typeface="Arial" panose="020B0604020202020204" pitchFamily="34" charset="0"/>
                <a:cs typeface="Arial" panose="020B0604020202020204" pitchFamily="34" charset="0"/>
              </a:rPr>
              <a:t>osa: harjutamiseks mõeldud tööülesannete kavandamine</a:t>
            </a:r>
          </a:p>
          <a:p>
            <a:pPr marL="0" indent="0">
              <a:buNone/>
            </a:pPr>
            <a:r>
              <a:rPr lang="et-EE" dirty="0">
                <a:latin typeface="Arial" panose="020B0604020202020204" pitchFamily="34" charset="0"/>
                <a:cs typeface="Arial" panose="020B0604020202020204" pitchFamily="34" charset="0"/>
              </a:rPr>
              <a:t>Räägi enne juhendamise alustamist läbi sellekohast väljaõpet andva kutseõppeasutuse nõuete ja juhendamise asjus nii  kutseõppeasutuse esindaja kui ka oma ettevõtte juhiga.</a:t>
            </a:r>
            <a:endParaRPr lang="et-EE" sz="3000" dirty="0">
              <a:latin typeface="Arial" panose="020B0604020202020204" pitchFamily="34" charset="0"/>
              <a:cs typeface="Arial" panose="020B0604020202020204" pitchFamily="34" charset="0"/>
            </a:endParaRPr>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7235" y="142738"/>
            <a:ext cx="2588260" cy="762000"/>
          </a:xfrm>
          <a:prstGeom prst="rect">
            <a:avLst/>
          </a:prstGeom>
          <a:noFill/>
          <a:extLst/>
        </p:spPr>
      </p:pic>
    </p:spTree>
    <p:extLst>
      <p:ext uri="{BB962C8B-B14F-4D97-AF65-F5344CB8AC3E}">
        <p14:creationId xmlns:p14="http://schemas.microsoft.com/office/powerpoint/2010/main" val="2595290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955" y="1094657"/>
            <a:ext cx="11515029" cy="5082307"/>
          </a:xfrm>
        </p:spPr>
        <p:txBody>
          <a:bodyPr>
            <a:noAutofit/>
          </a:bodyPr>
          <a:lstStyle/>
          <a:p>
            <a:r>
              <a:rPr lang="et-EE" dirty="0">
                <a:latin typeface="Arial" panose="020B0604020202020204" pitchFamily="34" charset="0"/>
                <a:cs typeface="Arial" panose="020B0604020202020204" pitchFamily="34" charset="0"/>
              </a:rPr>
              <a:t>Kohtu kõigepealt kutseõppeasutuse õpetajaga ja vaadake koos üle kogu õpipoisi õppekava. Küsi kutseõppeasutuse õpetajalt, millised on tema meelest koolituse põhieesmärgid.</a:t>
            </a:r>
          </a:p>
          <a:p>
            <a:r>
              <a:rPr lang="et-EE" dirty="0">
                <a:latin typeface="Arial" panose="020B0604020202020204" pitchFamily="34" charset="0"/>
                <a:cs typeface="Arial" panose="020B0604020202020204" pitchFamily="34" charset="0"/>
              </a:rPr>
              <a:t>Pärast seda mine oma ettevõtte juhi jutule ja küsi, kas on võimalik sooritada õppekavas ettenähtud tööharjutused väljaõppeperioodil sinu töökohal. Võib-olla ei saa mõnda ülesannet kavva võtta.</a:t>
            </a:r>
          </a:p>
          <a:p>
            <a:r>
              <a:rPr lang="et-EE" dirty="0">
                <a:latin typeface="Arial" panose="020B0604020202020204" pitchFamily="34" charset="0"/>
                <a:cs typeface="Arial" panose="020B0604020202020204" pitchFamily="34" charset="0"/>
              </a:rPr>
              <a:t>Lõpuks räägi uuesti kutseõppeasutuse õpetajaga ja teavita teda, milliseid tööharjutusi sinu ettevõttes sooritada ei saa. Kutseõppeasutuse õpetaja leiab juhendatavatele võimaluse õppida neid töid kutseõppeasutuse õppetöökojas.</a:t>
            </a:r>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1717" y="108559"/>
            <a:ext cx="2588260" cy="762000"/>
          </a:xfrm>
          <a:prstGeom prst="rect">
            <a:avLst/>
          </a:prstGeom>
          <a:noFill/>
          <a:extLst/>
        </p:spPr>
      </p:pic>
    </p:spTree>
    <p:extLst>
      <p:ext uri="{BB962C8B-B14F-4D97-AF65-F5344CB8AC3E}">
        <p14:creationId xmlns:p14="http://schemas.microsoft.com/office/powerpoint/2010/main" val="1066326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77" y="340963"/>
            <a:ext cx="9856712" cy="1215830"/>
          </a:xfrm>
        </p:spPr>
        <p:txBody>
          <a:bodyPr>
            <a:normAutofit fontScale="90000"/>
          </a:bodyPr>
          <a:lstStyle/>
          <a:p>
            <a:r>
              <a:rPr lang="et-EE" sz="4000" b="1" dirty="0">
                <a:latin typeface="Arial" panose="020B0604020202020204" pitchFamily="34" charset="0"/>
                <a:cs typeface="Arial" panose="020B0604020202020204" pitchFamily="34" charset="0"/>
              </a:rPr>
              <a:t>Osa 2: tööprotsessi mitmesuguste faaside kirjeldamine</a:t>
            </a:r>
            <a:br>
              <a:rPr lang="et-EE" sz="4000" b="1" dirty="0">
                <a:latin typeface="Arial" panose="020B0604020202020204" pitchFamily="34" charset="0"/>
                <a:cs typeface="Arial" panose="020B0604020202020204" pitchFamily="34" charset="0"/>
              </a:rPr>
            </a:br>
            <a:endParaRPr lang="et-EE"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1477" y="1921789"/>
            <a:ext cx="11813735" cy="4255173"/>
          </a:xfrm>
        </p:spPr>
        <p:txBody>
          <a:bodyPr>
            <a:normAutofit/>
          </a:bodyPr>
          <a:lstStyle/>
          <a:p>
            <a:pPr marL="0" indent="0">
              <a:buNone/>
            </a:pPr>
            <a:r>
              <a:rPr lang="et-EE" dirty="0">
                <a:latin typeface="Arial" panose="020B0604020202020204" pitchFamily="34" charset="0"/>
                <a:cs typeface="Arial" panose="020B0604020202020204" pitchFamily="34" charset="0"/>
              </a:rPr>
              <a:t>Enne, kui õpipoisile tööülesandeid annad, kirjelda talle samm-sammult tööprotsessi faase ja selgita, mida sa teed, kuidas sa midagi teed ja miks sa seda teed.</a:t>
            </a:r>
            <a:endParaRPr lang="et-EE" sz="3000" dirty="0">
              <a:latin typeface="Arial" panose="020B0604020202020204" pitchFamily="34" charset="0"/>
              <a:cs typeface="Arial" panose="020B0604020202020204" pitchFamily="34" charset="0"/>
            </a:endParaRPr>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9941" y="145942"/>
            <a:ext cx="2588260" cy="762000"/>
          </a:xfrm>
          <a:prstGeom prst="rect">
            <a:avLst/>
          </a:prstGeom>
          <a:noFill/>
          <a:extLst/>
        </p:spPr>
      </p:pic>
    </p:spTree>
    <p:extLst>
      <p:ext uri="{BB962C8B-B14F-4D97-AF65-F5344CB8AC3E}">
        <p14:creationId xmlns:p14="http://schemas.microsoft.com/office/powerpoint/2010/main" val="923693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463" y="1094657"/>
            <a:ext cx="11406753" cy="5082307"/>
          </a:xfrm>
        </p:spPr>
        <p:txBody>
          <a:bodyPr>
            <a:normAutofit/>
          </a:bodyPr>
          <a:lstStyle/>
          <a:p>
            <a:pPr marL="457200" indent="-457200">
              <a:buAutoNum type="arabicPeriod"/>
            </a:pPr>
            <a:r>
              <a:rPr lang="et-EE" dirty="0">
                <a:latin typeface="Arial" panose="020B0604020202020204" pitchFamily="34" charset="0"/>
                <a:cs typeface="Arial" panose="020B0604020202020204" pitchFamily="34" charset="0"/>
              </a:rPr>
              <a:t>Alusta ohutusreeglitest, mida õpipoiss peab teadma ja arvestama, enne kui tööd tegema asub.</a:t>
            </a:r>
          </a:p>
          <a:p>
            <a:pPr marL="457200" indent="-457200">
              <a:buAutoNum type="arabicPeriod"/>
            </a:pPr>
            <a:r>
              <a:rPr lang="et-EE" dirty="0">
                <a:latin typeface="Arial" panose="020B0604020202020204" pitchFamily="34" charset="0"/>
                <a:cs typeface="Arial" panose="020B0604020202020204" pitchFamily="34" charset="0"/>
              </a:rPr>
              <a:t>Seejärel hakake koos õpipoisiga tööülesannet sooritama.</a:t>
            </a:r>
          </a:p>
          <a:p>
            <a:pPr marL="457200" indent="-457200">
              <a:buAutoNum type="arabicPeriod"/>
            </a:pPr>
            <a:r>
              <a:rPr lang="et-EE" dirty="0">
                <a:latin typeface="Arial" panose="020B0604020202020204" pitchFamily="34" charset="0"/>
                <a:cs typeface="Arial" panose="020B0604020202020204" pitchFamily="34" charset="0"/>
              </a:rPr>
              <a:t>Näita õpipoisile kätte tööriistad, mida tal selle tööülesande puhul tarvis läheb.</a:t>
            </a:r>
          </a:p>
          <a:p>
            <a:pPr marL="457200" indent="-457200">
              <a:buAutoNum type="arabicPeriod"/>
            </a:pPr>
            <a:r>
              <a:rPr lang="et-EE" dirty="0">
                <a:latin typeface="Arial" panose="020B0604020202020204" pitchFamily="34" charset="0"/>
                <a:cs typeface="Arial" panose="020B0604020202020204" pitchFamily="34" charset="0"/>
              </a:rPr>
              <a:t>Räägi õpipoisile töökoha ettevalmistamisest. Selgita, mismoodi seda teha.</a:t>
            </a:r>
          </a:p>
          <a:p>
            <a:pPr marL="457200" indent="-457200">
              <a:buAutoNum type="arabicPeriod"/>
            </a:pPr>
            <a:r>
              <a:rPr lang="et-EE" dirty="0">
                <a:latin typeface="Arial" panose="020B0604020202020204" pitchFamily="34" charset="0"/>
                <a:cs typeface="Arial" panose="020B0604020202020204" pitchFamily="34" charset="0"/>
              </a:rPr>
              <a:t>Näita õpipoisile samm-sammult, kuidas tööülesannet täita: selgita, mida sa teed, kuidas sa midagi teed ja miks sa seda teed.</a:t>
            </a:r>
          </a:p>
          <a:p>
            <a:pPr marL="457200" indent="-457200">
              <a:buAutoNum type="arabicPeriod"/>
            </a:pPr>
            <a:r>
              <a:rPr lang="et-EE" dirty="0">
                <a:latin typeface="Arial" panose="020B0604020202020204" pitchFamily="34" charset="0"/>
                <a:cs typeface="Arial" panose="020B0604020202020204" pitchFamily="34" charset="0"/>
              </a:rPr>
              <a:t>Palu juhendataval kogu töökäik ise läbi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teha</a:t>
            </a:r>
            <a:endParaRPr lang="et-EE" dirty="0">
              <a:latin typeface="Arial" panose="020B0604020202020204" pitchFamily="34" charset="0"/>
              <a:cs typeface="Arial" panose="020B0604020202020204" pitchFamily="34" charset="0"/>
            </a:endParaRPr>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7950" y="52435"/>
            <a:ext cx="2588260" cy="762000"/>
          </a:xfrm>
          <a:prstGeom prst="rect">
            <a:avLst/>
          </a:prstGeom>
          <a:noFill/>
          <a:extLst/>
        </p:spPr>
      </p:pic>
    </p:spTree>
    <p:extLst>
      <p:ext uri="{BB962C8B-B14F-4D97-AF65-F5344CB8AC3E}">
        <p14:creationId xmlns:p14="http://schemas.microsoft.com/office/powerpoint/2010/main" val="1282892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27" y="1126836"/>
            <a:ext cx="11537567" cy="5050127"/>
          </a:xfrm>
        </p:spPr>
        <p:txBody>
          <a:bodyPr/>
          <a:lstStyle/>
          <a:p>
            <a:pPr marL="0" indent="0">
              <a:buNone/>
            </a:pPr>
            <a:endParaRPr lang="lv-LV" b="1" dirty="0">
              <a:latin typeface="Arial" panose="020B0604020202020204" pitchFamily="34" charset="0"/>
              <a:cs typeface="Arial" panose="020B0604020202020204" pitchFamily="34" charset="0"/>
            </a:endParaRPr>
          </a:p>
          <a:p>
            <a:pPr marL="0" indent="0">
              <a:buNone/>
            </a:pPr>
            <a:r>
              <a:rPr lang="lv-LV" dirty="0">
                <a:latin typeface="Arial" panose="020B0604020202020204" pitchFamily="34" charset="0"/>
                <a:cs typeface="Arial" panose="020B0604020202020204" pitchFamily="34" charset="0"/>
              </a:rPr>
              <a:t>7</a:t>
            </a:r>
            <a:r>
              <a:rPr lang="en-GB" dirty="0">
                <a:latin typeface="Arial" panose="020B0604020202020204" pitchFamily="34" charset="0"/>
                <a:cs typeface="Arial" panose="020B0604020202020204" pitchFamily="34" charset="0"/>
              </a:rPr>
              <a:t>. </a:t>
            </a:r>
            <a:r>
              <a:rPr lang="et-EE" dirty="0">
                <a:latin typeface="Arial" panose="020B0604020202020204" pitchFamily="34" charset="0"/>
                <a:cs typeface="Arial" panose="020B0604020202020204" pitchFamily="34" charset="0"/>
              </a:rPr>
              <a:t>Jälgi, kuidas õpipoiss tööülesannet täidab ja paranda teda, kui vaja.</a:t>
            </a:r>
          </a:p>
          <a:p>
            <a:pPr marL="0" indent="0">
              <a:buNone/>
            </a:pPr>
            <a:r>
              <a:rPr lang="et-EE" dirty="0">
                <a:latin typeface="Arial" panose="020B0604020202020204" pitchFamily="34" charset="0"/>
                <a:cs typeface="Arial" panose="020B0604020202020204" pitchFamily="34" charset="0"/>
              </a:rPr>
              <a:t>8. Kui näed, et õpipoisile on väga hästi selge, kuidas tööülesannet tuleb täita, lase tal seda iseseisvalt teha.</a:t>
            </a:r>
          </a:p>
          <a:p>
            <a:pPr marL="0" indent="0">
              <a:buNone/>
            </a:pPr>
            <a:r>
              <a:rPr lang="et-EE" dirty="0">
                <a:latin typeface="Arial" panose="020B0604020202020204" pitchFamily="34" charset="0"/>
                <a:cs typeface="Arial" panose="020B0604020202020204" pitchFamily="34" charset="0"/>
              </a:rPr>
              <a:t>9. Kontrolli, kas õpipoisi tehtud töö tulemus on selline </a:t>
            </a:r>
            <a:r>
              <a:rPr lang="en-GB" dirty="0" err="1">
                <a:latin typeface="Arial" panose="020B0604020202020204" pitchFamily="34" charset="0"/>
                <a:cs typeface="Arial" panose="020B0604020202020204" pitchFamily="34" charset="0"/>
              </a:rPr>
              <a:t>nagu</a:t>
            </a:r>
            <a:r>
              <a:rPr lang="et-EE" dirty="0">
                <a:latin typeface="Arial" panose="020B0604020202020204" pitchFamily="34" charset="0"/>
                <a:cs typeface="Arial" panose="020B0604020202020204" pitchFamily="34" charset="0"/>
              </a:rPr>
              <a:t> vaja ja anna oma hinnang.</a:t>
            </a:r>
          </a:p>
          <a:p>
            <a:pPr marL="0" indent="0">
              <a:buNone/>
            </a:pPr>
            <a:r>
              <a:rPr lang="et-EE" dirty="0">
                <a:latin typeface="Arial" panose="020B0604020202020204" pitchFamily="34" charset="0"/>
                <a:cs typeface="Arial" panose="020B0604020202020204" pitchFamily="34" charset="0"/>
              </a:rPr>
              <a:t>10. Palu õpipoisil oma töökoht korda seada</a:t>
            </a:r>
            <a:r>
              <a:rPr lang="et-EE" sz="2400" dirty="0">
                <a:latin typeface="Arial" panose="020B0604020202020204" pitchFamily="34" charset="0"/>
                <a:cs typeface="Arial" panose="020B0604020202020204" pitchFamily="34" charset="0"/>
              </a:rPr>
              <a:t>.</a:t>
            </a:r>
          </a:p>
          <a:p>
            <a:pPr marL="0" indent="0">
              <a:buNone/>
            </a:pPr>
            <a:endParaRPr lang="lv-LV" dirty="0">
              <a:latin typeface="Arial" panose="020B0604020202020204" pitchFamily="34" charset="0"/>
              <a:cs typeface="Arial" panose="020B0604020202020204" pitchFamily="34" charset="0"/>
            </a:endParaRPr>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7235" y="131178"/>
            <a:ext cx="2588260" cy="762000"/>
          </a:xfrm>
          <a:prstGeom prst="rect">
            <a:avLst/>
          </a:prstGeom>
          <a:noFill/>
          <a:extLst/>
        </p:spPr>
      </p:pic>
    </p:spTree>
    <p:extLst>
      <p:ext uri="{BB962C8B-B14F-4D97-AF65-F5344CB8AC3E}">
        <p14:creationId xmlns:p14="http://schemas.microsoft.com/office/powerpoint/2010/main" val="1712340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735170" y="669701"/>
            <a:ext cx="10515600" cy="5950040"/>
          </a:xfrm>
        </p:spPr>
        <p:txBody>
          <a:bodyPr>
            <a:noAutofit/>
          </a:bodyPr>
          <a:lstStyle/>
          <a:p>
            <a:pPr marL="0" indent="0">
              <a:buNone/>
            </a:pPr>
            <a:r>
              <a:rPr lang="et-EE" sz="4000" b="1" dirty="0">
                <a:latin typeface="Arial" panose="020B0604020202020204" pitchFamily="34" charset="0"/>
                <a:cs typeface="Arial" panose="020B0604020202020204" pitchFamily="34" charset="0"/>
              </a:rPr>
              <a:t>Sisu</a:t>
            </a:r>
            <a:endParaRPr lang="et-EE" sz="2400" dirty="0">
              <a:latin typeface="Arial" panose="020B0604020202020204" pitchFamily="34" charset="0"/>
              <a:cs typeface="Arial" panose="020B0604020202020204" pitchFamily="34" charset="0"/>
            </a:endParaRPr>
          </a:p>
          <a:p>
            <a:pPr marL="0" indent="0">
              <a:buNone/>
            </a:pPr>
            <a:endParaRPr lang="et-EE" sz="2400" b="1" dirty="0">
              <a:latin typeface="Arial" panose="020B0604020202020204" pitchFamily="34" charset="0"/>
              <a:cs typeface="Arial" panose="020B0604020202020204" pitchFamily="34" charset="0"/>
            </a:endParaRPr>
          </a:p>
          <a:p>
            <a:pPr marL="0" indent="0">
              <a:buNone/>
            </a:pPr>
            <a:r>
              <a:rPr lang="et-EE" sz="2400" b="1" dirty="0">
                <a:latin typeface="Arial" panose="020B0604020202020204" pitchFamily="34" charset="0"/>
                <a:cs typeface="Arial" panose="020B0604020202020204" pitchFamily="34" charset="0"/>
              </a:rPr>
              <a:t>Vajadus</a:t>
            </a:r>
            <a:r>
              <a:rPr lang="et-EE" sz="2400" dirty="0">
                <a:latin typeface="Arial" panose="020B0604020202020204" pitchFamily="34" charset="0"/>
                <a:cs typeface="Arial" panose="020B0604020202020204" pitchFamily="34" charset="0"/>
              </a:rPr>
              <a:t>………………………....................................................... slaid 4</a:t>
            </a:r>
          </a:p>
          <a:p>
            <a:pPr marL="0" indent="0">
              <a:buNone/>
            </a:pPr>
            <a:r>
              <a:rPr lang="et-EE" sz="2400" b="1" dirty="0">
                <a:latin typeface="Arial" panose="020B0604020202020204" pitchFamily="34" charset="0"/>
                <a:cs typeface="Arial" panose="020B0604020202020204" pitchFamily="34" charset="0"/>
              </a:rPr>
              <a:t>Teadmised ja oskused</a:t>
            </a:r>
            <a:r>
              <a:rPr lang="et-EE" sz="2400" dirty="0">
                <a:latin typeface="Arial" panose="020B0604020202020204" pitchFamily="34" charset="0"/>
                <a:cs typeface="Arial" panose="020B0604020202020204" pitchFamily="34" charset="0"/>
              </a:rPr>
              <a:t>................................................................slaid 5</a:t>
            </a:r>
          </a:p>
          <a:p>
            <a:pPr marL="0" indent="0">
              <a:buNone/>
            </a:pPr>
            <a:endParaRPr lang="et-EE" sz="2400" b="1" dirty="0">
              <a:latin typeface="Arial" panose="020B0604020202020204" pitchFamily="34" charset="0"/>
              <a:cs typeface="Arial" panose="020B0604020202020204" pitchFamily="34" charset="0"/>
            </a:endParaRPr>
          </a:p>
          <a:p>
            <a:pPr marL="0" indent="0">
              <a:buNone/>
            </a:pPr>
            <a:r>
              <a:rPr lang="et-EE" sz="2400" b="1" dirty="0">
                <a:latin typeface="Arial" panose="020B0604020202020204" pitchFamily="34" charset="0"/>
                <a:cs typeface="Arial" panose="020B0604020202020204" pitchFamily="34" charset="0"/>
              </a:rPr>
              <a:t>Koolitusmaterjal (kutseoskuste ettenäitamine)</a:t>
            </a:r>
            <a:r>
              <a:rPr lang="et-EE" sz="2400"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a:t>
            </a:r>
            <a:r>
              <a:rPr lang="et-EE" sz="2400" dirty="0">
                <a:latin typeface="Arial" panose="020B0604020202020204" pitchFamily="34" charset="0"/>
                <a:cs typeface="Arial" panose="020B0604020202020204" pitchFamily="34" charset="0"/>
              </a:rPr>
              <a:t>..slaidid 7-20 </a:t>
            </a:r>
          </a:p>
          <a:p>
            <a:pPr marL="0" indent="0">
              <a:buNone/>
            </a:pPr>
            <a:endParaRPr lang="et-EE" sz="2400" b="1" dirty="0">
              <a:latin typeface="Arial" panose="020B0604020202020204" pitchFamily="34" charset="0"/>
              <a:cs typeface="Arial" panose="020B0604020202020204" pitchFamily="34" charset="0"/>
            </a:endParaRPr>
          </a:p>
          <a:p>
            <a:pPr marL="0" indent="0">
              <a:buNone/>
            </a:pPr>
            <a:r>
              <a:rPr lang="et-EE" sz="2400" b="1" dirty="0">
                <a:latin typeface="Arial" panose="020B0604020202020204" pitchFamily="34" charset="0"/>
                <a:cs typeface="Arial" panose="020B0604020202020204" pitchFamily="34" charset="0"/>
              </a:rPr>
              <a:t>Enesekontrolli küsimused</a:t>
            </a:r>
            <a:r>
              <a:rPr lang="et-EE" sz="2400"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a:t>
            </a:r>
            <a:r>
              <a:rPr lang="et-EE" sz="2400" dirty="0">
                <a:latin typeface="Arial" panose="020B0604020202020204" pitchFamily="34" charset="0"/>
                <a:cs typeface="Arial" panose="020B0604020202020204" pitchFamily="34" charset="0"/>
              </a:rPr>
              <a:t>........slaid 21</a:t>
            </a:r>
            <a:endParaRPr lang="et-EE" sz="2400" b="1" dirty="0">
              <a:latin typeface="Arial" panose="020B0604020202020204" pitchFamily="34" charset="0"/>
              <a:cs typeface="Arial" panose="020B0604020202020204" pitchFamily="34" charset="0"/>
            </a:endParaRPr>
          </a:p>
          <a:p>
            <a:pPr marL="0" indent="0">
              <a:buNone/>
            </a:pPr>
            <a:r>
              <a:rPr lang="et-EE" sz="2400" b="1" dirty="0">
                <a:latin typeface="Arial" panose="020B0604020202020204" pitchFamily="34" charset="0"/>
                <a:cs typeface="Arial" panose="020B0604020202020204" pitchFamily="34" charset="0"/>
              </a:rPr>
              <a:t>Kirjanduse loetelu, lingid ja allikad</a:t>
            </a:r>
            <a:r>
              <a:rPr lang="et-EE" sz="2400"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a:t>
            </a:r>
            <a:r>
              <a:rPr lang="et-EE" sz="2400" dirty="0">
                <a:latin typeface="Arial" panose="020B0604020202020204" pitchFamily="34" charset="0"/>
                <a:cs typeface="Arial" panose="020B0604020202020204" pitchFamily="34" charset="0"/>
              </a:rPr>
              <a:t>.slaidid 22-23</a:t>
            </a:r>
          </a:p>
          <a:p>
            <a:pPr marL="0" indent="0">
              <a:buNone/>
            </a:pPr>
            <a:endParaRPr lang="et-EE" sz="2400" dirty="0">
              <a:latin typeface="Arial" panose="020B0604020202020204" pitchFamily="34" charset="0"/>
              <a:cs typeface="Arial" panose="020B0604020202020204" pitchFamily="34" charset="0"/>
            </a:endParaRPr>
          </a:p>
        </p:txBody>
      </p:sp>
      <p:pic>
        <p:nvPicPr>
          <p:cNvPr id="4" name="Paveikslėlis 3"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2659" y="0"/>
            <a:ext cx="2588260" cy="762000"/>
          </a:xfrm>
          <a:prstGeom prst="rect">
            <a:avLst/>
          </a:prstGeom>
          <a:noFill/>
          <a:extLst/>
        </p:spPr>
      </p:pic>
    </p:spTree>
    <p:extLst>
      <p:ext uri="{BB962C8B-B14F-4D97-AF65-F5344CB8AC3E}">
        <p14:creationId xmlns:p14="http://schemas.microsoft.com/office/powerpoint/2010/main" val="1564691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468" y="1628801"/>
            <a:ext cx="11484244" cy="4548162"/>
          </a:xfrm>
        </p:spPr>
        <p:txBody>
          <a:bodyPr>
            <a:normAutofit fontScale="92500" lnSpcReduction="20000"/>
          </a:bodyPr>
          <a:lstStyle/>
          <a:p>
            <a:r>
              <a:rPr lang="et-EE" dirty="0">
                <a:latin typeface="Arial" panose="020B0604020202020204" pitchFamily="34" charset="0"/>
                <a:cs typeface="Arial" panose="020B0604020202020204" pitchFamily="34" charset="0"/>
              </a:rPr>
              <a:t>Võid rääkida õpipoisile, missugused tööolukorrad õppekavaga kaasnevad. Enamasti peaksid tööolukorrad juhendatavale teada olema ka teooriaõpingutest kutseõppeasutuses.</a:t>
            </a:r>
          </a:p>
          <a:p>
            <a:r>
              <a:rPr lang="et-EE" dirty="0">
                <a:latin typeface="Arial" panose="020B0604020202020204" pitchFamily="34" charset="0"/>
                <a:cs typeface="Arial" panose="020B0604020202020204" pitchFamily="34" charset="0"/>
              </a:rPr>
              <a:t>Võid rääkida juhendatavale, et töökohapõhise õppe kavva kuulub nt 10 tööprotsessi. Niisiis, kui ta on 5 neist selgeks saanud, on ta läbinud poole õppekavast. Kindlasti pead talle andma tagasisidet tema oskuste kvaliteedi kohta.</a:t>
            </a:r>
          </a:p>
          <a:p>
            <a:r>
              <a:rPr lang="et-EE" dirty="0">
                <a:latin typeface="Arial" panose="020B0604020202020204" pitchFamily="34" charset="0"/>
                <a:cs typeface="Arial" panose="020B0604020202020204" pitchFamily="34" charset="0"/>
              </a:rPr>
              <a:t>Teavita kindlasti nii kutseõppeasutuse õpetajat kui ka õpipoissi, kui su töökohas toimuvad mingid muudatused ja sa ei saa seetõttu õpetada mingeid oskusi, mis algselt planeeritud olid; või kui sa näed, et võiksid tegelikult õpetada ka neid asju, mida plaani ei ole võetud, kuid millest sa tead, et need oleksid õppekavas tegelikult vajalikud.</a:t>
            </a:r>
          </a:p>
          <a:p>
            <a:pPr marL="0" indent="0">
              <a:buNone/>
            </a:pPr>
            <a:r>
              <a:rPr lang="et-EE" dirty="0">
                <a:latin typeface="Arial" panose="020B0604020202020204" pitchFamily="34" charset="0"/>
                <a:cs typeface="Arial" panose="020B0604020202020204" pitchFamily="34" charset="0"/>
              </a:rPr>
              <a:t> </a:t>
            </a:r>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3243" y="64428"/>
            <a:ext cx="2588260" cy="762000"/>
          </a:xfrm>
          <a:prstGeom prst="rect">
            <a:avLst/>
          </a:prstGeom>
          <a:noFill/>
          <a:extLst/>
        </p:spPr>
      </p:pic>
      <p:sp>
        <p:nvSpPr>
          <p:cNvPr id="6" name="Pealkiri 5"/>
          <p:cNvSpPr>
            <a:spLocks noGrp="1"/>
          </p:cNvSpPr>
          <p:nvPr>
            <p:ph type="title"/>
          </p:nvPr>
        </p:nvSpPr>
        <p:spPr>
          <a:xfrm>
            <a:off x="175491" y="369455"/>
            <a:ext cx="10511882" cy="1119755"/>
          </a:xfrm>
        </p:spPr>
        <p:txBody>
          <a:bodyPr>
            <a:noAutofit/>
          </a:bodyPr>
          <a:lstStyle/>
          <a:p>
            <a:r>
              <a:rPr lang="et-EE" sz="3600" b="1" dirty="0">
                <a:latin typeface="Arial" panose="020B0604020202020204" pitchFamily="34" charset="0"/>
                <a:cs typeface="Arial" panose="020B0604020202020204" pitchFamily="34" charset="0"/>
              </a:rPr>
              <a:t>Osa 3: tööolukorrad kui õppeolukorrad, õppekavade hindamine ja muutmine</a:t>
            </a:r>
            <a:br>
              <a:rPr lang="et-EE" sz="3600" b="1" dirty="0">
                <a:latin typeface="Arial" panose="020B0604020202020204" pitchFamily="34" charset="0"/>
                <a:cs typeface="Arial" panose="020B0604020202020204" pitchFamily="34" charset="0"/>
              </a:rPr>
            </a:br>
            <a:endParaRPr lang="et-EE" sz="3600" dirty="0"/>
          </a:p>
        </p:txBody>
      </p:sp>
    </p:spTree>
    <p:extLst>
      <p:ext uri="{BB962C8B-B14F-4D97-AF65-F5344CB8AC3E}">
        <p14:creationId xmlns:p14="http://schemas.microsoft.com/office/powerpoint/2010/main" val="2085344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313196" y="428185"/>
            <a:ext cx="7886700" cy="544504"/>
          </a:xfrm>
        </p:spPr>
        <p:txBody>
          <a:bodyPr>
            <a:noAutofit/>
          </a:bodyPr>
          <a:lstStyle/>
          <a:p>
            <a:r>
              <a:rPr lang="et-EE" sz="3600" b="1" dirty="0">
                <a:latin typeface="Arial" panose="020B0604020202020204" pitchFamily="34" charset="0"/>
                <a:cs typeface="Arial" panose="020B0604020202020204" pitchFamily="34" charset="0"/>
              </a:rPr>
              <a:t>Harjutused</a:t>
            </a:r>
          </a:p>
        </p:txBody>
      </p:sp>
      <p:sp>
        <p:nvSpPr>
          <p:cNvPr id="3" name="Content Placeholder 2"/>
          <p:cNvSpPr>
            <a:spLocks noGrp="1"/>
          </p:cNvSpPr>
          <p:nvPr>
            <p:ph idx="1"/>
          </p:nvPr>
        </p:nvSpPr>
        <p:spPr>
          <a:xfrm>
            <a:off x="313196" y="1340768"/>
            <a:ext cx="11589290" cy="5037680"/>
          </a:xfrm>
        </p:spPr>
        <p:txBody>
          <a:bodyPr>
            <a:normAutofit/>
          </a:bodyPr>
          <a:lstStyle/>
          <a:p>
            <a:pPr marL="0" indent="0">
              <a:buNone/>
            </a:pPr>
            <a:r>
              <a:rPr lang="en-US" sz="2400" dirty="0">
                <a:latin typeface="Arial" panose="020B0604020202020204" pitchFamily="34" charset="0"/>
                <a:cs typeface="Arial" panose="020B0604020202020204" pitchFamily="34" charset="0"/>
              </a:rPr>
              <a:t>1</a:t>
            </a:r>
            <a:r>
              <a:rPr lang="lv-LV" sz="2400" dirty="0">
                <a:latin typeface="Arial" panose="020B0604020202020204" pitchFamily="34" charset="0"/>
                <a:cs typeface="Arial" panose="020B0604020202020204" pitchFamily="34" charset="0"/>
              </a:rPr>
              <a:t>. </a:t>
            </a:r>
            <a:r>
              <a:rPr lang="et-EE" sz="2400" dirty="0">
                <a:latin typeface="Arial" panose="020B0604020202020204" pitchFamily="34" charset="0"/>
                <a:cs typeface="Arial" panose="020B0604020202020204" pitchFamily="34" charset="0"/>
              </a:rPr>
              <a:t>Palu oma juhendatavatel ühineda meeskonnatööks ja/või töötada igaüks eraldi valitud ülesandega. See annab õpipoisile võimaluse meeskonnatöö oskusi õppida ja/või vastutustundlik olla.</a:t>
            </a:r>
            <a:endParaRPr lang="et-EE" sz="2400" b="1" dirty="0">
              <a:latin typeface="Arial" panose="020B0604020202020204" pitchFamily="34" charset="0"/>
              <a:cs typeface="Arial" panose="020B0604020202020204" pitchFamily="34" charset="0"/>
            </a:endParaRPr>
          </a:p>
          <a:p>
            <a:pPr marL="0" indent="0">
              <a:buNone/>
            </a:pPr>
            <a:r>
              <a:rPr lang="et-EE" sz="2400" dirty="0">
                <a:latin typeface="Arial" panose="020B0604020202020204" pitchFamily="34" charset="0"/>
                <a:cs typeface="Arial" panose="020B0604020202020204" pitchFamily="34" charset="0"/>
              </a:rPr>
              <a:t>2. Paku juhendatavatele ülesandega hakkamasaamisel oma abi.</a:t>
            </a:r>
          </a:p>
          <a:p>
            <a:pPr marL="0" indent="0">
              <a:buNone/>
            </a:pPr>
            <a:r>
              <a:rPr lang="et-EE" sz="2400" dirty="0">
                <a:latin typeface="Arial" panose="020B0604020202020204" pitchFamily="34" charset="0"/>
                <a:cs typeface="Arial" panose="020B0604020202020204" pitchFamily="34" charset="0"/>
              </a:rPr>
              <a:t>3. Vestluses õppematerjali üle on abi nõustumist ja mittenõustumist eeldavatest küsimustest. Nii saad veenduda, kas õpetus on õigesti pärale jõudnud. </a:t>
            </a:r>
            <a:endParaRPr lang="en-GB" sz="2400" dirty="0">
              <a:latin typeface="Arial" panose="020B0604020202020204" pitchFamily="34" charset="0"/>
              <a:cs typeface="Arial" panose="020B0604020202020204" pitchFamily="34" charset="0"/>
            </a:endParaRPr>
          </a:p>
          <a:p>
            <a:pPr marL="0" indent="0">
              <a:buNone/>
            </a:pPr>
            <a:r>
              <a:rPr lang="et-EE" sz="2400" dirty="0">
                <a:latin typeface="Arial" panose="020B0604020202020204" pitchFamily="34" charset="0"/>
                <a:cs typeface="Arial" panose="020B0604020202020204" pitchFamily="34" charset="0"/>
              </a:rPr>
              <a:t>Näiteks: „Kas leiad varumaterjalide jaoks sobiva koha?“</a:t>
            </a:r>
          </a:p>
          <a:p>
            <a:pPr>
              <a:buFontTx/>
              <a:buChar char="-"/>
            </a:pPr>
            <a:r>
              <a:rPr lang="et-EE" sz="2400" dirty="0">
                <a:latin typeface="Arial" panose="020B0604020202020204" pitchFamily="34" charset="0"/>
                <a:cs typeface="Arial" panose="020B0604020202020204" pitchFamily="34" charset="0"/>
              </a:rPr>
              <a:t>Võimalikud vastused: „Jah!“; „Ei, sest …“</a:t>
            </a:r>
          </a:p>
          <a:p>
            <a:endParaRPr lang="lv-LV" sz="2200" dirty="0">
              <a:latin typeface="Arial" panose="020B0604020202020204" pitchFamily="34" charset="0"/>
              <a:cs typeface="Arial" panose="020B0604020202020204" pitchFamily="34" charset="0"/>
            </a:endParaRPr>
          </a:p>
          <a:p>
            <a:pPr marL="0" indent="0">
              <a:buNone/>
            </a:pPr>
            <a:endParaRPr lang="lv-LV" sz="2200" dirty="0">
              <a:latin typeface="Arial" panose="020B0604020202020204" pitchFamily="34" charset="0"/>
              <a:cs typeface="Arial" panose="020B0604020202020204" pitchFamily="34" charset="0"/>
            </a:endParaRPr>
          </a:p>
          <a:p>
            <a:endParaRPr lang="lv-LV" sz="2200" dirty="0">
              <a:latin typeface="Arial" panose="020B0604020202020204" pitchFamily="34" charset="0"/>
              <a:cs typeface="Arial" panose="020B0604020202020204" pitchFamily="34" charset="0"/>
            </a:endParaRPr>
          </a:p>
          <a:p>
            <a:endParaRPr lang="lv-LV" sz="2400" dirty="0">
              <a:latin typeface="Arial" panose="020B0604020202020204" pitchFamily="34" charset="0"/>
              <a:cs typeface="Arial" panose="020B0604020202020204" pitchFamily="34" charset="0"/>
            </a:endParaRPr>
          </a:p>
          <a:p>
            <a:endParaRPr lang="lv-LV" sz="2600" dirty="0">
              <a:latin typeface="Arial" panose="020B0604020202020204" pitchFamily="34" charset="0"/>
              <a:cs typeface="Arial" panose="020B0604020202020204" pitchFamily="34" charset="0"/>
            </a:endParaRPr>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0458" y="313328"/>
            <a:ext cx="2588260" cy="762000"/>
          </a:xfrm>
          <a:prstGeom prst="rect">
            <a:avLst/>
          </a:prstGeom>
          <a:noFill/>
          <a:extLst/>
        </p:spPr>
      </p:pic>
    </p:spTree>
    <p:extLst>
      <p:ext uri="{BB962C8B-B14F-4D97-AF65-F5344CB8AC3E}">
        <p14:creationId xmlns:p14="http://schemas.microsoft.com/office/powerpoint/2010/main" val="2217418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966" y="270487"/>
            <a:ext cx="9717225" cy="576064"/>
          </a:xfrm>
        </p:spPr>
        <p:txBody>
          <a:bodyPr>
            <a:noAutofit/>
          </a:bodyPr>
          <a:lstStyle/>
          <a:p>
            <a:r>
              <a:rPr lang="et-EE" sz="3600" b="1" dirty="0">
                <a:latin typeface="Arial" panose="020B0604020202020204" pitchFamily="34" charset="0"/>
                <a:cs typeface="Arial" panose="020B0604020202020204" pitchFamily="34" charset="0"/>
              </a:rPr>
              <a:t>Harjutused: koosta proovitööde kava</a:t>
            </a:r>
          </a:p>
        </p:txBody>
      </p:sp>
      <p:sp>
        <p:nvSpPr>
          <p:cNvPr id="3" name="Content Placeholder 2"/>
          <p:cNvSpPr>
            <a:spLocks noGrp="1"/>
          </p:cNvSpPr>
          <p:nvPr>
            <p:ph idx="1"/>
          </p:nvPr>
        </p:nvSpPr>
        <p:spPr>
          <a:xfrm>
            <a:off x="309966" y="1556793"/>
            <a:ext cx="11577234" cy="4620171"/>
          </a:xfrm>
        </p:spPr>
        <p:txBody>
          <a:bodyPr>
            <a:noAutofit/>
          </a:bodyPr>
          <a:lstStyle/>
          <a:p>
            <a:pPr marL="0" indent="0">
              <a:buNone/>
            </a:pPr>
            <a:r>
              <a:rPr lang="et-EE" sz="2400" b="1" dirty="0">
                <a:latin typeface="Arial" panose="020B0604020202020204" pitchFamily="34" charset="0"/>
                <a:cs typeface="Arial" panose="020B0604020202020204" pitchFamily="34" charset="0"/>
              </a:rPr>
              <a:t>Võimalik proovitööde järjestus</a:t>
            </a:r>
            <a:endParaRPr lang="et-EE" sz="2400" dirty="0">
              <a:latin typeface="Arial" panose="020B0604020202020204" pitchFamily="34" charset="0"/>
              <a:cs typeface="Arial" panose="020B0604020202020204" pitchFamily="34" charset="0"/>
            </a:endParaRPr>
          </a:p>
          <a:p>
            <a:pPr lvl="0"/>
            <a:r>
              <a:rPr lang="et-EE" sz="2400" dirty="0">
                <a:latin typeface="Arial" panose="020B0604020202020204" pitchFamily="34" charset="0"/>
                <a:cs typeface="Arial" panose="020B0604020202020204" pitchFamily="34" charset="0"/>
              </a:rPr>
              <a:t>Reasta näiteks laotiimi ja transporditiimiga tehtavad praktilised tegevused.</a:t>
            </a:r>
          </a:p>
          <a:p>
            <a:pPr lvl="0"/>
            <a:r>
              <a:rPr lang="et-EE" sz="2400" dirty="0">
                <a:latin typeface="Arial" panose="020B0604020202020204" pitchFamily="34" charset="0"/>
                <a:cs typeface="Arial" panose="020B0604020202020204" pitchFamily="34" charset="0"/>
              </a:rPr>
              <a:t>Alusta lühivestlust, milles palud juhendatavatel öelda, mida nad ootaksid tööpraktikalt. </a:t>
            </a:r>
          </a:p>
          <a:p>
            <a:pPr lvl="0"/>
            <a:r>
              <a:rPr lang="et-EE" sz="2400" dirty="0">
                <a:latin typeface="Arial" panose="020B0604020202020204" pitchFamily="34" charset="0"/>
                <a:cs typeface="Arial" panose="020B0604020202020204" pitchFamily="34" charset="0"/>
              </a:rPr>
              <a:t>Lõpeta protsess: sea oma töökoht järgmiseks nädalaks valmis.</a:t>
            </a:r>
          </a:p>
          <a:p>
            <a:pPr lvl="0"/>
            <a:r>
              <a:rPr lang="et-EE" sz="2400" dirty="0">
                <a:latin typeface="Arial" panose="020B0604020202020204" pitchFamily="34" charset="0"/>
                <a:cs typeface="Arial" panose="020B0604020202020204" pitchFamily="34" charset="0"/>
              </a:rPr>
              <a:t>Uue ülesande sissejuhatus: täna hakkame tööle uute tööriistadega.</a:t>
            </a:r>
          </a:p>
          <a:p>
            <a:pPr lvl="0"/>
            <a:r>
              <a:rPr lang="et-EE" sz="2400" dirty="0">
                <a:latin typeface="Arial" panose="020B0604020202020204" pitchFamily="34" charset="0"/>
                <a:cs typeface="Arial" panose="020B0604020202020204" pitchFamily="34" charset="0"/>
              </a:rPr>
              <a:t>Küsi juhendatavatelt kaasnevate kohustuste kohta. Nt: kas sulle on selge, kuidas sobivaid tööriistu valida?</a:t>
            </a:r>
          </a:p>
          <a:p>
            <a:pPr lvl="0"/>
            <a:r>
              <a:rPr lang="et-EE" sz="2400" dirty="0">
                <a:latin typeface="Arial" panose="020B0604020202020204" pitchFamily="34" charset="0"/>
                <a:cs typeface="Arial" panose="020B0604020202020204" pitchFamily="34" charset="0"/>
              </a:rPr>
              <a:t>Koosta lühiusutlus, milles küsid juhendatavatelt töö kohta tsehhis.</a:t>
            </a:r>
          </a:p>
          <a:p>
            <a:endParaRPr lang="en-US" sz="2400" dirty="0">
              <a:latin typeface="Arial" panose="020B0604020202020204" pitchFamily="34" charset="0"/>
              <a:cs typeface="Arial" panose="020B0604020202020204" pitchFamily="34" charset="0"/>
            </a:endParaRPr>
          </a:p>
          <a:p>
            <a:endParaRPr lang="lv-LV" sz="2400" dirty="0">
              <a:latin typeface="Arial" panose="020B0604020202020204" pitchFamily="34" charset="0"/>
              <a:cs typeface="Arial" panose="020B0604020202020204" pitchFamily="34" charset="0"/>
            </a:endParaRPr>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0808" y="177519"/>
            <a:ext cx="2588260" cy="762000"/>
          </a:xfrm>
          <a:prstGeom prst="rect">
            <a:avLst/>
          </a:prstGeom>
          <a:noFill/>
          <a:extLst/>
        </p:spPr>
      </p:pic>
    </p:spTree>
    <p:extLst>
      <p:ext uri="{BB962C8B-B14F-4D97-AF65-F5344CB8AC3E}">
        <p14:creationId xmlns:p14="http://schemas.microsoft.com/office/powerpoint/2010/main" val="3712200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61" y="-118495"/>
            <a:ext cx="7733442" cy="1325563"/>
          </a:xfrm>
        </p:spPr>
        <p:txBody>
          <a:bodyPr>
            <a:normAutofit/>
          </a:bodyPr>
          <a:lstStyle/>
          <a:p>
            <a:r>
              <a:rPr lang="et-EE" sz="3600" b="1" dirty="0">
                <a:latin typeface="Arial" panose="020B0604020202020204" pitchFamily="34" charset="0"/>
                <a:cs typeface="Arial" panose="020B0604020202020204" pitchFamily="34" charset="0"/>
              </a:rPr>
              <a:t>Enesekontrolli küsimused</a:t>
            </a:r>
          </a:p>
        </p:txBody>
      </p:sp>
      <p:sp>
        <p:nvSpPr>
          <p:cNvPr id="3" name="Content Placeholder 2"/>
          <p:cNvSpPr>
            <a:spLocks noGrp="1"/>
          </p:cNvSpPr>
          <p:nvPr>
            <p:ph idx="1"/>
          </p:nvPr>
        </p:nvSpPr>
        <p:spPr>
          <a:xfrm>
            <a:off x="356461" y="1844825"/>
            <a:ext cx="11530527" cy="4332139"/>
          </a:xfrm>
        </p:spPr>
        <p:txBody>
          <a:bodyPr>
            <a:normAutofit/>
          </a:bodyPr>
          <a:lstStyle/>
          <a:p>
            <a:pPr marL="0" indent="0">
              <a:buNone/>
            </a:pPr>
            <a:r>
              <a:rPr lang="lv-LV" dirty="0">
                <a:latin typeface="Arial" panose="020B0604020202020204" pitchFamily="34" charset="0"/>
                <a:cs typeface="Arial" panose="020B0604020202020204" pitchFamily="34" charset="0"/>
              </a:rPr>
              <a:t>1. </a:t>
            </a:r>
            <a:r>
              <a:rPr lang="et-EE" dirty="0">
                <a:latin typeface="Arial" panose="020B0604020202020204" pitchFamily="34" charset="0"/>
                <a:cs typeface="Arial" panose="020B0604020202020204" pitchFamily="34" charset="0"/>
              </a:rPr>
              <a:t>Kas ma olen suuteline koos hariduseandja esindaja või pädevuspõhise kvalifikatsiooni korraldajaga kindlustama, et töökohapõhise õppe eesmärgid ühtivad kvalifikatsiooninõuetes ja õppekavas määratletud kutseoskustega?</a:t>
            </a:r>
          </a:p>
          <a:p>
            <a:pPr marL="0" indent="0">
              <a:buNone/>
            </a:pPr>
            <a:r>
              <a:rPr lang="et-EE" dirty="0">
                <a:latin typeface="Arial" panose="020B0604020202020204" pitchFamily="34" charset="0"/>
                <a:cs typeface="Arial" panose="020B0604020202020204" pitchFamily="34" charset="0"/>
              </a:rPr>
              <a:t>2. Kas ma olen suuteline linkima õpipoistele antavad ülesanded kvalifikatsiooninõuetes määratletud kutseoskuste nõuetega ning tööülesandeid vajaduse korral mitmekesistama?</a:t>
            </a:r>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8728" y="150603"/>
            <a:ext cx="2588260" cy="762000"/>
          </a:xfrm>
          <a:prstGeom prst="rect">
            <a:avLst/>
          </a:prstGeom>
          <a:noFill/>
          <a:extLst/>
        </p:spPr>
      </p:pic>
    </p:spTree>
    <p:extLst>
      <p:ext uri="{BB962C8B-B14F-4D97-AF65-F5344CB8AC3E}">
        <p14:creationId xmlns:p14="http://schemas.microsoft.com/office/powerpoint/2010/main" val="2664460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956" y="1205772"/>
            <a:ext cx="11558184" cy="4506242"/>
          </a:xfrm>
        </p:spPr>
        <p:txBody>
          <a:bodyPr>
            <a:noAutofit/>
          </a:bodyPr>
          <a:lstStyle/>
          <a:p>
            <a:pPr marL="0" indent="0">
              <a:buNone/>
            </a:pPr>
            <a:endParaRPr lang="lv-LV" dirty="0">
              <a:latin typeface="Arial" panose="020B0604020202020204" pitchFamily="34" charset="0"/>
              <a:cs typeface="Arial" panose="020B0604020202020204" pitchFamily="34" charset="0"/>
            </a:endParaRPr>
          </a:p>
          <a:p>
            <a:pPr marL="0" indent="0">
              <a:buNone/>
            </a:pPr>
            <a:r>
              <a:rPr lang="lv-LV" dirty="0">
                <a:latin typeface="Arial" panose="020B0604020202020204" pitchFamily="34" charset="0"/>
                <a:cs typeface="Arial" panose="020B0604020202020204" pitchFamily="34" charset="0"/>
              </a:rPr>
              <a:t>3. </a:t>
            </a:r>
            <a:r>
              <a:rPr lang="et-EE" dirty="0">
                <a:latin typeface="Arial" panose="020B0604020202020204" pitchFamily="34" charset="0"/>
                <a:cs typeface="Arial" panose="020B0604020202020204" pitchFamily="34" charset="0"/>
              </a:rPr>
              <a:t>Kas ma olen suuteline kirjeldama õpipoistele tööprotsessi mitmesuguseid faase?</a:t>
            </a:r>
          </a:p>
          <a:p>
            <a:pPr marL="0" indent="0">
              <a:buNone/>
            </a:pPr>
            <a:r>
              <a:rPr lang="et-EE" dirty="0">
                <a:latin typeface="Arial" panose="020B0604020202020204" pitchFamily="34" charset="0"/>
                <a:cs typeface="Arial" panose="020B0604020202020204" pitchFamily="34" charset="0"/>
              </a:rPr>
              <a:t>4. Kas ma olen suuteline arvestama juhendamisel tööohutuse ja tervishoiu küsimusetega?</a:t>
            </a:r>
          </a:p>
          <a:p>
            <a:pPr marL="0" indent="0">
              <a:buNone/>
            </a:pPr>
            <a:r>
              <a:rPr lang="et-EE" dirty="0">
                <a:latin typeface="Arial" panose="020B0604020202020204" pitchFamily="34" charset="0"/>
                <a:cs typeface="Arial" panose="020B0604020202020204" pitchFamily="34" charset="0"/>
              </a:rPr>
              <a:t>5. Kas ma oskan panna õpipoisid nägema olukordi töökohal kui õppeolukordi ning neid õppetöös ära kasutada?</a:t>
            </a:r>
          </a:p>
          <a:p>
            <a:pPr marL="0" indent="0">
              <a:buNone/>
            </a:pPr>
            <a:r>
              <a:rPr lang="et-EE" dirty="0">
                <a:latin typeface="Arial" panose="020B0604020202020204" pitchFamily="34" charset="0"/>
                <a:cs typeface="Arial" panose="020B0604020202020204" pitchFamily="34" charset="0"/>
              </a:rPr>
              <a:t>6. Kas ma suudan panna õpipoisid hindama oma õpingukavade täitmist ning muutma või täpsustama neid vastavalt nt tegeliku töö olukordadele?</a:t>
            </a:r>
          </a:p>
          <a:p>
            <a:pPr marL="0" indent="0">
              <a:buNone/>
            </a:pPr>
            <a:endParaRPr lang="lv-LV" i="1" dirty="0"/>
          </a:p>
          <a:p>
            <a:pPr marL="0" indent="0">
              <a:buNone/>
            </a:pPr>
            <a:endParaRPr lang="lv-LV" dirty="0"/>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7950" y="162175"/>
            <a:ext cx="2588260" cy="762000"/>
          </a:xfrm>
          <a:prstGeom prst="rect">
            <a:avLst/>
          </a:prstGeom>
          <a:noFill/>
          <a:extLst/>
        </p:spPr>
      </p:pic>
    </p:spTree>
    <p:extLst>
      <p:ext uri="{BB962C8B-B14F-4D97-AF65-F5344CB8AC3E}">
        <p14:creationId xmlns:p14="http://schemas.microsoft.com/office/powerpoint/2010/main" val="2814893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63927" y="0"/>
            <a:ext cx="10515600" cy="5906507"/>
          </a:xfrm>
        </p:spPr>
        <p:txBody>
          <a:bodyPr>
            <a:normAutofit/>
          </a:bodyPr>
          <a:lstStyle/>
          <a:p>
            <a:pPr marL="0" indent="0">
              <a:buNone/>
            </a:pPr>
            <a:endParaRPr lang="en-GB" sz="800" dirty="0">
              <a:latin typeface="Arial" panose="020B0604020202020204" pitchFamily="34" charset="0"/>
              <a:cs typeface="Arial" panose="020B0604020202020204" pitchFamily="34" charset="0"/>
            </a:endParaRPr>
          </a:p>
          <a:p>
            <a:pPr marL="0" indent="0">
              <a:buNone/>
            </a:pPr>
            <a:r>
              <a:rPr lang="et-EE" sz="4200" b="1" dirty="0">
                <a:latin typeface="Arial" panose="020B0604020202020204" pitchFamily="34" charset="0"/>
                <a:cs typeface="Arial" panose="020B0604020202020204" pitchFamily="34" charset="0"/>
              </a:rPr>
              <a:t>Vajadused:</a:t>
            </a:r>
          </a:p>
          <a:p>
            <a:pPr>
              <a:buFont typeface="Wingdings" pitchFamily="2" charset="2"/>
              <a:buChar char="ü"/>
            </a:pPr>
            <a:r>
              <a:rPr lang="et-EE" sz="3000" dirty="0">
                <a:latin typeface="Arial" panose="020B0604020202020204" pitchFamily="34" charset="0"/>
                <a:cs typeface="Arial" panose="020B0604020202020204" pitchFamily="34" charset="0"/>
              </a:rPr>
              <a:t>suurendada töövõimalusi;</a:t>
            </a:r>
          </a:p>
          <a:p>
            <a:pPr>
              <a:buFont typeface="Wingdings" pitchFamily="2" charset="2"/>
              <a:buChar char="ü"/>
            </a:pPr>
            <a:r>
              <a:rPr lang="et-EE" sz="3000" dirty="0">
                <a:latin typeface="Arial" panose="020B0604020202020204" pitchFamily="34" charset="0"/>
                <a:cs typeface="Arial" panose="020B0604020202020204" pitchFamily="34" charset="0"/>
              </a:rPr>
              <a:t>edendada nii juhendaja kui ka juhendatavate karjääri;</a:t>
            </a:r>
          </a:p>
          <a:p>
            <a:pPr>
              <a:buFont typeface="Wingdings" pitchFamily="2" charset="2"/>
              <a:buChar char="ü"/>
            </a:pPr>
            <a:r>
              <a:rPr lang="et-EE" sz="3000" dirty="0">
                <a:latin typeface="Arial" panose="020B0604020202020204" pitchFamily="34" charset="0"/>
                <a:cs typeface="Arial" panose="020B0604020202020204" pitchFamily="34" charset="0"/>
              </a:rPr>
              <a:t>tekitada tõhus vastastikmõju/koostoimimine ühes teiste töötajatega; </a:t>
            </a:r>
          </a:p>
          <a:p>
            <a:pPr>
              <a:buFont typeface="Wingdings" pitchFamily="2" charset="2"/>
              <a:buChar char="ü"/>
            </a:pPr>
            <a:r>
              <a:rPr lang="et-EE" sz="3000" dirty="0">
                <a:latin typeface="Arial" panose="020B0604020202020204" pitchFamily="34" charset="0"/>
                <a:cs typeface="Arial" panose="020B0604020202020204" pitchFamily="34" charset="0"/>
              </a:rPr>
              <a:t>enesearendus meistriosavuse ettenäitamise abil; </a:t>
            </a:r>
          </a:p>
          <a:p>
            <a:pPr>
              <a:buFont typeface="Wingdings" pitchFamily="2" charset="2"/>
              <a:buChar char="ü"/>
            </a:pPr>
            <a:r>
              <a:rPr lang="et-EE" sz="3000" dirty="0">
                <a:latin typeface="Arial" panose="020B0604020202020204" pitchFamily="34" charset="0"/>
                <a:cs typeface="Arial" panose="020B0604020202020204" pitchFamily="34" charset="0"/>
              </a:rPr>
              <a:t>juhendajate ja juhendatavate isikupäraga arvestamine;</a:t>
            </a:r>
          </a:p>
          <a:p>
            <a:pPr>
              <a:buFont typeface="Wingdings" pitchFamily="2" charset="2"/>
              <a:buChar char="ü"/>
            </a:pPr>
            <a:r>
              <a:rPr lang="et-EE" sz="3000" dirty="0">
                <a:latin typeface="Arial" panose="020B0604020202020204" pitchFamily="34" charset="0"/>
                <a:cs typeface="Arial" panose="020B0604020202020204" pitchFamily="34" charset="0"/>
              </a:rPr>
              <a:t> paindlik hindamine; </a:t>
            </a:r>
          </a:p>
          <a:p>
            <a:pPr>
              <a:buFont typeface="Wingdings" pitchFamily="2" charset="2"/>
              <a:buChar char="ü"/>
            </a:pPr>
            <a:r>
              <a:rPr lang="et-EE" sz="3000" dirty="0">
                <a:latin typeface="Arial" panose="020B0604020202020204" pitchFamily="34" charset="0"/>
                <a:cs typeface="Arial" panose="020B0604020202020204" pitchFamily="34" charset="0"/>
              </a:rPr>
              <a:t>spetsiifiliste kutseoskuste arendamine.</a:t>
            </a:r>
            <a:endParaRPr lang="et-EE" sz="3000" b="1" dirty="0">
              <a:latin typeface="Arial" panose="020B0604020202020204" pitchFamily="34" charset="0"/>
              <a:cs typeface="Arial" panose="020B0604020202020204" pitchFamily="34" charset="0"/>
            </a:endParaRPr>
          </a:p>
          <a:p>
            <a:pPr marL="0" indent="0">
              <a:buNone/>
            </a:pPr>
            <a:endParaRPr lang="en-GB" sz="3900" b="1" dirty="0">
              <a:latin typeface="Arial" panose="020B0604020202020204" pitchFamily="34" charset="0"/>
              <a:cs typeface="Arial" panose="020B0604020202020204" pitchFamily="34" charset="0"/>
            </a:endParaRPr>
          </a:p>
          <a:p>
            <a:pPr marL="0" indent="0">
              <a:buNone/>
            </a:pPr>
            <a:endParaRPr lang="lt-LT"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3519" y="0"/>
            <a:ext cx="2590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74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775066" y="242459"/>
            <a:ext cx="10515600" cy="6349284"/>
          </a:xfrm>
        </p:spPr>
        <p:txBody>
          <a:bodyPr>
            <a:normAutofit/>
          </a:bodyPr>
          <a:lstStyle/>
          <a:p>
            <a:pPr marL="0" indent="0">
              <a:buNone/>
            </a:pPr>
            <a:r>
              <a:rPr lang="et-EE" sz="4000" b="1" dirty="0">
                <a:latin typeface="Arial" panose="020B0604020202020204" pitchFamily="34" charset="0"/>
                <a:cs typeface="Arial" panose="020B0604020202020204" pitchFamily="34" charset="0"/>
              </a:rPr>
              <a:t>Teadmised ja oskused</a:t>
            </a:r>
          </a:p>
          <a:p>
            <a:pPr marL="0" indent="0">
              <a:buNone/>
            </a:pPr>
            <a:endParaRPr lang="et-EE" dirty="0">
              <a:latin typeface="Arial" panose="020B0604020202020204" pitchFamily="34" charset="0"/>
              <a:cs typeface="Arial" panose="020B0604020202020204" pitchFamily="34" charset="0"/>
            </a:endParaRPr>
          </a:p>
          <a:p>
            <a:pPr marL="0" indent="0">
              <a:buNone/>
            </a:pPr>
            <a:r>
              <a:rPr lang="et-EE" dirty="0">
                <a:latin typeface="Arial" panose="020B0604020202020204" pitchFamily="34" charset="0"/>
                <a:cs typeface="Arial" panose="020B0604020202020204" pitchFamily="34" charset="0"/>
              </a:rPr>
              <a:t>Selle koolitusosa lõpuks saad sa öelda:</a:t>
            </a:r>
          </a:p>
          <a:p>
            <a:r>
              <a:rPr lang="et-EE" dirty="0">
                <a:latin typeface="Arial" panose="020B0604020202020204" pitchFamily="34" charset="0"/>
                <a:cs typeface="Arial" panose="020B0604020202020204" pitchFamily="34" charset="0"/>
              </a:rPr>
              <a:t>Ma suudan välja arendada juhendajapraktika, mis võimaldab koolitajatel edeneda meistrioskuste ettenäitamise kaudu. </a:t>
            </a:r>
            <a:endParaRPr lang="en-GB" dirty="0">
              <a:latin typeface="Arial" panose="020B0604020202020204" pitchFamily="34" charset="0"/>
              <a:cs typeface="Arial" panose="020B0604020202020204" pitchFamily="34" charset="0"/>
            </a:endParaRPr>
          </a:p>
          <a:p>
            <a:r>
              <a:rPr lang="et-EE" dirty="0">
                <a:latin typeface="Arial" panose="020B0604020202020204" pitchFamily="34" charset="0"/>
                <a:cs typeface="Arial" panose="020B0604020202020204" pitchFamily="34" charset="0"/>
              </a:rPr>
              <a:t>Ma olen võimeline pakkuma isikukeskset juhendamist ja õppimisvõimalusi.</a:t>
            </a:r>
          </a:p>
          <a:p>
            <a:r>
              <a:rPr lang="et-EE" dirty="0">
                <a:latin typeface="Arial" panose="020B0604020202020204" pitchFamily="34" charset="0"/>
                <a:cs typeface="Arial" panose="020B0604020202020204" pitchFamily="34" charset="0"/>
              </a:rPr>
              <a:t>Ma olen võimeline demonstreerima meistrioskusi videokursuse kaudu.</a:t>
            </a:r>
          </a:p>
          <a:p>
            <a:r>
              <a:rPr lang="et-EE" dirty="0">
                <a:latin typeface="Arial" panose="020B0604020202020204" pitchFamily="34" charset="0"/>
                <a:cs typeface="Arial" panose="020B0604020202020204" pitchFamily="34" charset="0"/>
              </a:rPr>
              <a:t>Ma suudan välja arendada demonstreerimisoskused, mis võivad olla eriti kasulikud pädevusele tugineva õppe puhul. </a:t>
            </a:r>
          </a:p>
          <a:p>
            <a:pPr marL="0" indent="0">
              <a:buNone/>
            </a:pPr>
            <a:endParaRPr lang="et-EE" dirty="0">
              <a:latin typeface="Arial" panose="020B0604020202020204" pitchFamily="34" charset="0"/>
              <a:cs typeface="Arial" panose="020B0604020202020204" pitchFamily="34" charset="0"/>
            </a:endParaRPr>
          </a:p>
          <a:p>
            <a:pPr marL="0" indent="0">
              <a:buNone/>
            </a:pPr>
            <a:endParaRPr lang="lt-LT" dirty="0">
              <a:latin typeface="Arial" panose="020B0604020202020204" pitchFamily="34" charset="0"/>
              <a:cs typeface="Arial" panose="020B0604020202020204" pitchFamily="34" charset="0"/>
            </a:endParaRPr>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9762" y="114299"/>
            <a:ext cx="2588260" cy="762000"/>
          </a:xfrm>
          <a:prstGeom prst="rect">
            <a:avLst/>
          </a:prstGeom>
          <a:noFill/>
          <a:extLst/>
        </p:spPr>
      </p:pic>
    </p:spTree>
    <p:extLst>
      <p:ext uri="{BB962C8B-B14F-4D97-AF65-F5344CB8AC3E}">
        <p14:creationId xmlns:p14="http://schemas.microsoft.com/office/powerpoint/2010/main" val="97877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4451574"/>
          </a:xfrm>
        </p:spPr>
        <p:txBody>
          <a:bodyPr>
            <a:normAutofit/>
          </a:bodyPr>
          <a:lstStyle/>
          <a:p>
            <a:pPr algn="ctr"/>
            <a:r>
              <a:rPr lang="et-EE" sz="4000" b="1" dirty="0">
                <a:latin typeface="Arial" panose="020B0604020202020204" pitchFamily="34" charset="0"/>
                <a:cs typeface="Arial" panose="020B0604020202020204" pitchFamily="34" charset="0"/>
              </a:rPr>
              <a:t>Mis on ettenäitamine</a:t>
            </a:r>
            <a:r>
              <a:rPr lang="en-US" sz="4000" b="1" dirty="0">
                <a:latin typeface="Arial" panose="020B0604020202020204" pitchFamily="34" charset="0"/>
                <a:cs typeface="Arial" panose="020B0604020202020204" pitchFamily="34" charset="0"/>
              </a:rPr>
              <a:t>?</a:t>
            </a:r>
            <a:endParaRPr lang="lt-LT" sz="4000" b="1" dirty="0">
              <a:latin typeface="Arial" panose="020B0604020202020204" pitchFamily="34" charset="0"/>
              <a:cs typeface="Arial" panose="020B0604020202020204" pitchFamily="34" charset="0"/>
            </a:endParaRPr>
          </a:p>
        </p:txBody>
      </p:sp>
      <p:pic>
        <p:nvPicPr>
          <p:cNvPr id="3"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9762" y="114299"/>
            <a:ext cx="2588260" cy="762000"/>
          </a:xfrm>
          <a:prstGeom prst="rect">
            <a:avLst/>
          </a:prstGeom>
          <a:noFill/>
          <a:extLst/>
        </p:spPr>
      </p:pic>
    </p:spTree>
    <p:extLst>
      <p:ext uri="{BB962C8B-B14F-4D97-AF65-F5344CB8AC3E}">
        <p14:creationId xmlns:p14="http://schemas.microsoft.com/office/powerpoint/2010/main" val="1958872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dirty="0">
                <a:latin typeface="Arial" panose="020B0604020202020204" pitchFamily="34" charset="0"/>
                <a:cs typeface="Arial" panose="020B0604020202020204" pitchFamily="34" charset="0"/>
              </a:rPr>
              <a:t>Oxfordi selgitus</a:t>
            </a: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840" r="7840"/>
          <a:stretch>
            <a:fillRect/>
          </a:stretch>
        </p:blipFill>
        <p:spPr/>
      </p:pic>
      <p:sp>
        <p:nvSpPr>
          <p:cNvPr id="3" name="Turinio vietos rezervavimo ženklas 2"/>
          <p:cNvSpPr>
            <a:spLocks noGrp="1"/>
          </p:cNvSpPr>
          <p:nvPr>
            <p:ph type="body" sz="half" idx="2"/>
          </p:nvPr>
        </p:nvSpPr>
        <p:spPr/>
        <p:txBody>
          <a:bodyPr>
            <a:normAutofit/>
          </a:bodyPr>
          <a:lstStyle/>
          <a:p>
            <a:r>
              <a:rPr lang="et-EE" sz="2800" b="1" dirty="0">
                <a:latin typeface="Arial" panose="020B0604020202020204" pitchFamily="34" charset="0"/>
                <a:cs typeface="Arial" panose="020B0604020202020204" pitchFamily="34" charset="0"/>
              </a:rPr>
              <a:t>Ettenäitamine (demonstratsioon) </a:t>
            </a:r>
            <a:r>
              <a:rPr lang="et-EE" sz="2800" dirty="0">
                <a:latin typeface="Arial" panose="020B0604020202020204" pitchFamily="34" charset="0"/>
                <a:cs typeface="Arial" panose="020B0604020202020204" pitchFamily="34" charset="0"/>
              </a:rPr>
              <a:t>on see, kui keegi näitab, kuidas miski töötab või kuidas midagi teha.</a:t>
            </a:r>
          </a:p>
          <a:p>
            <a:r>
              <a:rPr lang="et-EE" sz="2800" dirty="0">
                <a:latin typeface="Arial" panose="020B0604020202020204" pitchFamily="34" charset="0"/>
                <a:cs typeface="Arial" panose="020B0604020202020204" pitchFamily="34" charset="0"/>
              </a:rPr>
              <a:t>Näiteks ettenäitamine, kuidas teha ventilatsioonikanaleid.</a:t>
            </a:r>
          </a:p>
        </p:txBody>
      </p:sp>
    </p:spTree>
    <p:extLst>
      <p:ext uri="{BB962C8B-B14F-4D97-AF65-F5344CB8AC3E}">
        <p14:creationId xmlns:p14="http://schemas.microsoft.com/office/powerpoint/2010/main" val="2194716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382270" y="762000"/>
            <a:ext cx="10515600" cy="5867870"/>
          </a:xfrm>
        </p:spPr>
        <p:txBody>
          <a:bodyPr>
            <a:normAutofit/>
          </a:bodyPr>
          <a:lstStyle/>
          <a:p>
            <a:pPr marL="0" indent="0">
              <a:buNone/>
            </a:pPr>
            <a:r>
              <a:rPr lang="et-EE" b="1" dirty="0">
                <a:latin typeface="Arial" panose="020B0604020202020204" pitchFamily="34" charset="0"/>
                <a:cs typeface="Arial" panose="020B0604020202020204" pitchFamily="34" charset="0"/>
              </a:rPr>
              <a:t>Enne, kui alustad ettenäitamist, pead tutvuma oma õpipoisiga ja esitlema iseennast</a:t>
            </a:r>
            <a:r>
              <a:rPr lang="en-GB" b="1" dirty="0">
                <a:latin typeface="Arial" panose="020B0604020202020204" pitchFamily="34" charset="0"/>
                <a:cs typeface="Arial" panose="020B0604020202020204" pitchFamily="34" charset="0"/>
              </a:rPr>
              <a:t>.</a:t>
            </a:r>
            <a:endParaRPr lang="et-EE" b="1" dirty="0">
              <a:latin typeface="Arial" panose="020B0604020202020204" pitchFamily="34" charset="0"/>
              <a:cs typeface="Arial" panose="020B0604020202020204" pitchFamily="34" charset="0"/>
            </a:endParaRPr>
          </a:p>
          <a:p>
            <a:pPr marL="0" indent="0">
              <a:buNone/>
            </a:pPr>
            <a:r>
              <a:rPr lang="et-EE" dirty="0">
                <a:latin typeface="Arial" panose="020B0604020202020204" pitchFamily="34" charset="0"/>
                <a:cs typeface="Arial" panose="020B0604020202020204" pitchFamily="34" charset="0"/>
              </a:rPr>
              <a:t>1. Tervita õpipoissi positiivse suhtumisega ja tutvusta ennast (naeratades, kätt surudes, head meeleolu tekitades jne). </a:t>
            </a:r>
          </a:p>
          <a:p>
            <a:pPr marL="0" indent="0">
              <a:buNone/>
            </a:pPr>
            <a:r>
              <a:rPr lang="et-EE" dirty="0">
                <a:latin typeface="Arial" panose="020B0604020202020204" pitchFamily="34" charset="0"/>
                <a:cs typeface="Arial" panose="020B0604020202020204" pitchFamily="34" charset="0"/>
              </a:rPr>
              <a:t>2. Küsi temalt mõned lihtsad küsimused, mis on seotud tema olemisega selles organisatsioonis (nt “Kui kaua sa oled siin olnud? Mis sulle siin kõige enam meeldib?”)</a:t>
            </a:r>
          </a:p>
          <a:p>
            <a:pPr marL="0" indent="0">
              <a:buNone/>
            </a:pPr>
            <a:r>
              <a:rPr lang="et-EE" dirty="0">
                <a:latin typeface="Arial" panose="020B0604020202020204" pitchFamily="34" charset="0"/>
                <a:cs typeface="Arial" panose="020B0604020202020204" pitchFamily="34" charset="0"/>
              </a:rPr>
              <a:t>3. Selgita, mida sa tahad õpipoisile ette näida</a:t>
            </a:r>
            <a:r>
              <a:rPr lang="en-GB" dirty="0">
                <a:latin typeface="Arial" panose="020B0604020202020204" pitchFamily="34" charset="0"/>
                <a:cs typeface="Arial" panose="020B0604020202020204" pitchFamily="34" charset="0"/>
              </a:rPr>
              <a:t>t</a:t>
            </a:r>
            <a:r>
              <a:rPr lang="et-EE" dirty="0">
                <a:latin typeface="Arial" panose="020B0604020202020204" pitchFamily="34" charset="0"/>
                <a:cs typeface="Arial" panose="020B0604020202020204" pitchFamily="34" charset="0"/>
              </a:rPr>
              <a:t>a (nt “Täna hakkame me tooteid sortima. Kas sa oled kunagi sellise asjaga kokku puutunud? Jah, see on üsna samalaadne, ainult sinu oskuste te</a:t>
            </a:r>
            <a:r>
              <a:rPr lang="en-GB" dirty="0" err="1">
                <a:latin typeface="Arial" panose="020B0604020202020204" pitchFamily="34" charset="0"/>
                <a:cs typeface="Arial" panose="020B0604020202020204" pitchFamily="34" charset="0"/>
              </a:rPr>
              <a:t>i</a:t>
            </a:r>
            <a:r>
              <a:rPr lang="et-EE" dirty="0">
                <a:latin typeface="Arial" panose="020B0604020202020204" pitchFamily="34" charset="0"/>
                <a:cs typeface="Arial" panose="020B0604020202020204" pitchFamily="34" charset="0"/>
              </a:rPr>
              <a:t>sel tasandil.” </a:t>
            </a:r>
            <a:r>
              <a:rPr lang="et-EE" dirty="0">
                <a:latin typeface="Arial" panose="020B0604020202020204" pitchFamily="34" charset="0"/>
                <a:cs typeface="Arial" panose="020B0604020202020204" pitchFamily="34" charset="0"/>
                <a:sym typeface="Wingdings" pitchFamily="2" charset="2"/>
              </a:rPr>
              <a:t>)</a:t>
            </a:r>
            <a:endParaRPr lang="et-EE" dirty="0">
              <a:latin typeface="Arial" panose="020B0604020202020204" pitchFamily="34" charset="0"/>
              <a:cs typeface="Arial" panose="020B0604020202020204" pitchFamily="34" charset="0"/>
            </a:endParaRPr>
          </a:p>
          <a:p>
            <a:pPr marL="0" indent="0">
              <a:buNone/>
            </a:pPr>
            <a:r>
              <a:rPr lang="et-EE" dirty="0">
                <a:latin typeface="Arial" panose="020B0604020202020204" pitchFamily="34" charset="0"/>
                <a:cs typeface="Arial" panose="020B0604020202020204" pitchFamily="34" charset="0"/>
              </a:rPr>
              <a:t>4. Näita ette (näitad, millise tööriista õpipoiss peab võtma, kuidas lao seadmestikuga töötada jne)</a:t>
            </a:r>
          </a:p>
        </p:txBody>
      </p:sp>
      <p:pic>
        <p:nvPicPr>
          <p:cNvPr id="4" name="Paveikslėlis 19" descr="http://eacea.ec.europa.eu/img/logos/erasmus_plus/eu_flag_co_funded_pos_%5brgb%5d_righ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3259" y="0"/>
            <a:ext cx="2588260" cy="762000"/>
          </a:xfrm>
          <a:prstGeom prst="rect">
            <a:avLst/>
          </a:prstGeom>
          <a:noFill/>
          <a:extLst/>
        </p:spPr>
      </p:pic>
    </p:spTree>
    <p:extLst>
      <p:ext uri="{BB962C8B-B14F-4D97-AF65-F5344CB8AC3E}">
        <p14:creationId xmlns:p14="http://schemas.microsoft.com/office/powerpoint/2010/main" val="2811030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Autofit/>
          </a:bodyPr>
          <a:lstStyle/>
          <a:p>
            <a:pPr algn="ctr"/>
            <a:br>
              <a:rPr lang="en-US" sz="2800" dirty="0">
                <a:solidFill>
                  <a:prstClr val="black"/>
                </a:solidFill>
                <a:latin typeface="Arial" panose="020B0604020202020204" pitchFamily="34" charset="0"/>
                <a:cs typeface="Arial" panose="020B0604020202020204" pitchFamily="34" charset="0"/>
              </a:rPr>
            </a:br>
            <a:br>
              <a:rPr lang="en-US" sz="2800" dirty="0">
                <a:solidFill>
                  <a:prstClr val="black"/>
                </a:solidFill>
                <a:latin typeface="Arial" panose="020B0604020202020204" pitchFamily="34" charset="0"/>
                <a:cs typeface="Arial" panose="020B0604020202020204" pitchFamily="34" charset="0"/>
              </a:rPr>
            </a:br>
            <a:r>
              <a:rPr lang="et-EE" sz="4000" b="1" dirty="0">
                <a:solidFill>
                  <a:prstClr val="black"/>
                </a:solidFill>
                <a:latin typeface="Arial" panose="020B0604020202020204" pitchFamily="34" charset="0"/>
                <a:cs typeface="Arial" panose="020B0604020202020204" pitchFamily="34" charset="0"/>
              </a:rPr>
              <a:t>Kuidas ettenäitamist alustada?</a:t>
            </a:r>
            <a:br>
              <a:rPr lang="et-EE" sz="2800" dirty="0">
                <a:solidFill>
                  <a:prstClr val="black"/>
                </a:solidFill>
                <a:latin typeface="Arial" panose="020B0604020202020204" pitchFamily="34" charset="0"/>
                <a:cs typeface="Arial" panose="020B0604020202020204" pitchFamily="34" charset="0"/>
              </a:rPr>
            </a:br>
            <a:br>
              <a:rPr lang="et-EE" sz="2800" dirty="0">
                <a:solidFill>
                  <a:prstClr val="black"/>
                </a:solidFill>
                <a:latin typeface="Arial" panose="020B0604020202020204" pitchFamily="34" charset="0"/>
                <a:cs typeface="Arial" panose="020B0604020202020204" pitchFamily="34" charset="0"/>
              </a:rPr>
            </a:br>
            <a:r>
              <a:rPr lang="et-EE" sz="2800" dirty="0">
                <a:solidFill>
                  <a:prstClr val="black"/>
                </a:solidFill>
                <a:latin typeface="Arial" panose="020B0604020202020204" pitchFamily="34" charset="0"/>
                <a:cs typeface="Arial" panose="020B0604020202020204" pitchFamily="34" charset="0"/>
              </a:rPr>
              <a:t>Juhendaja kannab töökohal juhendatavate ees olles töörõivastust.</a:t>
            </a:r>
            <a:br>
              <a:rPr lang="et-EE" sz="2800" dirty="0">
                <a:solidFill>
                  <a:prstClr val="black"/>
                </a:solidFill>
                <a:latin typeface="Arial" panose="020B0604020202020204" pitchFamily="34" charset="0"/>
                <a:cs typeface="Arial" panose="020B0604020202020204" pitchFamily="34" charset="0"/>
              </a:rPr>
            </a:br>
            <a:r>
              <a:rPr lang="et-EE" sz="2800" dirty="0">
                <a:solidFill>
                  <a:prstClr val="black"/>
                </a:solidFill>
                <a:latin typeface="Arial" panose="020B0604020202020204" pitchFamily="34" charset="0"/>
                <a:cs typeface="Arial" panose="020B0604020202020204" pitchFamily="34" charset="0"/>
              </a:rPr>
              <a:t>Juhendaja abiline on valmis teda abistama.</a:t>
            </a:r>
            <a:br>
              <a:rPr lang="et-EE" sz="2800" dirty="0">
                <a:solidFill>
                  <a:prstClr val="black"/>
                </a:solidFill>
                <a:latin typeface="Arial" panose="020B0604020202020204" pitchFamily="34" charset="0"/>
                <a:cs typeface="Arial" panose="020B0604020202020204" pitchFamily="34" charset="0"/>
              </a:rPr>
            </a:br>
            <a:r>
              <a:rPr lang="et-EE" sz="2800" dirty="0">
                <a:solidFill>
                  <a:prstClr val="black"/>
                </a:solidFill>
                <a:latin typeface="Arial" panose="020B0604020202020204" pitchFamily="34" charset="0"/>
                <a:cs typeface="Arial" panose="020B0604020202020204" pitchFamily="34" charset="0"/>
              </a:rPr>
              <a:t>Kõik juhendatavad kannavad töökohal olles samuti töörõivastust.</a:t>
            </a:r>
            <a:endParaRPr lang="et-EE" sz="2800" dirty="0">
              <a:latin typeface="Arial" panose="020B0604020202020204" pitchFamily="34" charset="0"/>
              <a:cs typeface="Arial" panose="020B0604020202020204" pitchFamily="34" charset="0"/>
            </a:endParaRPr>
          </a:p>
        </p:txBody>
      </p:sp>
      <p:pic>
        <p:nvPicPr>
          <p:cNvPr id="7" name="Picture Placeholder 6"/>
          <p:cNvPicPr>
            <a:picLocks noGrp="1" noChangeAspect="1"/>
          </p:cNvPicPr>
          <p:nvPr>
            <p:ph idx="1"/>
          </p:nvPr>
        </p:nvPicPr>
        <p:blipFill>
          <a:blip r:embed="rId2"/>
          <a:stretch>
            <a:fillRect/>
          </a:stretch>
        </p:blipFill>
        <p:spPr>
          <a:xfrm>
            <a:off x="3035543" y="2669531"/>
            <a:ext cx="6120914" cy="3438442"/>
          </a:xfrm>
          <a:prstGeom prst="rect">
            <a:avLst/>
          </a:prstGeom>
        </p:spPr>
      </p:pic>
    </p:spTree>
    <p:extLst>
      <p:ext uri="{BB962C8B-B14F-4D97-AF65-F5344CB8AC3E}">
        <p14:creationId xmlns:p14="http://schemas.microsoft.com/office/powerpoint/2010/main" val="1617293873"/>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2014</TotalTime>
  <Words>2062</Words>
  <Application>Microsoft Office PowerPoint</Application>
  <PresentationFormat>Laiekraan</PresentationFormat>
  <Paragraphs>194</Paragraphs>
  <Slides>34</Slides>
  <Notes>0</Notes>
  <HiddenSlides>0</HiddenSlides>
  <MMClips>0</MMClips>
  <ScaleCrop>false</ScaleCrop>
  <HeadingPairs>
    <vt:vector size="6" baseType="variant">
      <vt:variant>
        <vt:lpstr>Kasutatud fondid</vt:lpstr>
      </vt:variant>
      <vt:variant>
        <vt:i4>6</vt:i4>
      </vt:variant>
      <vt:variant>
        <vt:lpstr>Kujundus</vt:lpstr>
      </vt:variant>
      <vt:variant>
        <vt:i4>2</vt:i4>
      </vt:variant>
      <vt:variant>
        <vt:lpstr>Slaidipealkirjad</vt:lpstr>
      </vt:variant>
      <vt:variant>
        <vt:i4>34</vt:i4>
      </vt:variant>
    </vt:vector>
  </HeadingPairs>
  <TitlesOfParts>
    <vt:vector size="42" baseType="lpstr">
      <vt:lpstr>Arial</vt:lpstr>
      <vt:lpstr>Calibri</vt:lpstr>
      <vt:lpstr>Calibri Light</vt:lpstr>
      <vt:lpstr>Candara</vt:lpstr>
      <vt:lpstr>Times New Roman</vt:lpstr>
      <vt:lpstr>Wingdings</vt:lpstr>
      <vt:lpstr>„Office“ tema</vt:lpstr>
      <vt:lpstr>1_„Office“ tema</vt:lpstr>
      <vt:lpstr>        Erasmus+ Kava Võtmetegevus 2 – Strateegilised partnerlused Projekt “Õpipoisiõppe arendamine: ettevõttepoolse juhendaja koolituse ja õpipoisiõppe edendamine”  Projekt  nr 2015-1-LT01-KA202-013415    Ettevõttepoolse juhendaja koolituskava  Praktiliste oskuste ettenäitamine. Tööülesannete kasutamine väljaõpetamisel.  </vt:lpstr>
      <vt:lpstr>PowerPointi esitlus</vt:lpstr>
      <vt:lpstr>PowerPointi esitlus</vt:lpstr>
      <vt:lpstr>PowerPointi esitlus</vt:lpstr>
      <vt:lpstr>PowerPointi esitlus</vt:lpstr>
      <vt:lpstr>Mis on ettenäitamine?</vt:lpstr>
      <vt:lpstr>Oxfordi selgitus</vt:lpstr>
      <vt:lpstr>PowerPointi esitlus</vt:lpstr>
      <vt:lpstr>  Kuidas ettenäitamist alustada?  Juhendaja kannab töökohal juhendatavate ees olles töörõivastust. Juhendaja abiline on valmis teda abistama. Kõik juhendatavad kannavad töökohal olles samuti töörõivastust.</vt:lpstr>
      <vt:lpstr>Atraktiivsed võtted õpipoisi juhendamisel</vt:lpstr>
      <vt:lpstr>Suhtlemisviisid</vt:lpstr>
      <vt:lpstr>Juhendamine video abil</vt:lpstr>
      <vt:lpstr>Video teadlik kasutamine</vt:lpstr>
      <vt:lpstr>Video kui motivaator</vt:lpstr>
      <vt:lpstr>Video näitamise tehnikad</vt:lpstr>
      <vt:lpstr>Julgustamisele tuginev juhendamine</vt:lpstr>
      <vt:lpstr>Julgusta oma õpipoissi ametioskusi arendama</vt:lpstr>
      <vt:lpstr>Kuidas ettenäitamist kinnistavalt lõpetada?</vt:lpstr>
      <vt:lpstr>Meistrioskuste näitamise lõpetuseks</vt:lpstr>
      <vt:lpstr>Praktiliste proovitööde ettevalmistamine</vt:lpstr>
      <vt:lpstr>PowerPointi esitlus</vt:lpstr>
      <vt:lpstr>PowerPointi esitlus</vt:lpstr>
      <vt:lpstr>PowerPointi esitlus</vt:lpstr>
      <vt:lpstr>      Erasmus+ Kava Võtmetegevus 2 – Strateegilised partnerlused Projekt “Õpipoisiõppe arendamine: Ettevõttepoolse juhendaja koolituse ja õpipoisiõppe edendamine”  Projekt nr 2015-1-LT01-KA202-013415   Ettevõttepoolse juhendaja koolituskava  Õpipoistele antavad tööülesannetega seotud juhised          </vt:lpstr>
      <vt:lpstr>Koolitusmaterjal</vt:lpstr>
      <vt:lpstr>PowerPointi esitlus</vt:lpstr>
      <vt:lpstr>Osa 2: tööprotsessi mitmesuguste faaside kirjeldamine </vt:lpstr>
      <vt:lpstr>PowerPointi esitlus</vt:lpstr>
      <vt:lpstr>PowerPointi esitlus</vt:lpstr>
      <vt:lpstr>Osa 3: tööolukorrad kui õppeolukorrad, õppekavade hindamine ja muutmine </vt:lpstr>
      <vt:lpstr>Harjutused</vt:lpstr>
      <vt:lpstr>Harjutused: koosta proovitööde kava</vt:lpstr>
      <vt:lpstr>Enesekontrolli küsimused</vt:lpstr>
      <vt:lpstr>PowerPointi esitlus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Projektas „Pameistrystės vystymas: įmonių meistrų mokymas ir pameistrystės populiarinimas“ (Developing Apprenticeship: In-Company Trainer Training And Apprenticeship Promotion).   Vykdomas pagal programos „Erasmus+“ 2 pagrindinį veiksmą – Strateginės Partnerystės. Projekto  Nr. 2015-1-LT01-KA202-013415</dc:title>
  <dc:creator>Rasa Lužytė</dc:creator>
  <cp:lastModifiedBy>Anneli Entson</cp:lastModifiedBy>
  <cp:revision>305</cp:revision>
  <cp:lastPrinted>2017-08-18T13:17:13Z</cp:lastPrinted>
  <dcterms:created xsi:type="dcterms:W3CDTF">2015-09-22T19:26:02Z</dcterms:created>
  <dcterms:modified xsi:type="dcterms:W3CDTF">2017-10-26T10:46:30Z</dcterms:modified>
</cp:coreProperties>
</file>