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Lst>
  <p:sldSz cx="12192000" cy="6858000"/>
  <p:notesSz cx="6735763" cy="9866313"/>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a:extLst>
              <a:ext uri="{FF2B5EF4-FFF2-40B4-BE49-F238E27FC236}">
                <a16:creationId xmlns:a16="http://schemas.microsoft.com/office/drawing/2014/main" id="{75B0B51F-583A-41EA-9597-A26F48C7D230}"/>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t-EE"/>
          </a:p>
        </p:txBody>
      </p:sp>
      <p:sp>
        <p:nvSpPr>
          <p:cNvPr id="3" name="Kuupäeva kohatäide 2">
            <a:extLst>
              <a:ext uri="{FF2B5EF4-FFF2-40B4-BE49-F238E27FC236}">
                <a16:creationId xmlns:a16="http://schemas.microsoft.com/office/drawing/2014/main" id="{ECFE6264-60C5-4897-8206-C4392CF9DEBA}"/>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AF5CCF4D-F640-4689-BA1F-742696EA9F70}" type="datetimeFigureOut">
              <a:rPr lang="et-EE" smtClean="0"/>
              <a:t>26.10.2017</a:t>
            </a:fld>
            <a:endParaRPr lang="et-EE"/>
          </a:p>
        </p:txBody>
      </p:sp>
      <p:sp>
        <p:nvSpPr>
          <p:cNvPr id="4" name="Jaluse kohatäide 3">
            <a:extLst>
              <a:ext uri="{FF2B5EF4-FFF2-40B4-BE49-F238E27FC236}">
                <a16:creationId xmlns:a16="http://schemas.microsoft.com/office/drawing/2014/main" id="{B1F03800-FEDD-4381-814A-7B3E326EE31C}"/>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a:extLst>
              <a:ext uri="{FF2B5EF4-FFF2-40B4-BE49-F238E27FC236}">
                <a16:creationId xmlns:a16="http://schemas.microsoft.com/office/drawing/2014/main" id="{555E861E-543A-4DBE-AA5B-7B08435E6592}"/>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BE6E6498-CFF9-4E00-B982-757E7E90996E}" type="slidenum">
              <a:rPr lang="et-EE" smtClean="0"/>
              <a:t>‹#›</a:t>
            </a:fld>
            <a:endParaRPr lang="et-EE"/>
          </a:p>
        </p:txBody>
      </p:sp>
    </p:spTree>
    <p:extLst>
      <p:ext uri="{BB962C8B-B14F-4D97-AF65-F5344CB8AC3E}">
        <p14:creationId xmlns:p14="http://schemas.microsoft.com/office/powerpoint/2010/main" val="2472580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2A5B062-C1FD-40C1-A485-C9B4D25B5D7E}" type="datetimeFigureOut">
              <a:rPr lang="et-EE" smtClean="0"/>
              <a:t>26.10.2017</a:t>
            </a:fld>
            <a:endParaRPr lang="et-EE"/>
          </a:p>
        </p:txBody>
      </p:sp>
      <p:sp>
        <p:nvSpPr>
          <p:cNvPr id="4" name="Slaidi pildi kohatäide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F63245F-6B34-47EE-AD7B-1C7A5E272ABA}" type="slidenum">
              <a:rPr lang="et-EE" smtClean="0"/>
              <a:t>‹#›</a:t>
            </a:fld>
            <a:endParaRPr lang="et-EE"/>
          </a:p>
        </p:txBody>
      </p:sp>
    </p:spTree>
    <p:extLst>
      <p:ext uri="{BB962C8B-B14F-4D97-AF65-F5344CB8AC3E}">
        <p14:creationId xmlns:p14="http://schemas.microsoft.com/office/powerpoint/2010/main" val="72057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F63245F-6B34-47EE-AD7B-1C7A5E272ABA}" type="slidenum">
              <a:rPr lang="et-EE" smtClean="0"/>
              <a:t>1</a:t>
            </a:fld>
            <a:endParaRPr lang="et-EE"/>
          </a:p>
        </p:txBody>
      </p:sp>
    </p:spTree>
    <p:extLst>
      <p:ext uri="{BB962C8B-B14F-4D97-AF65-F5344CB8AC3E}">
        <p14:creationId xmlns:p14="http://schemas.microsoft.com/office/powerpoint/2010/main" val="3426811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92870705-CF6B-4884-9FF0-F5CCC03035B8}" type="datetime1">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414618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88B75817-1704-48DF-BBCE-6ED82CB0D0DA}" type="datetime1">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3643631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FD18F8E3-F50A-453A-824F-A1C1935BDE46}" type="datetime1">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3434040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61907F73-AACF-41D4-BF5F-01AC8D8EC93F}" type="datetime1">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152651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5CF6C9D8-9E9A-40F1-86FD-81EE50679B6E}" type="datetime1">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347666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55292AC1-B98B-459A-8373-59895A38F610}" type="datetime1">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262717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DE81F36A-76A3-4B08-B67F-1AEE7B12C132}" type="datetime1">
              <a:rPr lang="lt-LT" smtClean="0"/>
              <a:t>2017-10-26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340412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85588774-0CF2-4D41-A2A0-22E92D01EAEE}" type="datetime1">
              <a:rPr lang="lt-LT" smtClean="0"/>
              <a:t>2017-10-26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253052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0E6E5559-3DEF-400B-9B1D-CBE1AE94021A}" type="datetime1">
              <a:rPr lang="lt-LT" smtClean="0"/>
              <a:t>2017-10-26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3369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CA8FB36E-8498-45EE-9A4F-163399111F59}" type="datetime1">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1614572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10823C24-1CCB-48CF-ADDB-0B2EDE9F9B54}" type="datetime1">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2C7998A-2468-402B-BDC8-3D0C33A6C60C}" type="slidenum">
              <a:rPr lang="lt-LT" smtClean="0"/>
              <a:t>‹#›</a:t>
            </a:fld>
            <a:endParaRPr lang="lt-LT"/>
          </a:p>
        </p:txBody>
      </p:sp>
    </p:spTree>
    <p:extLst>
      <p:ext uri="{BB962C8B-B14F-4D97-AF65-F5344CB8AC3E}">
        <p14:creationId xmlns:p14="http://schemas.microsoft.com/office/powerpoint/2010/main" val="36124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EBBD8-8E44-4AF7-B153-47B9365502FD}" type="datetime1">
              <a:rPr lang="lt-LT" smtClean="0"/>
              <a:t>2017-10-26</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7998A-2468-402B-BDC8-3D0C33A6C60C}" type="slidenum">
              <a:rPr lang="lt-LT" smtClean="0"/>
              <a:t>‹#›</a:t>
            </a:fld>
            <a:endParaRPr lang="lt-LT"/>
          </a:p>
        </p:txBody>
      </p:sp>
    </p:spTree>
    <p:extLst>
      <p:ext uri="{BB962C8B-B14F-4D97-AF65-F5344CB8AC3E}">
        <p14:creationId xmlns:p14="http://schemas.microsoft.com/office/powerpoint/2010/main" val="3788049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inkom.lt/uploads/GK%20saugos%20ir%20sveikatos%20%20instrukcijos%20pakoreguotos%202014%20PDF.pdf" TargetMode="External"/><Relationship Id="rId2" Type="http://schemas.openxmlformats.org/officeDocument/2006/relationships/hyperlink" Target="http://www.education.vic.gov.au/school/students/beyond/Pages/generalmodule.aspx"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44417" y="176393"/>
            <a:ext cx="11551218" cy="646331"/>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1. </a:t>
            </a:r>
            <a:r>
              <a:rPr lang="et-EE" sz="3600" b="1" dirty="0">
                <a:latin typeface="Arial" panose="020B0604020202020204" pitchFamily="34" charset="0"/>
                <a:cs typeface="Arial" panose="020B0604020202020204" pitchFamily="34" charset="0"/>
              </a:rPr>
              <a:t>Tervise ja ohutusega seotud vastutus</a:t>
            </a:r>
          </a:p>
        </p:txBody>
      </p:sp>
      <p:grpSp>
        <p:nvGrpSpPr>
          <p:cNvPr id="7" name="Group 6"/>
          <p:cNvGrpSpPr/>
          <p:nvPr/>
        </p:nvGrpSpPr>
        <p:grpSpPr>
          <a:xfrm>
            <a:off x="8193061" y="5610711"/>
            <a:ext cx="3916908" cy="1201003"/>
            <a:chOff x="7874758" y="4694830"/>
            <a:chExt cx="3916908" cy="1201003"/>
          </a:xfrm>
        </p:grpSpPr>
        <p:sp>
          <p:nvSpPr>
            <p:cNvPr id="3" name="Rectangle 2"/>
            <p:cNvSpPr/>
            <p:nvPr/>
          </p:nvSpPr>
          <p:spPr>
            <a:xfrm>
              <a:off x="7874758" y="4694830"/>
              <a:ext cx="3916908" cy="1201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7936173" y="4822377"/>
              <a:ext cx="3794078" cy="923330"/>
            </a:xfrm>
            <a:prstGeom prst="rect">
              <a:avLst/>
            </a:prstGeom>
            <a:noFill/>
          </p:spPr>
          <p:txBody>
            <a:bodyPr wrap="square" rtlCol="0">
              <a:spAutoFit/>
            </a:bodyPr>
            <a:lstStyle/>
            <a:p>
              <a:r>
                <a:rPr lang="et-EE" b="1" dirty="0">
                  <a:latin typeface="Arial" panose="020B0604020202020204" pitchFamily="34" charset="0"/>
                  <a:cs typeface="Arial" panose="020B0604020202020204" pitchFamily="34" charset="0"/>
                </a:rPr>
                <a:t>Esmatähtis</a:t>
              </a:r>
              <a:r>
                <a:rPr lang="en-GB" b="1" dirty="0">
                  <a:latin typeface="Arial" panose="020B0604020202020204" pitchFamily="34" charset="0"/>
                  <a:cs typeface="Arial" panose="020B0604020202020204" pitchFamily="34" charset="0"/>
                </a:rPr>
                <a:t>!</a:t>
              </a:r>
              <a:endParaRPr lang="et-EE" b="1" dirty="0">
                <a:latin typeface="Arial" panose="020B0604020202020204" pitchFamily="34" charset="0"/>
                <a:cs typeface="Arial" panose="020B0604020202020204" pitchFamily="34" charset="0"/>
              </a:endParaRPr>
            </a:p>
            <a:p>
              <a:r>
                <a:rPr lang="et-EE" dirty="0">
                  <a:latin typeface="Arial" panose="020B0604020202020204" pitchFamily="34" charset="0"/>
                  <a:cs typeface="Arial" panose="020B0604020202020204" pitchFamily="34" charset="0"/>
                </a:rPr>
                <a:t>Tervise ja ohutuse eest tööl vastutab igaüks.</a:t>
              </a:r>
            </a:p>
          </p:txBody>
        </p:sp>
      </p:grpSp>
      <p:sp>
        <p:nvSpPr>
          <p:cNvPr id="6" name="TextBox 5"/>
          <p:cNvSpPr txBox="1"/>
          <p:nvPr/>
        </p:nvSpPr>
        <p:spPr>
          <a:xfrm>
            <a:off x="390572" y="1393310"/>
            <a:ext cx="10909773" cy="4524315"/>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285750" indent="-285750">
              <a:buFont typeface="Courier New" panose="02070309020205020404" pitchFamily="49" charset="0"/>
              <a:buChar char="o"/>
            </a:pPr>
            <a:r>
              <a:rPr lang="et-EE" b="1" dirty="0">
                <a:latin typeface="Arial" panose="020B0604020202020204" pitchFamily="34" charset="0"/>
                <a:cs typeface="Arial" panose="020B0604020202020204" pitchFamily="34" charset="0"/>
              </a:rPr>
              <a:t>Tööandjal on sinu suhtes kohustused ja vastutus</a:t>
            </a:r>
          </a:p>
          <a:p>
            <a:pPr marL="285750" indent="-285750">
              <a:buFont typeface="Arial" panose="020B0604020202020204" pitchFamily="34" charset="0"/>
              <a:buChar char="•"/>
            </a:pPr>
            <a:r>
              <a:rPr lang="et-EE" dirty="0">
                <a:latin typeface="Arial" panose="020B0604020202020204" pitchFamily="34" charset="0"/>
                <a:cs typeface="Arial" panose="020B0604020202020204" pitchFamily="34" charset="0"/>
              </a:rPr>
              <a:t>Tööandja vastutab selle eest, et su töökoht oleks ohutu ning et su tervis ja turvalisus ei oleks ohustatud.</a:t>
            </a:r>
          </a:p>
          <a:p>
            <a:pPr marL="285750" indent="-285750">
              <a:buFont typeface="Arial" panose="020B0604020202020204" pitchFamily="34" charset="0"/>
              <a:buChar char="•"/>
            </a:pPr>
            <a:endParaRPr lang="et-EE" b="1"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b="1" dirty="0">
                <a:latin typeface="Arial" panose="020B0604020202020204" pitchFamily="34" charset="0"/>
                <a:cs typeface="Arial" panose="020B0604020202020204" pitchFamily="34" charset="0"/>
              </a:rPr>
              <a:t>Ent sinulgi lasuvad kohustused ja vastutus oma tööandja ning kaastöötajate ees.</a:t>
            </a:r>
          </a:p>
          <a:p>
            <a:pPr marL="285750" indent="-285750">
              <a:buFont typeface="Arial" panose="020B0604020202020204" pitchFamily="34" charset="0"/>
              <a:buChar char="•"/>
            </a:pPr>
            <a:r>
              <a:rPr lang="et-EE" dirty="0">
                <a:latin typeface="Arial" panose="020B0604020202020204" pitchFamily="34" charset="0"/>
                <a:cs typeface="Arial" panose="020B0604020202020204" pitchFamily="34" charset="0"/>
              </a:rPr>
              <a:t>Sa vastutad ka ise oma tervise ja ohutuse eest ning pead hoolitsema, et sa kedagi teist ohtu ei sea.</a:t>
            </a:r>
          </a:p>
          <a:p>
            <a:pPr marL="285750" indent="-285750">
              <a:buFont typeface="Arial" panose="020B0604020202020204" pitchFamily="34" charset="0"/>
              <a:buChar char="•"/>
            </a:pPr>
            <a:endParaRPr lang="et-EE"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b="1" dirty="0">
                <a:latin typeface="Arial" panose="020B0604020202020204" pitchFamily="34" charset="0"/>
                <a:cs typeface="Arial" panose="020B0604020202020204" pitchFamily="34" charset="0"/>
              </a:rPr>
              <a:t>Sa võid teisi inimesi ohtu seada, kui:</a:t>
            </a:r>
          </a:p>
          <a:p>
            <a:pPr marL="742950" lvl="1" indent="-285750">
              <a:buFont typeface="Arial" panose="020B0604020202020204" pitchFamily="34" charset="0"/>
              <a:buChar char="•"/>
            </a:pPr>
            <a:r>
              <a:rPr lang="et-EE" dirty="0">
                <a:latin typeface="Arial" panose="020B0604020202020204" pitchFamily="34" charset="0"/>
                <a:cs typeface="Arial" panose="020B0604020202020204" pitchFamily="34" charset="0"/>
              </a:rPr>
              <a:t>tegutsed ebaturvaliselt</a:t>
            </a:r>
          </a:p>
          <a:p>
            <a:pPr marL="742950" lvl="1" indent="-285750">
              <a:buFont typeface="Arial" panose="020B0604020202020204" pitchFamily="34" charset="0"/>
              <a:buChar char="•"/>
            </a:pPr>
            <a:r>
              <a:rPr lang="et-EE" dirty="0">
                <a:latin typeface="Arial" panose="020B0604020202020204" pitchFamily="34" charset="0"/>
                <a:cs typeface="Arial" panose="020B0604020202020204" pitchFamily="34" charset="0"/>
              </a:rPr>
              <a:t>ei järgi kokkulepitud tööohutusreegleid</a:t>
            </a:r>
          </a:p>
          <a:p>
            <a:pPr marL="742950" lvl="1" indent="-285750">
              <a:buFont typeface="Arial" panose="020B0604020202020204" pitchFamily="34" charset="0"/>
              <a:buChar char="•"/>
            </a:pPr>
            <a:r>
              <a:rPr lang="et-EE" dirty="0">
                <a:latin typeface="Arial" panose="020B0604020202020204" pitchFamily="34" charset="0"/>
                <a:cs typeface="Arial" panose="020B0604020202020204" pitchFamily="34" charset="0"/>
              </a:rPr>
              <a:t>ei tegutse, kui on vaja teatada  olukorrast, mis võiks viia kellegi vigastamiseni</a:t>
            </a:r>
          </a:p>
          <a:p>
            <a:pPr marL="285750" indent="-285750">
              <a:buFont typeface="Arial" panose="020B0604020202020204" pitchFamily="34" charset="0"/>
              <a:buChar char="•"/>
            </a:pPr>
            <a:endParaRPr lang="et-EE"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b="1" dirty="0">
                <a:latin typeface="Arial" panose="020B0604020202020204" pitchFamily="34" charset="0"/>
                <a:cs typeface="Arial" panose="020B0604020202020204" pitchFamily="34" charset="0"/>
              </a:rPr>
              <a:t>Et tagada iseenda ja teiste ohutus, õpi selgeks oma töökoha õiged turvameetmed. See tähendab:</a:t>
            </a:r>
          </a:p>
          <a:p>
            <a:pPr marL="742950" lvl="1" indent="-285750">
              <a:buFont typeface="Arial" panose="020B0604020202020204" pitchFamily="34" charset="0"/>
              <a:buChar char="•"/>
            </a:pPr>
            <a:r>
              <a:rPr lang="et-EE" dirty="0">
                <a:latin typeface="Arial" panose="020B0604020202020204" pitchFamily="34" charset="0"/>
                <a:cs typeface="Arial" panose="020B0604020202020204" pitchFamily="34" charset="0"/>
              </a:rPr>
              <a:t>kuula väga hoolikalt oma tööandjalt saadavat turvateavet</a:t>
            </a:r>
          </a:p>
          <a:p>
            <a:pPr marL="742950" lvl="1" indent="-285750">
              <a:buFont typeface="Arial" panose="020B0604020202020204" pitchFamily="34" charset="0"/>
              <a:buChar char="•"/>
            </a:pPr>
            <a:r>
              <a:rPr lang="et-EE" dirty="0">
                <a:latin typeface="Arial" panose="020B0604020202020204" pitchFamily="34" charset="0"/>
                <a:cs typeface="Arial" panose="020B0604020202020204" pitchFamily="34" charset="0"/>
              </a:rPr>
              <a:t>küsi selgitusi, abi või juhiseid, kui sa ei ole kindel, kuidas mingit turvanõuet täita </a:t>
            </a:r>
          </a:p>
        </p:txBody>
      </p:sp>
      <p:pic>
        <p:nvPicPr>
          <p:cNvPr id="14" name="Picture 3" descr="Z:\ERASMUS\ERASMUS+KA2 Strategic partnership project\COMPETENCE\idea (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90228" y="5888397"/>
            <a:ext cx="621730" cy="623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22041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1" y="1652079"/>
            <a:ext cx="10909773" cy="3539430"/>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200000"/>
              </a:lnSpc>
              <a:buAutoNum type="arabicPeriod"/>
            </a:pPr>
            <a:r>
              <a:rPr lang="et-EE" sz="2400" dirty="0">
                <a:latin typeface="Arial" panose="020B0604020202020204" pitchFamily="34" charset="0"/>
                <a:cs typeface="Arial" panose="020B0604020202020204" pitchFamily="34" charset="0"/>
              </a:rPr>
              <a:t>Mis võivad olla ohtlikud ained?</a:t>
            </a:r>
          </a:p>
          <a:p>
            <a:pPr marL="342900" indent="-342900">
              <a:lnSpc>
                <a:spcPct val="200000"/>
              </a:lnSpc>
              <a:buAutoNum type="arabicPeriod"/>
            </a:pPr>
            <a:r>
              <a:rPr lang="et-EE" sz="2400" dirty="0">
                <a:latin typeface="Arial" panose="020B0604020202020204" pitchFamily="34" charset="0"/>
                <a:cs typeface="Arial" panose="020B0604020202020204" pitchFamily="34" charset="0"/>
              </a:rPr>
              <a:t>Mis võivad olla ohtlikud kaubad?</a:t>
            </a:r>
          </a:p>
          <a:p>
            <a:pPr marL="342900" indent="-342900">
              <a:lnSpc>
                <a:spcPct val="200000"/>
              </a:lnSpc>
              <a:buAutoNum type="arabicPeriod"/>
            </a:pPr>
            <a:r>
              <a:rPr lang="et-EE" sz="2400" dirty="0">
                <a:latin typeface="Arial" panose="020B0604020202020204" pitchFamily="34" charset="0"/>
                <a:cs typeface="Arial" panose="020B0604020202020204" pitchFamily="34" charset="0"/>
              </a:rPr>
              <a:t>Millised meetmeid tuleks võtta, et kaitsta ennast ohtlike ainete ja kaupade vastu?</a:t>
            </a:r>
            <a:endParaRPr lang="et-EE" sz="1600" dirty="0">
              <a:latin typeface="Arial" panose="020B0604020202020204" pitchFamily="34" charset="0"/>
              <a:cs typeface="Arial" panose="020B0604020202020204" pitchFamily="34" charset="0"/>
            </a:endParaRPr>
          </a:p>
          <a:p>
            <a:pPr>
              <a:lnSpc>
                <a:spcPct val="200000"/>
              </a:lnSpc>
              <a:buClr>
                <a:schemeClr val="accent5">
                  <a:lumMod val="75000"/>
                </a:schemeClr>
              </a:buClr>
            </a:pPr>
            <a:endParaRPr lang="en-US" sz="1600" dirty="0"/>
          </a:p>
        </p:txBody>
      </p:sp>
      <p:sp>
        <p:nvSpPr>
          <p:cNvPr id="9" name="TextBox 8"/>
          <p:cNvSpPr txBox="1"/>
          <p:nvPr/>
        </p:nvSpPr>
        <p:spPr>
          <a:xfrm>
            <a:off x="390571" y="1003177"/>
            <a:ext cx="10534233" cy="954107"/>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Enesekontrolli küsimused</a:t>
            </a:r>
          </a:p>
          <a:p>
            <a:endParaRPr lang="en-US" sz="2400"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0571" y="550416"/>
            <a:ext cx="39882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t>Teema 3, jaotis 4 </a:t>
            </a:r>
          </a:p>
        </p:txBody>
      </p:sp>
    </p:spTree>
    <p:extLst>
      <p:ext uri="{BB962C8B-B14F-4D97-AF65-F5344CB8AC3E}">
        <p14:creationId xmlns:p14="http://schemas.microsoft.com/office/powerpoint/2010/main" val="224985444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latin typeface="Arial" panose="020B0604020202020204" pitchFamily="34" charset="0"/>
                <a:cs typeface="Arial" panose="020B0604020202020204" pitchFamily="34" charset="0"/>
              </a:rPr>
              <a:t>Teema 3 </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5. </a:t>
            </a:r>
            <a:r>
              <a:rPr lang="et-EE" sz="2400" dirty="0">
                <a:latin typeface="Arial" panose="020B0604020202020204" pitchFamily="34" charset="0"/>
                <a:cs typeface="Arial" panose="020B0604020202020204" pitchFamily="34" charset="0"/>
              </a:rPr>
              <a:t>Müra</a:t>
            </a:r>
          </a:p>
        </p:txBody>
      </p:sp>
      <p:grpSp>
        <p:nvGrpSpPr>
          <p:cNvPr id="7" name="Group 6"/>
          <p:cNvGrpSpPr/>
          <p:nvPr/>
        </p:nvGrpSpPr>
        <p:grpSpPr>
          <a:xfrm>
            <a:off x="5790702" y="3515557"/>
            <a:ext cx="4664378" cy="1366601"/>
            <a:chOff x="7874758" y="4694830"/>
            <a:chExt cx="3916908" cy="2158872"/>
          </a:xfrm>
        </p:grpSpPr>
        <p:sp>
          <p:nvSpPr>
            <p:cNvPr id="3" name="Rectangle 2"/>
            <p:cNvSpPr/>
            <p:nvPr/>
          </p:nvSpPr>
          <p:spPr>
            <a:xfrm>
              <a:off x="7874758" y="4694830"/>
              <a:ext cx="3916908" cy="21588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7936173" y="4822376"/>
              <a:ext cx="3337159" cy="1896206"/>
            </a:xfrm>
            <a:prstGeom prst="rect">
              <a:avLst/>
            </a:prstGeom>
            <a:noFill/>
          </p:spPr>
          <p:txBody>
            <a:bodyPr wrap="square" rtlCol="0">
              <a:spAutoFit/>
            </a:bodyPr>
            <a:lstStyle/>
            <a:p>
              <a:r>
                <a:rPr lang="et-EE" b="1" dirty="0">
                  <a:latin typeface="Arial" panose="020B0604020202020204" pitchFamily="34" charset="0"/>
                  <a:cs typeface="Arial" panose="020B0604020202020204" pitchFamily="34" charset="0"/>
                </a:rPr>
                <a:t>Esmatähtis!</a:t>
              </a:r>
            </a:p>
            <a:p>
              <a:r>
                <a:rPr lang="et-EE" dirty="0">
                  <a:latin typeface="Arial" panose="020B0604020202020204" pitchFamily="34" charset="0"/>
                  <a:cs typeface="Arial" panose="020B0604020202020204" pitchFamily="34" charset="0"/>
                </a:rPr>
                <a:t>Pikaajaline viibimine rohkem kui 85 </a:t>
              </a:r>
              <a:r>
                <a:rPr lang="et-EE" dirty="0" err="1">
                  <a:latin typeface="Arial" panose="020B0604020202020204" pitchFamily="34" charset="0"/>
                  <a:cs typeface="Arial" panose="020B0604020202020204" pitchFamily="34" charset="0"/>
                </a:rPr>
                <a:t>dB</a:t>
              </a:r>
              <a:r>
                <a:rPr lang="et-EE" dirty="0">
                  <a:latin typeface="Arial" panose="020B0604020202020204" pitchFamily="34" charset="0"/>
                  <a:cs typeface="Arial" panose="020B0604020202020204" pitchFamily="34" charset="0"/>
                </a:rPr>
                <a:t>(A) müras kahjustab kuulmist märkimisväärselt.</a:t>
              </a:r>
            </a:p>
          </p:txBody>
        </p:sp>
        <p:pic>
          <p:nvPicPr>
            <p:cNvPr id="1027" name="Picture 3" descr="Z:\ERASMUS\ERASMUS+KA2 Strategic partnership project\COMPETENCE\idea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7974" y="5238099"/>
              <a:ext cx="536165" cy="988528"/>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390572" y="1192486"/>
            <a:ext cx="10208527" cy="5016758"/>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r>
              <a:rPr lang="et-EE" sz="1600" dirty="0">
                <a:latin typeface="Arial" panose="020B0604020202020204" pitchFamily="34" charset="0"/>
                <a:cs typeface="Arial" panose="020B0604020202020204" pitchFamily="34" charset="0"/>
              </a:rPr>
              <a:t>Üldjuhul: kui sind ümbritsev müra sunnib sind häält tõstma, et ennast kellelegi mõne meetri kaugusele kuuldavaks teha, võib su kõrvakuulmine olla ohustatud.</a:t>
            </a:r>
          </a:p>
          <a:p>
            <a:pPr marL="285750" indent="-285750">
              <a:buFont typeface="Wingdings" panose="05000000000000000000" pitchFamily="2" charset="2"/>
              <a:buChar char="§"/>
            </a:pPr>
            <a:endParaRPr lang="et-EE" sz="16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Inimkõrvaga kuuldava müra mõõtmiseks kasutataval skaalal märgitakse müra detsibellides: </a:t>
            </a:r>
            <a:r>
              <a:rPr lang="et-EE" sz="1600" dirty="0" err="1">
                <a:latin typeface="Arial" panose="020B0604020202020204" pitchFamily="34" charset="0"/>
                <a:cs typeface="Arial" panose="020B0604020202020204" pitchFamily="34" charset="0"/>
              </a:rPr>
              <a:t>dB</a:t>
            </a:r>
            <a:r>
              <a:rPr lang="et-EE" sz="1600" dirty="0">
                <a:latin typeface="Arial" panose="020B0604020202020204" pitchFamily="34" charset="0"/>
                <a:cs typeface="Arial" panose="020B0604020202020204" pitchFamily="34" charset="0"/>
              </a:rPr>
              <a:t>(A). Normaalselt saab vestelda mürataseme 60 </a:t>
            </a:r>
            <a:r>
              <a:rPr lang="et-EE" sz="1600" dirty="0" err="1">
                <a:latin typeface="Arial" panose="020B0604020202020204" pitchFamily="34" charset="0"/>
                <a:cs typeface="Arial" panose="020B0604020202020204" pitchFamily="34" charset="0"/>
              </a:rPr>
              <a:t>dB</a:t>
            </a:r>
            <a:r>
              <a:rPr lang="et-EE" sz="1600" dirty="0">
                <a:latin typeface="Arial" panose="020B0604020202020204" pitchFamily="34" charset="0"/>
                <a:cs typeface="Arial" panose="020B0604020202020204" pitchFamily="34" charset="0"/>
              </a:rPr>
              <a:t>(A) kuni 65 </a:t>
            </a:r>
            <a:r>
              <a:rPr lang="et-EE" sz="1600" dirty="0" err="1">
                <a:latin typeface="Arial" panose="020B0604020202020204" pitchFamily="34" charset="0"/>
                <a:cs typeface="Arial" panose="020B0604020202020204" pitchFamily="34" charset="0"/>
              </a:rPr>
              <a:t>dB</a:t>
            </a:r>
            <a:r>
              <a:rPr lang="et-EE" sz="1600" dirty="0">
                <a:latin typeface="Arial" panose="020B0604020202020204" pitchFamily="34" charset="0"/>
                <a:cs typeface="Arial" panose="020B0604020202020204" pitchFamily="34" charset="0"/>
              </a:rPr>
              <a:t>(A) korral. 85 </a:t>
            </a:r>
            <a:r>
              <a:rPr lang="et-EE" sz="1600" dirty="0" err="1">
                <a:latin typeface="Arial" panose="020B0604020202020204" pitchFamily="34" charset="0"/>
                <a:cs typeface="Arial" panose="020B0604020202020204" pitchFamily="34" charset="0"/>
              </a:rPr>
              <a:t>dB</a:t>
            </a:r>
            <a:r>
              <a:rPr lang="et-EE" sz="1600" dirty="0">
                <a:latin typeface="Arial" panose="020B0604020202020204" pitchFamily="34" charset="0"/>
                <a:cs typeface="Arial" panose="020B0604020202020204" pitchFamily="34" charset="0"/>
              </a:rPr>
              <a:t>(A) on aga juba selline tase, mille puhul sa pead häält tõstma, ja 90 </a:t>
            </a:r>
            <a:r>
              <a:rPr lang="et-EE" sz="1600" dirty="0" err="1">
                <a:latin typeface="Arial" panose="020B0604020202020204" pitchFamily="34" charset="0"/>
                <a:cs typeface="Arial" panose="020B0604020202020204" pitchFamily="34" charset="0"/>
              </a:rPr>
              <a:t>dB</a:t>
            </a:r>
            <a:r>
              <a:rPr lang="et-EE" sz="1600" dirty="0">
                <a:latin typeface="Arial" panose="020B0604020202020204" pitchFamily="34" charset="0"/>
                <a:cs typeface="Arial" panose="020B0604020202020204" pitchFamily="34" charset="0"/>
              </a:rPr>
              <a:t>(A) puhul täiesti karjuma, et ennast kuuldavaks teha. Pikaajaline viibimine rohkem kui 85 </a:t>
            </a:r>
            <a:r>
              <a:rPr lang="et-EE" sz="1600" dirty="0" err="1">
                <a:latin typeface="Arial" panose="020B0604020202020204" pitchFamily="34" charset="0"/>
                <a:cs typeface="Arial" panose="020B0604020202020204" pitchFamily="34" charset="0"/>
              </a:rPr>
              <a:t>dB</a:t>
            </a:r>
            <a:r>
              <a:rPr lang="et-EE" sz="1600" dirty="0">
                <a:latin typeface="Arial" panose="020B0604020202020204" pitchFamily="34" charset="0"/>
                <a:cs typeface="Arial" panose="020B0604020202020204" pitchFamily="34" charset="0"/>
              </a:rPr>
              <a:t>(A) müra sees kahjustab kuulmist märkimisväärselt. See on müratase, mille puhul tööandjad peavad rakendama mürakontrolli meetmeid.</a:t>
            </a:r>
          </a:p>
          <a:p>
            <a:pPr marL="285750" indent="-285750">
              <a:buFont typeface="Courier New" panose="02070309020205020404" pitchFamily="49" charset="0"/>
              <a:buChar char="o"/>
            </a:pPr>
            <a:r>
              <a:rPr lang="en-GB" sz="1600" b="1" dirty="0">
                <a:latin typeface="Arial" panose="020B0604020202020204" pitchFamily="34" charset="0"/>
                <a:cs typeface="Arial" panose="020B0604020202020204" pitchFamily="34" charset="0"/>
              </a:rPr>
              <a:t>Allolevas</a:t>
            </a:r>
            <a:r>
              <a:rPr lang="et-EE" sz="1600" b="1" dirty="0">
                <a:latin typeface="Arial" panose="020B0604020202020204" pitchFamily="34" charset="0"/>
                <a:cs typeface="Arial" panose="020B0604020202020204" pitchFamily="34" charset="0"/>
              </a:rPr>
              <a:t>t tabelist leiad mõned tüüpilised müratasemed</a:t>
            </a:r>
          </a:p>
          <a:p>
            <a:endParaRPr lang="et-EE" sz="1600" b="1" dirty="0">
              <a:latin typeface="Arial" panose="020B0604020202020204" pitchFamily="34" charset="0"/>
              <a:cs typeface="Arial" panose="020B0604020202020204" pitchFamily="34" charset="0"/>
            </a:endParaRPr>
          </a:p>
          <a:p>
            <a:endParaRPr lang="et-EE" sz="1600" b="1" dirty="0">
              <a:latin typeface="Arial" panose="020B0604020202020204" pitchFamily="34" charset="0"/>
              <a:cs typeface="Arial" panose="020B0604020202020204" pitchFamily="34" charset="0"/>
            </a:endParaRPr>
          </a:p>
          <a:p>
            <a:endParaRPr lang="et-EE" sz="1600" b="1" dirty="0">
              <a:latin typeface="Arial" panose="020B0604020202020204" pitchFamily="34" charset="0"/>
              <a:cs typeface="Arial" panose="020B0604020202020204" pitchFamily="34" charset="0"/>
            </a:endParaRPr>
          </a:p>
          <a:p>
            <a:endParaRPr lang="et-EE" sz="1600" b="1" dirty="0">
              <a:latin typeface="Arial" panose="020B0604020202020204" pitchFamily="34" charset="0"/>
              <a:cs typeface="Arial" panose="020B0604020202020204" pitchFamily="34" charset="0"/>
            </a:endParaRPr>
          </a:p>
          <a:p>
            <a:endParaRPr lang="et-EE" sz="16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t-EE"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t-EE"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Kui töötajaid ei saa potentsiaalselt kahjustavast mürast isoleerida, peab tööandja hoolitsema, et töötajatel oleksid õiged kuulmiskaitsevahendid (kõrvaklapid või tropid).</a:t>
            </a:r>
          </a:p>
        </p:txBody>
      </p:sp>
      <p:graphicFrame>
        <p:nvGraphicFramePr>
          <p:cNvPr id="9" name="Table 8"/>
          <p:cNvGraphicFramePr>
            <a:graphicFrameLocks noGrp="1"/>
          </p:cNvGraphicFramePr>
          <p:nvPr>
            <p:extLst>
              <p:ext uri="{D42A27DB-BD31-4B8C-83A1-F6EECF244321}">
                <p14:modId xmlns:p14="http://schemas.microsoft.com/office/powerpoint/2010/main" val="1878735032"/>
              </p:ext>
            </p:extLst>
          </p:nvPr>
        </p:nvGraphicFramePr>
        <p:xfrm>
          <a:off x="497150" y="3515557"/>
          <a:ext cx="5104660" cy="1917576"/>
        </p:xfrm>
        <a:graphic>
          <a:graphicData uri="http://schemas.openxmlformats.org/drawingml/2006/table">
            <a:tbl>
              <a:tblPr>
                <a:tableStyleId>{5940675A-B579-460E-94D1-54222C63F5DA}</a:tableStyleId>
              </a:tblPr>
              <a:tblGrid>
                <a:gridCol w="2552330">
                  <a:extLst>
                    <a:ext uri="{9D8B030D-6E8A-4147-A177-3AD203B41FA5}">
                      <a16:colId xmlns:a16="http://schemas.microsoft.com/office/drawing/2014/main" val="20000"/>
                    </a:ext>
                  </a:extLst>
                </a:gridCol>
                <a:gridCol w="2552330">
                  <a:extLst>
                    <a:ext uri="{9D8B030D-6E8A-4147-A177-3AD203B41FA5}">
                      <a16:colId xmlns:a16="http://schemas.microsoft.com/office/drawing/2014/main" val="20001"/>
                    </a:ext>
                  </a:extLst>
                </a:gridCol>
              </a:tblGrid>
              <a:tr h="560280">
                <a:tc>
                  <a:txBody>
                    <a:bodyPr/>
                    <a:lstStyle/>
                    <a:p>
                      <a:pPr algn="l" fontAlgn="base"/>
                      <a:r>
                        <a:rPr lang="et-EE" sz="1400" b="1" noProof="0" dirty="0">
                          <a:effectLst/>
                        </a:rPr>
                        <a:t>Müra </a:t>
                      </a:r>
                    </a:p>
                  </a:txBody>
                  <a:tcPr marL="57150" marR="57150" marT="57150" marB="57150" anchor="ctr"/>
                </a:tc>
                <a:tc>
                  <a:txBody>
                    <a:bodyPr/>
                    <a:lstStyle/>
                    <a:p>
                      <a:pPr algn="l" fontAlgn="base"/>
                      <a:r>
                        <a:rPr lang="et-EE" sz="1400" b="1" noProof="0" dirty="0">
                          <a:effectLst/>
                        </a:rPr>
                        <a:t>Müratase </a:t>
                      </a:r>
                      <a:r>
                        <a:rPr lang="et-EE" sz="1400" b="1" noProof="0" dirty="0" err="1">
                          <a:effectLst/>
                        </a:rPr>
                        <a:t>dB</a:t>
                      </a:r>
                      <a:r>
                        <a:rPr lang="et-EE" sz="1400" b="1" noProof="0" dirty="0">
                          <a:effectLst/>
                        </a:rPr>
                        <a:t>(A)</a:t>
                      </a:r>
                      <a:r>
                        <a:rPr lang="en-GB" sz="1400" b="1" noProof="0" dirty="0">
                          <a:effectLst/>
                        </a:rPr>
                        <a:t> </a:t>
                      </a:r>
                      <a:r>
                        <a:rPr lang="et-EE" sz="1400" b="1" noProof="0" dirty="0">
                          <a:effectLst/>
                        </a:rPr>
                        <a:t>(operaatori kõrva juures)</a:t>
                      </a:r>
                    </a:p>
                  </a:txBody>
                  <a:tcPr marL="57150" marR="57150" marT="57150" marB="57150" anchor="ctr"/>
                </a:tc>
                <a:extLst>
                  <a:ext uri="{0D108BD9-81ED-4DB2-BD59-A6C34878D82A}">
                    <a16:rowId xmlns:a16="http://schemas.microsoft.com/office/drawing/2014/main" val="10000"/>
                  </a:ext>
                </a:extLst>
              </a:tr>
              <a:tr h="339324">
                <a:tc>
                  <a:txBody>
                    <a:bodyPr/>
                    <a:lstStyle/>
                    <a:p>
                      <a:pPr algn="l" fontAlgn="base"/>
                      <a:r>
                        <a:rPr lang="et-EE" sz="1400" b="1" noProof="0" dirty="0">
                          <a:effectLst/>
                        </a:rPr>
                        <a:t>Raskliiklus</a:t>
                      </a:r>
                      <a:endParaRPr lang="et-EE" sz="1400" b="1" noProof="0" dirty="0">
                        <a:effectLst/>
                        <a:latin typeface="Arial"/>
                      </a:endParaRPr>
                    </a:p>
                  </a:txBody>
                  <a:tcPr marL="57150" marR="57150" marT="57150" marB="57150" anchor="ctr"/>
                </a:tc>
                <a:tc>
                  <a:txBody>
                    <a:bodyPr/>
                    <a:lstStyle/>
                    <a:p>
                      <a:pPr algn="l" fontAlgn="base"/>
                      <a:r>
                        <a:rPr lang="et-EE" sz="1400" b="1" noProof="0" dirty="0">
                          <a:effectLst/>
                        </a:rPr>
                        <a:t>80</a:t>
                      </a:r>
                      <a:endParaRPr lang="et-EE" sz="1400" b="1" noProof="0" dirty="0">
                        <a:effectLst/>
                        <a:latin typeface="Arial"/>
                      </a:endParaRPr>
                    </a:p>
                  </a:txBody>
                  <a:tcPr marL="57150" marR="57150" marT="57150" marB="57150" anchor="ctr"/>
                </a:tc>
                <a:extLst>
                  <a:ext uri="{0D108BD9-81ED-4DB2-BD59-A6C34878D82A}">
                    <a16:rowId xmlns:a16="http://schemas.microsoft.com/office/drawing/2014/main" val="10001"/>
                  </a:ext>
                </a:extLst>
              </a:tr>
              <a:tr h="339324">
                <a:tc>
                  <a:txBody>
                    <a:bodyPr/>
                    <a:lstStyle/>
                    <a:p>
                      <a:pPr algn="l" fontAlgn="base"/>
                      <a:r>
                        <a:rPr lang="et-EE" sz="1400" b="1" noProof="0" dirty="0">
                          <a:effectLst/>
                        </a:rPr>
                        <a:t>Muru niitmine</a:t>
                      </a:r>
                      <a:endParaRPr lang="et-EE" sz="1400" b="1" noProof="0" dirty="0">
                        <a:effectLst/>
                        <a:latin typeface="Arial"/>
                      </a:endParaRPr>
                    </a:p>
                  </a:txBody>
                  <a:tcPr marL="57150" marR="57150" marT="57150" marB="57150" anchor="ctr"/>
                </a:tc>
                <a:tc>
                  <a:txBody>
                    <a:bodyPr/>
                    <a:lstStyle/>
                    <a:p>
                      <a:pPr algn="l" fontAlgn="base"/>
                      <a:r>
                        <a:rPr lang="et-EE" sz="1400" b="1" noProof="0" dirty="0">
                          <a:effectLst/>
                        </a:rPr>
                        <a:t>90</a:t>
                      </a:r>
                      <a:endParaRPr lang="et-EE" sz="1400" b="1" noProof="0" dirty="0">
                        <a:effectLst/>
                        <a:latin typeface="Arial"/>
                      </a:endParaRPr>
                    </a:p>
                  </a:txBody>
                  <a:tcPr marL="57150" marR="57150" marT="57150" marB="57150" anchor="ctr"/>
                </a:tc>
                <a:extLst>
                  <a:ext uri="{0D108BD9-81ED-4DB2-BD59-A6C34878D82A}">
                    <a16:rowId xmlns:a16="http://schemas.microsoft.com/office/drawing/2014/main" val="10002"/>
                  </a:ext>
                </a:extLst>
              </a:tr>
              <a:tr h="339324">
                <a:tc>
                  <a:txBody>
                    <a:bodyPr/>
                    <a:lstStyle/>
                    <a:p>
                      <a:pPr algn="l" fontAlgn="base"/>
                      <a:r>
                        <a:rPr lang="et-EE" sz="1400" b="1" noProof="0" dirty="0">
                          <a:effectLst/>
                        </a:rPr>
                        <a:t>Nurklihvija</a:t>
                      </a:r>
                      <a:endParaRPr lang="et-EE" sz="1400" b="1" noProof="0" dirty="0">
                        <a:effectLst/>
                        <a:latin typeface="Arial"/>
                      </a:endParaRPr>
                    </a:p>
                  </a:txBody>
                  <a:tcPr marL="57150" marR="57150" marT="57150" marB="57150" anchor="ctr"/>
                </a:tc>
                <a:tc>
                  <a:txBody>
                    <a:bodyPr/>
                    <a:lstStyle/>
                    <a:p>
                      <a:pPr algn="l" fontAlgn="base"/>
                      <a:r>
                        <a:rPr lang="et-EE" sz="1400" b="1" noProof="0" dirty="0">
                          <a:effectLst/>
                        </a:rPr>
                        <a:t>105</a:t>
                      </a:r>
                      <a:endParaRPr lang="et-EE" sz="1400" b="1" noProof="0" dirty="0">
                        <a:effectLst/>
                        <a:latin typeface="Arial"/>
                      </a:endParaRPr>
                    </a:p>
                  </a:txBody>
                  <a:tcPr marL="57150" marR="57150" marT="57150" marB="57150" anchor="ctr"/>
                </a:tc>
                <a:extLst>
                  <a:ext uri="{0D108BD9-81ED-4DB2-BD59-A6C34878D82A}">
                    <a16:rowId xmlns:a16="http://schemas.microsoft.com/office/drawing/2014/main" val="10003"/>
                  </a:ext>
                </a:extLst>
              </a:tr>
              <a:tr h="339324">
                <a:tc>
                  <a:txBody>
                    <a:bodyPr/>
                    <a:lstStyle/>
                    <a:p>
                      <a:pPr algn="l" fontAlgn="base"/>
                      <a:r>
                        <a:rPr lang="et-EE" sz="1400" b="1" noProof="0" dirty="0">
                          <a:effectLst/>
                        </a:rPr>
                        <a:t>Kettsaag</a:t>
                      </a:r>
                      <a:endParaRPr lang="et-EE" sz="1400" b="1" noProof="0" dirty="0">
                        <a:effectLst/>
                        <a:latin typeface="Arial"/>
                      </a:endParaRPr>
                    </a:p>
                  </a:txBody>
                  <a:tcPr marL="57150" marR="57150" marT="57150" marB="57150" anchor="ctr"/>
                </a:tc>
                <a:tc>
                  <a:txBody>
                    <a:bodyPr/>
                    <a:lstStyle/>
                    <a:p>
                      <a:pPr algn="l" fontAlgn="base"/>
                      <a:r>
                        <a:rPr lang="et-EE" sz="1400" b="1" noProof="0" dirty="0">
                          <a:effectLst/>
                        </a:rPr>
                        <a:t>105</a:t>
                      </a:r>
                      <a:endParaRPr lang="et-EE" sz="1400" b="1" noProof="0" dirty="0">
                        <a:effectLst/>
                        <a:latin typeface="Arial"/>
                      </a:endParaRPr>
                    </a:p>
                  </a:txBody>
                  <a:tcPr marL="57150" marR="57150" marT="57150" marB="5715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7940453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1" y="1652079"/>
            <a:ext cx="10909773" cy="2062103"/>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200000"/>
              </a:lnSpc>
              <a:buFontTx/>
              <a:buAutoNum type="arabicPeriod"/>
            </a:pPr>
            <a:r>
              <a:rPr lang="et-EE" sz="2400" dirty="0">
                <a:solidFill>
                  <a:prstClr val="black"/>
                </a:solidFill>
                <a:latin typeface="Arial" panose="020B0604020202020204" pitchFamily="34" charset="0"/>
                <a:cs typeface="Arial" panose="020B0604020202020204" pitchFamily="34" charset="0"/>
              </a:rPr>
              <a:t>Mis on põhinäitaja, et töötaja kuulmine võib olla ohustatud?</a:t>
            </a:r>
          </a:p>
          <a:p>
            <a:pPr marL="342900" indent="-342900">
              <a:lnSpc>
                <a:spcPct val="200000"/>
              </a:lnSpc>
              <a:buFontTx/>
              <a:buAutoNum type="arabicPeriod"/>
            </a:pPr>
            <a:r>
              <a:rPr lang="et-EE" sz="2400" dirty="0">
                <a:solidFill>
                  <a:prstClr val="black"/>
                </a:solidFill>
                <a:latin typeface="Arial" panose="020B0604020202020204" pitchFamily="34" charset="0"/>
                <a:cs typeface="Arial" panose="020B0604020202020204" pitchFamily="34" charset="0"/>
              </a:rPr>
              <a:t>Mis on kauakestev kaitsetus müra eest, mis märgatavalt kahjustab kuulmist?</a:t>
            </a:r>
          </a:p>
          <a:p>
            <a:pPr>
              <a:lnSpc>
                <a:spcPct val="200000"/>
              </a:lnSpc>
            </a:pPr>
            <a:endParaRPr lang="en-US" sz="1600" dirty="0">
              <a:solidFill>
                <a:prstClr val="black"/>
              </a:solidFill>
            </a:endParaRPr>
          </a:p>
        </p:txBody>
      </p:sp>
      <p:sp>
        <p:nvSpPr>
          <p:cNvPr id="9" name="TextBox 8"/>
          <p:cNvSpPr txBox="1"/>
          <p:nvPr/>
        </p:nvSpPr>
        <p:spPr>
          <a:xfrm>
            <a:off x="390572" y="908493"/>
            <a:ext cx="10406218" cy="954107"/>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Enesekontrolli küsimused</a:t>
            </a:r>
          </a:p>
          <a:p>
            <a:endParaRPr lang="en-US" sz="2400"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0571" y="594803"/>
            <a:ext cx="39882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et-EE" altLang="lt-LT" dirty="0">
                <a:solidFill>
                  <a:prstClr val="black"/>
                </a:solidFill>
              </a:rPr>
              <a:t>Teema 3, jaotis 5 </a:t>
            </a:r>
          </a:p>
        </p:txBody>
      </p:sp>
    </p:spTree>
    <p:extLst>
      <p:ext uri="{BB962C8B-B14F-4D97-AF65-F5344CB8AC3E}">
        <p14:creationId xmlns:p14="http://schemas.microsoft.com/office/powerpoint/2010/main" val="414768852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latin typeface="Arial" panose="020B0604020202020204" pitchFamily="34" charset="0"/>
                <a:cs typeface="Arial" panose="020B0604020202020204" pitchFamily="34" charset="0"/>
              </a:rPr>
              <a:t>Teema 3</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6. </a:t>
            </a:r>
            <a:r>
              <a:rPr lang="et-EE" sz="2400" dirty="0">
                <a:latin typeface="Arial" panose="020B0604020202020204" pitchFamily="34" charset="0"/>
                <a:cs typeface="Arial" panose="020B0604020202020204" pitchFamily="34" charset="0"/>
              </a:rPr>
              <a:t>Elekter 1/2</a:t>
            </a:r>
          </a:p>
        </p:txBody>
      </p:sp>
      <p:sp>
        <p:nvSpPr>
          <p:cNvPr id="12" name="TextBox 11"/>
          <p:cNvSpPr txBox="1"/>
          <p:nvPr/>
        </p:nvSpPr>
        <p:spPr>
          <a:xfrm>
            <a:off x="390572" y="1590534"/>
            <a:ext cx="11096577" cy="3785652"/>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r>
              <a:rPr lang="et-EE" sz="1600" dirty="0">
                <a:latin typeface="Arial" panose="020B0604020202020204" pitchFamily="34" charset="0"/>
                <a:cs typeface="Arial" panose="020B0604020202020204" pitchFamily="34" charset="0"/>
              </a:rPr>
              <a:t>Elektrilöök tähendab seda, et inimesest saab vooluring</a:t>
            </a:r>
            <a:r>
              <a:rPr lang="en-GB" sz="1600" dirty="0" err="1">
                <a:latin typeface="Arial" panose="020B0604020202020204" pitchFamily="34" charset="0"/>
                <a:cs typeface="Arial" panose="020B0604020202020204" pitchFamily="34" charset="0"/>
              </a:rPr>
              <a:t>i</a:t>
            </a:r>
            <a:r>
              <a:rPr lang="et-EE" sz="1600" dirty="0">
                <a:latin typeface="Arial" panose="020B0604020202020204" pitchFamily="34" charset="0"/>
                <a:cs typeface="Arial" panose="020B0604020202020204" pitchFamily="34" charset="0"/>
              </a:rPr>
              <a:t> osa ja elektrivool läbistab tema keha.</a:t>
            </a:r>
          </a:p>
          <a:p>
            <a:endParaRPr lang="et-EE" sz="16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Õnnetusi ja surma võib põhjustada ka see, kui seadmestik või tööriist muutub elektririkke, hooldamata jätmise või lühiühenduste tõttu ohtlikuks.</a:t>
            </a:r>
          </a:p>
          <a:p>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Elektriõnnetused juhtuvad harilikult mitme teguri kokkulangemisel.</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Väljaõppe või kontrolli puudumine.</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Ebaturvalised töövõtted.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Seadmestik ei ole korralikult paigaldatud, hooldatud, kontrollitud ja märgistatud.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Ohtlik töökeskkond, kus elektriohtusid ära ei tunta.</a:t>
            </a:r>
          </a:p>
          <a:p>
            <a:endParaRPr lang="et-EE" sz="16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Surmav elektrilöök tabab sageli siis, kui inimesed hindavad valesti kõrgusi ja vahemaid maapinnast pea kohal olevate elektrijuhtmeteni, kandes töövarustust (vardad, redelid) või töötades näiteks pikendusi kasutava masinaga nagu kraana.</a:t>
            </a:r>
          </a:p>
          <a:p>
            <a:endParaRPr lang="et-EE" sz="16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t-E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393388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latin typeface="Arial" panose="020B0604020202020204" pitchFamily="34" charset="0"/>
                <a:cs typeface="Arial" panose="020B0604020202020204" pitchFamily="34" charset="0"/>
              </a:rPr>
              <a:t>Teema 3</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6. </a:t>
            </a:r>
            <a:r>
              <a:rPr lang="et-EE" sz="2400" dirty="0">
                <a:latin typeface="Arial" panose="020B0604020202020204" pitchFamily="34" charset="0"/>
                <a:cs typeface="Arial" panose="020B0604020202020204" pitchFamily="34" charset="0"/>
              </a:rPr>
              <a:t>Elekter 2/2</a:t>
            </a:r>
          </a:p>
        </p:txBody>
      </p:sp>
      <p:sp>
        <p:nvSpPr>
          <p:cNvPr id="12" name="TextBox 11"/>
          <p:cNvSpPr txBox="1"/>
          <p:nvPr/>
        </p:nvSpPr>
        <p:spPr>
          <a:xfrm>
            <a:off x="390573" y="1290283"/>
            <a:ext cx="11551218" cy="5539978"/>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a:buClr>
                <a:schemeClr val="accent5">
                  <a:lumMod val="75000"/>
                </a:schemeClr>
              </a:buClr>
            </a:pPr>
            <a:r>
              <a:rPr lang="et-EE" b="1" dirty="0">
                <a:latin typeface="Arial" panose="020B0604020202020204" pitchFamily="34" charset="0"/>
                <a:cs typeface="Arial" panose="020B0604020202020204" pitchFamily="34" charset="0"/>
              </a:rPr>
              <a:t>Üldised ohutusabinõud</a:t>
            </a:r>
          </a:p>
          <a:p>
            <a:endParaRPr lang="et-EE" sz="16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Kvalifitseeritud töötaja peab õpipoisse, juhendatavaid ja praktikante kogu aeg jälgima ja kontrollima.</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Seaduse järgi tohivad elektritöid teha üksnes litsentsiga elektrikud. Kvalifitseerimata isikul ei tohi lasta elektritöid teha.</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Hoia elektritööriistad ja seadmestik turvaliselt töökorras, sooritades vajalikud kontrollimised ja ennetavad hooldused.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Lahuta vigased tööriistad ja seadmed vooluvõrgust (nt vigastatud juhtmed või katkised pistikud). Isegi kui teatud osa elektriseadmestikust, -riistast või masinast on vooluallikast lahutatud, võib see siiski osaliselt töötada. See võib juhtuda seadmesse salvestatud energia tõttu. Aktiveeri masin või seade pärast vooluallikast lahutamist, et salvestunud energia vabastada.</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Lülita tööriistad ja seadmed alati enne juhtme pistikust tõmbamist välja.</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Hoia elektrijuhtmed põrandast eemal, et vähendada nende lohistamise, teravate esemete või veega kokkupuutumise tõttu tekkivat ohtu ja kahjustusi.</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Tea, kus asub elektrivarustuse peakilp.</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Kontrolli pea kohal olevate juhtmete asukohta ja veendu, et ükski ei ole alla kukkunud ega ripne.</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Kasuta oma sea</a:t>
            </a:r>
            <a:r>
              <a:rPr lang="en-GB" sz="1600" dirty="0">
                <a:latin typeface="Arial" panose="020B0604020202020204" pitchFamily="34" charset="0"/>
                <a:cs typeface="Arial" panose="020B0604020202020204" pitchFamily="34" charset="0"/>
              </a:rPr>
              <a:t>d</a:t>
            </a:r>
            <a:r>
              <a:rPr lang="et-EE" sz="1600" dirty="0">
                <a:latin typeface="Arial" panose="020B0604020202020204" pitchFamily="34" charset="0"/>
                <a:cs typeface="Arial" panose="020B0604020202020204" pitchFamily="34" charset="0"/>
              </a:rPr>
              <a:t>meid õigesti. Loe läbi nende juhendid ja järgi kõiki juhiseid.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Hoia elektriseadmed ja juhtmed veest ja märgadest piirkondadest eemal.</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Ära vooluringe ja kaitsmeid üle koorma, kasutades ühes vooluvõtupunktis liiga palju seadmeid. Ära topi neid ühe elektrikorgi alla. Kasuta individuaalsete lülitustega kilpi.</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Töötajad, kes kasutavad töökohal  kantavaid elektriseadmeid, peavad olema kaitstud maaühendusvoolu vastu rikkevoolukaitsmega (RCD), mida kutsutakse ka ohulülitiks.</a:t>
            </a:r>
          </a:p>
          <a:p>
            <a:endParaRPr lang="en-US" sz="1600" dirty="0">
              <a:latin typeface="Arial" panose="020B0604020202020204" pitchFamily="34" charset="0"/>
              <a:cs typeface="Arial" panose="020B0604020202020204" pitchFamily="34" charset="0"/>
            </a:endParaRPr>
          </a:p>
          <a:p>
            <a:pPr marL="742950" lvl="1" indent="-285750">
              <a:buClr>
                <a:schemeClr val="accent5">
                  <a:lumMod val="75000"/>
                </a:schemeClr>
              </a:buClr>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623240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1" y="1652079"/>
            <a:ext cx="10909773" cy="2062103"/>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200000"/>
              </a:lnSpc>
              <a:buFontTx/>
              <a:buAutoNum type="arabicPeriod"/>
            </a:pPr>
            <a:r>
              <a:rPr lang="et-EE" sz="2400" dirty="0">
                <a:latin typeface="Arial" panose="020B0604020202020204" pitchFamily="34" charset="0"/>
                <a:cs typeface="Arial" panose="020B0604020202020204" pitchFamily="34" charset="0"/>
              </a:rPr>
              <a:t>Millised tegurid põhjustavad harilikult elektriõnnetusi?</a:t>
            </a:r>
          </a:p>
          <a:p>
            <a:pPr marL="342900" indent="-342900">
              <a:lnSpc>
                <a:spcPct val="200000"/>
              </a:lnSpc>
              <a:buFontTx/>
              <a:buAutoNum type="arabicPeriod"/>
            </a:pPr>
            <a:r>
              <a:rPr lang="et-EE" sz="2400" dirty="0">
                <a:latin typeface="Arial" panose="020B0604020202020204" pitchFamily="34" charset="0"/>
                <a:cs typeface="Arial" panose="020B0604020202020204" pitchFamily="34" charset="0"/>
              </a:rPr>
              <a:t>Millised on põhilised ettevaatusabinõud?</a:t>
            </a:r>
          </a:p>
          <a:p>
            <a:pPr>
              <a:lnSpc>
                <a:spcPct val="200000"/>
              </a:lnSpc>
            </a:pPr>
            <a:endParaRPr lang="en-US" sz="1600" dirty="0"/>
          </a:p>
        </p:txBody>
      </p:sp>
      <p:sp>
        <p:nvSpPr>
          <p:cNvPr id="9" name="TextBox 8"/>
          <p:cNvSpPr txBox="1"/>
          <p:nvPr/>
        </p:nvSpPr>
        <p:spPr>
          <a:xfrm>
            <a:off x="506027" y="976544"/>
            <a:ext cx="10418777" cy="954107"/>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Enesekontrolli küsimused</a:t>
            </a:r>
          </a:p>
          <a:p>
            <a:endParaRPr lang="en-US" sz="2400"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06027" y="514905"/>
            <a:ext cx="38728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t>Teema 3,  jaotis 6 </a:t>
            </a:r>
          </a:p>
        </p:txBody>
      </p:sp>
    </p:spTree>
    <p:extLst>
      <p:ext uri="{BB962C8B-B14F-4D97-AF65-F5344CB8AC3E}">
        <p14:creationId xmlns:p14="http://schemas.microsoft.com/office/powerpoint/2010/main" val="3219249349"/>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65615" y="1242715"/>
            <a:ext cx="11551218" cy="5016758"/>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Mehaanilise seadmestikuga töötamise isikliku kaitsevarustuse hulka võivad kuuluda kaitsekindad, käsivarrekaitsmed, kaitseprillid, tugevad peakatted ja turvasaapad.</a:t>
            </a:r>
          </a:p>
          <a:p>
            <a:pPr marL="285750" indent="-285750">
              <a:buFont typeface="Courier New" panose="02070309020205020404" pitchFamily="49" charset="0"/>
              <a:buChar char="o"/>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Mehaanilise seadmestiku külge kinnitatud turvaseadised kaitsevad sind masina liikuvate osade eest. Masinate kaitsmeid ei tohi kunagi eemalda, ja kui kaitse on kahjustatud või puudub, ei tohi masinat kasutada enne, kui see on parandatud või välja vahetatud. Puuduvast või kahjustatud kaitsmest tuleb otsekohe teatada. Kui kaitsmed puhastamise ajaks eemaldatakse, tuleb need pärast tagasi panna ja volitatud isik peab need enne masina kasutuselevõtmist üle kontrollima. Ära masinaid  kunagi puhastamise ajal sisse lülita!</a:t>
            </a:r>
          </a:p>
          <a:p>
            <a:pPr marL="285750" indent="-285750">
              <a:buFont typeface="Courier New" panose="02070309020205020404" pitchFamily="49" charset="0"/>
              <a:buChar char="o"/>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i="1" dirty="0">
                <a:latin typeface="Arial" panose="020B0604020202020204" pitchFamily="34" charset="0"/>
                <a:cs typeface="Arial" panose="020B0604020202020204" pitchFamily="34" charset="0"/>
              </a:rPr>
              <a:t>Lukustuse fikseerimine</a:t>
            </a:r>
            <a:r>
              <a:rPr lang="et-EE" sz="1600" dirty="0">
                <a:latin typeface="Arial" panose="020B0604020202020204" pitchFamily="34" charset="0"/>
                <a:cs typeface="Arial" panose="020B0604020202020204" pitchFamily="34" charset="0"/>
              </a:rPr>
              <a:t> on üks viis, kuidas elektriseadmestiku sisselülitamist hoolduse ajal välistada. Masina lülitile lisatakse lukk, mis ei lase masinat sisse lülitada.</a:t>
            </a:r>
          </a:p>
          <a:p>
            <a:pPr marL="285750" indent="-285750">
              <a:buFont typeface="Courier New" panose="02070309020205020404" pitchFamily="49" charset="0"/>
              <a:buChar char="o"/>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Selle luku ainuke võti peab olema masinaga töötava inimese käes.</a:t>
            </a:r>
          </a:p>
          <a:p>
            <a:pPr marL="285750" indent="-285750">
              <a:buFont typeface="Courier New" panose="02070309020205020404" pitchFamily="49" charset="0"/>
              <a:buChar char="o"/>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Lukku tohib eemaldada ainult see, kes selle seadmestikule paigaldas. Juhuks, kui seda isikut ei ole võimalik kätte saada (nt töötab teine vahetus või kui volitatu on kutsutud mujale),</a:t>
            </a:r>
          </a:p>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peab olema kinnitatud luku eemaldamise protseduur.</a:t>
            </a:r>
          </a:p>
          <a:p>
            <a:pPr marL="285750" indent="-285750">
              <a:buFont typeface="Courier New" panose="02070309020205020404" pitchFamily="49" charset="0"/>
              <a:buChar char="o"/>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endParaRPr lang="et-EE" sz="1600" dirty="0">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pPr>
            <a:endParaRPr lang="en-US" sz="1600" dirty="0">
              <a:latin typeface="Arial" panose="020B0604020202020204" pitchFamily="34" charset="0"/>
              <a:cs typeface="Arial" panose="020B0604020202020204" pitchFamily="34" charset="0"/>
            </a:endParaRPr>
          </a:p>
        </p:txBody>
      </p:sp>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latin typeface="Arial" panose="020B0604020202020204" pitchFamily="34" charset="0"/>
                <a:cs typeface="Arial" panose="020B0604020202020204" pitchFamily="34" charset="0"/>
              </a:rPr>
              <a:t>Teema 3</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7. </a:t>
            </a:r>
            <a:r>
              <a:rPr lang="et-EE" sz="2400" dirty="0">
                <a:latin typeface="Arial" panose="020B0604020202020204" pitchFamily="34" charset="0"/>
                <a:cs typeface="Arial" panose="020B0604020202020204" pitchFamily="34" charset="0"/>
              </a:rPr>
              <a:t>Mehaaniline seadmestik</a:t>
            </a:r>
          </a:p>
        </p:txBody>
      </p:sp>
      <p:grpSp>
        <p:nvGrpSpPr>
          <p:cNvPr id="7" name="Group 6"/>
          <p:cNvGrpSpPr/>
          <p:nvPr/>
        </p:nvGrpSpPr>
        <p:grpSpPr>
          <a:xfrm>
            <a:off x="6909313" y="5074946"/>
            <a:ext cx="4664378" cy="1604875"/>
            <a:chOff x="7874758" y="4694830"/>
            <a:chExt cx="3916908" cy="1604875"/>
          </a:xfrm>
        </p:grpSpPr>
        <p:sp>
          <p:nvSpPr>
            <p:cNvPr id="3" name="Rectangle 2"/>
            <p:cNvSpPr/>
            <p:nvPr/>
          </p:nvSpPr>
          <p:spPr>
            <a:xfrm>
              <a:off x="7874758" y="4694830"/>
              <a:ext cx="3916908" cy="1604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7936173" y="4822377"/>
              <a:ext cx="3337159" cy="1477328"/>
            </a:xfrm>
            <a:prstGeom prst="rect">
              <a:avLst/>
            </a:prstGeom>
            <a:noFill/>
          </p:spPr>
          <p:txBody>
            <a:bodyPr wrap="square" rtlCol="0">
              <a:spAutoFit/>
            </a:bodyPr>
            <a:lstStyle/>
            <a:p>
              <a:r>
                <a:rPr lang="et-EE" b="1" dirty="0">
                  <a:latin typeface="Arial" panose="020B0604020202020204" pitchFamily="34" charset="0"/>
                  <a:cs typeface="Arial" panose="020B0604020202020204" pitchFamily="34" charset="0"/>
                </a:rPr>
                <a:t>Esmatähtis!</a:t>
              </a:r>
            </a:p>
            <a:p>
              <a:r>
                <a:rPr lang="et-EE" dirty="0">
                  <a:latin typeface="Arial" panose="020B0604020202020204" pitchFamily="34" charset="0"/>
                  <a:cs typeface="Arial" panose="020B0604020202020204" pitchFamily="34" charset="0"/>
                </a:rPr>
                <a:t>Sinu töökohas peab olema hoolduskava, et tagada kõigi seadmete ja masinate ohutus töökorras olek.</a:t>
              </a:r>
            </a:p>
          </p:txBody>
        </p:sp>
        <p:pic>
          <p:nvPicPr>
            <p:cNvPr id="1027" name="Picture 3" descr="Z:\ERASMUS\ERASMUS+KA2 Strategic partnership project\COMPETENCE\idea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9119" y="5185923"/>
              <a:ext cx="522097" cy="62305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82519074"/>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1" y="1652079"/>
            <a:ext cx="10909773" cy="3046988"/>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200000"/>
              </a:lnSpc>
              <a:buFontTx/>
              <a:buAutoNum type="arabicPeriod"/>
            </a:pPr>
            <a:r>
              <a:rPr lang="et-EE" sz="2400" dirty="0">
                <a:solidFill>
                  <a:prstClr val="black"/>
                </a:solidFill>
                <a:latin typeface="Arial" panose="020B0604020202020204" pitchFamily="34" charset="0"/>
                <a:cs typeface="Arial" panose="020B0604020202020204" pitchFamily="34" charset="0"/>
              </a:rPr>
              <a:t>Mis kuulub isikliku kaitsevarustuse hulka, kui töötad mehaanilise seadmestikuga?</a:t>
            </a:r>
          </a:p>
          <a:p>
            <a:pPr marL="342900" indent="-342900">
              <a:lnSpc>
                <a:spcPct val="200000"/>
              </a:lnSpc>
              <a:buFontTx/>
              <a:buAutoNum type="arabicPeriod"/>
            </a:pPr>
            <a:r>
              <a:rPr lang="et-EE" sz="2400" dirty="0">
                <a:solidFill>
                  <a:prstClr val="black"/>
                </a:solidFill>
                <a:latin typeface="Arial" panose="020B0604020202020204" pitchFamily="34" charset="0"/>
                <a:cs typeface="Arial" panose="020B0604020202020204" pitchFamily="34" charset="0"/>
              </a:rPr>
              <a:t>Mis on mehaanilise seadmestiku kaitsevahendid ja kuidas neid tuleb käsitseda?</a:t>
            </a:r>
          </a:p>
        </p:txBody>
      </p:sp>
      <p:sp>
        <p:nvSpPr>
          <p:cNvPr id="9" name="TextBox 8"/>
          <p:cNvSpPr txBox="1"/>
          <p:nvPr/>
        </p:nvSpPr>
        <p:spPr>
          <a:xfrm>
            <a:off x="506027" y="908076"/>
            <a:ext cx="10418777" cy="954107"/>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Enesekontrolli küsimused</a:t>
            </a:r>
          </a:p>
          <a:p>
            <a:endParaRPr lang="en-US" sz="2400"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06027" y="541539"/>
            <a:ext cx="38728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et-EE" altLang="lt-LT" dirty="0">
                <a:solidFill>
                  <a:prstClr val="black"/>
                </a:solidFill>
              </a:rPr>
              <a:t>Teema 3, jaotis 7</a:t>
            </a:r>
          </a:p>
        </p:txBody>
      </p:sp>
    </p:spTree>
    <p:extLst>
      <p:ext uri="{BB962C8B-B14F-4D97-AF65-F5344CB8AC3E}">
        <p14:creationId xmlns:p14="http://schemas.microsoft.com/office/powerpoint/2010/main" val="2255483498"/>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90573" y="1180844"/>
            <a:ext cx="11551218" cy="5663089"/>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285750" indent="-285750">
              <a:buFont typeface="Courier New" panose="02070309020205020404" pitchFamily="49" charset="0"/>
              <a:buChar char="o"/>
            </a:pPr>
            <a:r>
              <a:rPr lang="et-EE" sz="1500" b="1" dirty="0">
                <a:latin typeface="Arial" panose="020B0604020202020204" pitchFamily="34" charset="0"/>
                <a:cs typeface="Arial" panose="020B0604020202020204" pitchFamily="34" charset="0"/>
              </a:rPr>
              <a:t>Kukkumisohu tüüpnäited </a:t>
            </a:r>
          </a:p>
          <a:p>
            <a:pPr marL="742950" lvl="1" indent="-285750">
              <a:buFont typeface="Arial" panose="020B0604020202020204" pitchFamily="34" charset="0"/>
              <a:buChar char="•"/>
            </a:pPr>
            <a:r>
              <a:rPr lang="et-EE" sz="1500" dirty="0">
                <a:latin typeface="Arial" panose="020B0604020202020204" pitchFamily="34" charset="0"/>
                <a:cs typeface="Arial" panose="020B0604020202020204" pitchFamily="34" charset="0"/>
              </a:rPr>
              <a:t>Töötamine kergesti puruneva katusepinna juures (katuse- või laeaknad, turvapiirde, -võrgu või muu kaitsevahendita klaaskiudpaneelid)</a:t>
            </a:r>
          </a:p>
          <a:p>
            <a:pPr marL="742950" lvl="1" indent="-285750">
              <a:buFont typeface="Arial" panose="020B0604020202020204" pitchFamily="34" charset="0"/>
              <a:buChar char="•"/>
            </a:pPr>
            <a:r>
              <a:rPr lang="et-EE" sz="1500" dirty="0">
                <a:latin typeface="Arial" panose="020B0604020202020204" pitchFamily="34" charset="0"/>
                <a:cs typeface="Arial" panose="020B0604020202020204" pitchFamily="34" charset="0"/>
              </a:rPr>
              <a:t>Kliimaseadmete (õhukonditsioneeride) paigaldamine, hooldamine või kontrollimine kaitsmata katuseserva lähedal.</a:t>
            </a:r>
          </a:p>
          <a:p>
            <a:pPr marL="742950" lvl="1" indent="-285750">
              <a:buFont typeface="Arial" panose="020B0604020202020204" pitchFamily="34" charset="0"/>
              <a:buChar char="•"/>
            </a:pPr>
            <a:r>
              <a:rPr lang="et-EE" sz="1500" dirty="0">
                <a:latin typeface="Arial" panose="020B0604020202020204" pitchFamily="34" charset="0"/>
                <a:cs typeface="Arial" panose="020B0604020202020204" pitchFamily="34" charset="0"/>
              </a:rPr>
              <a:t>Töötamine redelil – nt värvimine, parandustööd või katuserenni puhastamine</a:t>
            </a:r>
          </a:p>
          <a:p>
            <a:pPr marL="742950" lvl="1" indent="-285750">
              <a:buFont typeface="Arial" panose="020B0604020202020204" pitchFamily="34" charset="0"/>
              <a:buChar char="•"/>
            </a:pPr>
            <a:r>
              <a:rPr lang="et-EE" sz="1500" dirty="0">
                <a:latin typeface="Arial" panose="020B0604020202020204" pitchFamily="34" charset="0"/>
                <a:cs typeface="Arial" panose="020B0604020202020204" pitchFamily="34" charset="0"/>
              </a:rPr>
              <a:t>Puude kärpimine, mis nõuab ronimist, et jõuda kärbitavate oksteni</a:t>
            </a:r>
          </a:p>
          <a:p>
            <a:pPr marL="742950" lvl="1" indent="-285750">
              <a:buFont typeface="Arial" panose="020B0604020202020204" pitchFamily="34" charset="0"/>
              <a:buChar char="•"/>
            </a:pPr>
            <a:r>
              <a:rPr lang="et-EE" sz="1500" dirty="0">
                <a:latin typeface="Arial" panose="020B0604020202020204" pitchFamily="34" charset="0"/>
                <a:cs typeface="Arial" panose="020B0604020202020204" pitchFamily="34" charset="0"/>
              </a:rPr>
              <a:t>Tõstealusel tõusvad töölised, kes peavad jõudma kõrgele riiulile ladustatud esemeteni</a:t>
            </a:r>
          </a:p>
          <a:p>
            <a:pPr marL="742950" lvl="1" indent="-285750">
              <a:buFont typeface="Arial" panose="020B0604020202020204" pitchFamily="34" charset="0"/>
              <a:buChar char="•"/>
            </a:pPr>
            <a:r>
              <a:rPr lang="et-EE" sz="1500" dirty="0">
                <a:latin typeface="Arial" panose="020B0604020202020204" pitchFamily="34" charset="0"/>
                <a:cs typeface="Arial" panose="020B0604020202020204" pitchFamily="34" charset="0"/>
              </a:rPr>
              <a:t>Transpordivahendil (tsisternvagun, paakauto vms) kõrgele ronivad töölised</a:t>
            </a:r>
          </a:p>
          <a:p>
            <a:pPr marL="742950" lvl="1" indent="-285750">
              <a:buFont typeface="Arial" panose="020B0604020202020204" pitchFamily="34" charset="0"/>
              <a:buChar char="•"/>
            </a:pPr>
            <a:r>
              <a:rPr lang="et-EE" sz="1500" dirty="0">
                <a:latin typeface="Arial" panose="020B0604020202020204" pitchFamily="34" charset="0"/>
                <a:cs typeface="Arial" panose="020B0604020202020204" pitchFamily="34" charset="0"/>
              </a:rPr>
              <a:t>Korralike käsipuude või piireteta vahe- või poolkorrused</a:t>
            </a:r>
          </a:p>
          <a:p>
            <a:endParaRPr lang="et-EE" sz="15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500" b="1" dirty="0">
                <a:latin typeface="Arial" panose="020B0604020202020204" pitchFamily="34" charset="0"/>
                <a:cs typeface="Arial" panose="020B0604020202020204" pitchFamily="34" charset="0"/>
              </a:rPr>
              <a:t>Riskikontrollimeetmed, mis suudaksid pakkuda vajalikku kaitset</a:t>
            </a:r>
          </a:p>
          <a:p>
            <a:pPr marL="742950" lvl="1" indent="-285750">
              <a:buFont typeface="Arial" panose="020B0604020202020204" pitchFamily="34" charset="0"/>
              <a:buChar char="•"/>
            </a:pPr>
            <a:r>
              <a:rPr lang="et-EE" sz="1500" dirty="0">
                <a:latin typeface="Arial" panose="020B0604020202020204" pitchFamily="34" charset="0"/>
                <a:cs typeface="Arial" panose="020B0604020202020204" pitchFamily="34" charset="0"/>
              </a:rPr>
              <a:t>Töötajat toetavad tugevasse ankrupunkti kinnitatud tööstuslikud julgestusköiesüsteemid</a:t>
            </a:r>
          </a:p>
          <a:p>
            <a:pPr marL="742950" lvl="1" indent="-285750">
              <a:buFont typeface="Arial" panose="020B0604020202020204" pitchFamily="34" charset="0"/>
              <a:buChar char="•"/>
            </a:pPr>
            <a:r>
              <a:rPr lang="et-EE" sz="1500" dirty="0">
                <a:latin typeface="Arial" panose="020B0604020202020204" pitchFamily="34" charset="0"/>
                <a:cs typeface="Arial" panose="020B0604020202020204" pitchFamily="34" charset="0"/>
              </a:rPr>
              <a:t>Passiivsete kukkumist vältivate seadiste paigaldamine (tellingud, töölavad, ohutuspiirded, reelingud)</a:t>
            </a:r>
          </a:p>
          <a:p>
            <a:pPr marL="742950" lvl="1" indent="-285750">
              <a:buFont typeface="Arial" panose="020B0604020202020204" pitchFamily="34" charset="0"/>
              <a:buChar char="•"/>
            </a:pPr>
            <a:r>
              <a:rPr lang="et-EE" sz="1500" dirty="0">
                <a:latin typeface="Arial" panose="020B0604020202020204" pitchFamily="34" charset="0"/>
                <a:cs typeface="Arial" panose="020B0604020202020204" pitchFamily="34" charset="0"/>
              </a:rPr>
              <a:t>Kukkumisvigastuste vältimise süsteemi (tööstuslik turvavõrk või turvarakmed) kasutamine</a:t>
            </a:r>
          </a:p>
          <a:p>
            <a:pPr marL="285750" indent="-285750">
              <a:buFont typeface="Courier New" panose="02070309020205020404" pitchFamily="49" charset="0"/>
              <a:buChar char="o"/>
            </a:pPr>
            <a:r>
              <a:rPr lang="et-EE" sz="1500" dirty="0">
                <a:latin typeface="Arial" panose="020B0604020202020204" pitchFamily="34" charset="0"/>
                <a:cs typeface="Arial" panose="020B0604020202020204" pitchFamily="34" charset="0"/>
              </a:rPr>
              <a:t>Kõik see nõuab spetsiaalset väljaõpet ja töötaja instrueerimist ning eesmärgipäraselt disainitud varustust, mida tuleb regulaarselt kulumise või kahjustuste suhtes kontrollida.</a:t>
            </a:r>
          </a:p>
          <a:p>
            <a:pPr marL="285750" indent="-285750">
              <a:buFont typeface="Courier New" panose="02070309020205020404" pitchFamily="49" charset="0"/>
              <a:buChar char="o"/>
            </a:pPr>
            <a:r>
              <a:rPr lang="et-EE" sz="1500" dirty="0">
                <a:latin typeface="Arial" panose="020B0604020202020204" pitchFamily="34" charset="0"/>
                <a:cs typeface="Arial" panose="020B0604020202020204" pitchFamily="34" charset="0"/>
              </a:rPr>
              <a:t>Seal, kus redeli kasutamine on ainus kõrgemal kui 2 meetrit tööde tegemise moodus, peavad tööandjad tagama, et redel on ülesande täitmiseks sobiv. Redel tuleks korralikult kinnitada, nii et see oleks stabiilne, ei libiseks ega langeks tagasi. Seal, kus töö nõuab sagedast redeli kasutamist, võiks sellele paigaldada spetsiaalse klambri, et tööline saaks enne töö alustamist redeli kiiresti kinnitada. Redelid tuleb alati enne kasutamist hoolega üle kontrollida, ja neid ei tohiks kasutada, kui pind on märg, libisev või pehme. Tööriistu ja varustust ei tohiks kunagi vedada üles või lasta alla mööda redelit, vaid neid tuleks üles ja alla tõsta kotis. Seda saab teha all maapinnal valves olev töötaja, kes hoiab silma peal jalakäijatel ja muul liiklusel.</a:t>
            </a:r>
          </a:p>
          <a:p>
            <a:endParaRPr lang="en-US" sz="16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p:txBody>
      </p:sp>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latin typeface="Arial" panose="020B0604020202020204" pitchFamily="34" charset="0"/>
                <a:cs typeface="Arial" panose="020B0604020202020204" pitchFamily="34" charset="0"/>
              </a:rPr>
              <a:t>Teema 3</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8. </a:t>
            </a:r>
            <a:r>
              <a:rPr lang="et-EE" sz="2400" dirty="0">
                <a:latin typeface="Arial" panose="020B0604020202020204" pitchFamily="34" charset="0"/>
                <a:cs typeface="Arial" panose="020B0604020202020204" pitchFamily="34" charset="0"/>
              </a:rPr>
              <a:t>Kõrgus</a:t>
            </a:r>
            <a:r>
              <a:rPr lang="en-GB" sz="2400" dirty="0">
                <a:latin typeface="Arial" panose="020B0604020202020204" pitchFamily="34" charset="0"/>
                <a:cs typeface="Arial" panose="020B0604020202020204" pitchFamily="34" charset="0"/>
              </a:rPr>
              <a:t>t</a:t>
            </a:r>
            <a:r>
              <a:rPr lang="et-EE" sz="2400" dirty="0" err="1">
                <a:latin typeface="Arial" panose="020B0604020202020204" pitchFamily="34" charset="0"/>
                <a:cs typeface="Arial" panose="020B0604020202020204" pitchFamily="34" charset="0"/>
              </a:rPr>
              <a:t>est</a:t>
            </a:r>
            <a:r>
              <a:rPr lang="et-EE" sz="2400" dirty="0">
                <a:latin typeface="Arial" panose="020B0604020202020204" pitchFamily="34" charset="0"/>
                <a:cs typeface="Arial" panose="020B0604020202020204" pitchFamily="34" charset="0"/>
              </a:rPr>
              <a:t> kukkumine</a:t>
            </a:r>
          </a:p>
        </p:txBody>
      </p:sp>
    </p:spTree>
    <p:extLst>
      <p:ext uri="{BB962C8B-B14F-4D97-AF65-F5344CB8AC3E}">
        <p14:creationId xmlns:p14="http://schemas.microsoft.com/office/powerpoint/2010/main" val="3540208701"/>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1" y="1652079"/>
            <a:ext cx="10909773" cy="2193677"/>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200000"/>
              </a:lnSpc>
              <a:buFontTx/>
              <a:buAutoNum type="arabicPeriod"/>
            </a:pPr>
            <a:r>
              <a:rPr lang="et-EE" sz="2400" dirty="0">
                <a:solidFill>
                  <a:prstClr val="black"/>
                </a:solidFill>
                <a:latin typeface="Arial" panose="020B0604020202020204" pitchFamily="34" charset="0"/>
                <a:cs typeface="Arial" panose="020B0604020202020204" pitchFamily="34" charset="0"/>
              </a:rPr>
              <a:t>Too tüüpiliste kukkumisohtude näiteid.</a:t>
            </a:r>
          </a:p>
          <a:p>
            <a:pPr marL="342900" indent="-342900">
              <a:lnSpc>
                <a:spcPct val="200000"/>
              </a:lnSpc>
              <a:buFontTx/>
              <a:buAutoNum type="arabicPeriod"/>
            </a:pPr>
            <a:r>
              <a:rPr lang="et-EE" sz="2400" dirty="0">
                <a:solidFill>
                  <a:prstClr val="black"/>
                </a:solidFill>
                <a:latin typeface="Arial" panose="020B0604020202020204" pitchFamily="34" charset="0"/>
                <a:cs typeface="Arial" panose="020B0604020202020204" pitchFamily="34" charset="0"/>
              </a:rPr>
              <a:t>Millised on riskide juhtimise meetmed, mis võivad pakkuda kaitset kukkumisohu eest?</a:t>
            </a:r>
          </a:p>
        </p:txBody>
      </p:sp>
      <p:sp>
        <p:nvSpPr>
          <p:cNvPr id="9" name="TextBox 8"/>
          <p:cNvSpPr txBox="1"/>
          <p:nvPr/>
        </p:nvSpPr>
        <p:spPr>
          <a:xfrm>
            <a:off x="390571" y="1003177"/>
            <a:ext cx="10534233" cy="954107"/>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Enesekontrolli küsimused</a:t>
            </a:r>
          </a:p>
          <a:p>
            <a:endParaRPr lang="en-US" sz="2400"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0571" y="594803"/>
            <a:ext cx="39882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et-EE" altLang="lt-LT" dirty="0">
                <a:solidFill>
                  <a:prstClr val="black"/>
                </a:solidFill>
              </a:rPr>
              <a:t>Teema 3, jaotis 8</a:t>
            </a:r>
          </a:p>
        </p:txBody>
      </p:sp>
    </p:spTree>
    <p:extLst>
      <p:ext uri="{BB962C8B-B14F-4D97-AF65-F5344CB8AC3E}">
        <p14:creationId xmlns:p14="http://schemas.microsoft.com/office/powerpoint/2010/main" val="376178370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418" y="80010"/>
            <a:ext cx="11551218" cy="1200329"/>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2. </a:t>
            </a:r>
            <a:r>
              <a:rPr lang="et-EE" sz="3600" b="1" dirty="0">
                <a:latin typeface="Arial" panose="020B0604020202020204" pitchFamily="34" charset="0"/>
                <a:cs typeface="Arial" panose="020B0604020202020204" pitchFamily="34" charset="0"/>
              </a:rPr>
              <a:t>Ohu äratundmine, riski</a:t>
            </a:r>
            <a:r>
              <a:rPr lang="en-GB" sz="3600" b="1" dirty="0">
                <a:latin typeface="Arial" panose="020B0604020202020204" pitchFamily="34" charset="0"/>
                <a:cs typeface="Arial" panose="020B0604020202020204" pitchFamily="34" charset="0"/>
              </a:rPr>
              <a:t>de</a:t>
            </a:r>
            <a:r>
              <a:rPr lang="et-EE" sz="3600" b="1" dirty="0">
                <a:latin typeface="Arial" panose="020B0604020202020204" pitchFamily="34" charset="0"/>
                <a:cs typeface="Arial" panose="020B0604020202020204" pitchFamily="34" charset="0"/>
              </a:rPr>
              <a:t> hindamine ja riski</a:t>
            </a:r>
            <a:r>
              <a:rPr lang="en-GB" sz="3600" b="1" dirty="0">
                <a:latin typeface="Arial" panose="020B0604020202020204" pitchFamily="34" charset="0"/>
                <a:cs typeface="Arial" panose="020B0604020202020204" pitchFamily="34" charset="0"/>
              </a:rPr>
              <a:t>de </a:t>
            </a:r>
            <a:r>
              <a:rPr lang="et-EE" sz="3600" b="1" dirty="0">
                <a:latin typeface="Arial" panose="020B0604020202020204" pitchFamily="34" charset="0"/>
                <a:cs typeface="Arial" panose="020B0604020202020204" pitchFamily="34" charset="0"/>
              </a:rPr>
              <a:t>juhtimine 1/3</a:t>
            </a:r>
          </a:p>
        </p:txBody>
      </p:sp>
      <p:grpSp>
        <p:nvGrpSpPr>
          <p:cNvPr id="7" name="Group 6"/>
          <p:cNvGrpSpPr/>
          <p:nvPr/>
        </p:nvGrpSpPr>
        <p:grpSpPr>
          <a:xfrm>
            <a:off x="8024883" y="5063320"/>
            <a:ext cx="3916908" cy="1201003"/>
            <a:chOff x="7874758" y="4694830"/>
            <a:chExt cx="3916908" cy="1201003"/>
          </a:xfrm>
        </p:grpSpPr>
        <p:sp>
          <p:nvSpPr>
            <p:cNvPr id="3" name="Rectangle 2"/>
            <p:cNvSpPr/>
            <p:nvPr/>
          </p:nvSpPr>
          <p:spPr>
            <a:xfrm>
              <a:off x="7874758" y="4694830"/>
              <a:ext cx="3916908" cy="1201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7936173" y="4822377"/>
              <a:ext cx="3794078" cy="923330"/>
            </a:xfrm>
            <a:prstGeom prst="rect">
              <a:avLst/>
            </a:prstGeom>
            <a:noFill/>
          </p:spPr>
          <p:txBody>
            <a:bodyPr wrap="square" rtlCol="0">
              <a:spAutoFit/>
            </a:bodyPr>
            <a:lstStyle/>
            <a:p>
              <a:r>
                <a:rPr lang="et-EE" b="1" dirty="0">
                  <a:latin typeface="Arial" panose="020B0604020202020204" pitchFamily="34" charset="0"/>
                  <a:cs typeface="Arial" panose="020B0604020202020204" pitchFamily="34" charset="0"/>
                </a:rPr>
                <a:t>Esmatähtis!</a:t>
              </a:r>
            </a:p>
            <a:p>
              <a:r>
                <a:rPr lang="et-EE" dirty="0">
                  <a:latin typeface="Arial" panose="020B0604020202020204" pitchFamily="34" charset="0"/>
                  <a:cs typeface="Arial" panose="020B0604020202020204" pitchFamily="34" charset="0"/>
                </a:rPr>
                <a:t>Ohtlik on kõik, mis võiks kahjustada sind või kedagi teist.</a:t>
              </a:r>
            </a:p>
          </p:txBody>
        </p:sp>
      </p:grpSp>
      <p:sp>
        <p:nvSpPr>
          <p:cNvPr id="6" name="TextBox 5"/>
          <p:cNvSpPr txBox="1"/>
          <p:nvPr/>
        </p:nvSpPr>
        <p:spPr>
          <a:xfrm>
            <a:off x="390573" y="1242715"/>
            <a:ext cx="10208526" cy="1815882"/>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Tööl tervise ja ohutuse säilitamise kolm põhisammu:</a:t>
            </a:r>
          </a:p>
          <a:p>
            <a:pPr marL="285750" indent="-285750" algn="ctr">
              <a:buClr>
                <a:schemeClr val="accent5">
                  <a:lumMod val="75000"/>
                </a:schemeClr>
              </a:buClr>
              <a:buFont typeface="Wingdings" panose="05000000000000000000" pitchFamily="2" charset="2"/>
              <a:buChar char="§"/>
            </a:pPr>
            <a:endParaRPr lang="et-EE" sz="1600" b="1" dirty="0">
              <a:latin typeface="Arial" panose="020B0604020202020204" pitchFamily="34" charset="0"/>
              <a:cs typeface="Arial" panose="020B0604020202020204" pitchFamily="34" charset="0"/>
            </a:endParaRPr>
          </a:p>
          <a:p>
            <a:pPr marL="742950" lvl="1" indent="-285750" algn="ctr">
              <a:buFont typeface="Arial" panose="020B0604020202020204" pitchFamily="34" charset="0"/>
              <a:buChar char="•"/>
            </a:pPr>
            <a:r>
              <a:rPr lang="et-EE" sz="1600" dirty="0">
                <a:latin typeface="Arial" panose="020B0604020202020204" pitchFamily="34" charset="0"/>
                <a:cs typeface="Arial" panose="020B0604020202020204" pitchFamily="34" charset="0"/>
              </a:rPr>
              <a:t>Märka ohtu (ohu äratundmine)</a:t>
            </a:r>
          </a:p>
          <a:p>
            <a:pPr marL="742950" lvl="1" indent="-285750" algn="ctr">
              <a:buFont typeface="Arial" panose="020B0604020202020204" pitchFamily="34" charset="0"/>
              <a:buChar char="•"/>
            </a:pPr>
            <a:r>
              <a:rPr lang="et-EE" sz="1600" dirty="0">
                <a:latin typeface="Arial" panose="020B0604020202020204" pitchFamily="34" charset="0"/>
                <a:cs typeface="Arial" panose="020B0604020202020204" pitchFamily="34" charset="0"/>
              </a:rPr>
              <a:t>Hinda ohtu (riski hindamine)</a:t>
            </a:r>
          </a:p>
          <a:p>
            <a:pPr marL="742950" lvl="1" indent="-285750" algn="ctr">
              <a:buFont typeface="Arial" panose="020B0604020202020204" pitchFamily="34" charset="0"/>
              <a:buChar char="•"/>
            </a:pPr>
            <a:r>
              <a:rPr lang="et-EE" sz="1600" dirty="0">
                <a:latin typeface="Arial" panose="020B0604020202020204" pitchFamily="34" charset="0"/>
                <a:cs typeface="Arial" panose="020B0604020202020204" pitchFamily="34" charset="0"/>
              </a:rPr>
              <a:t>Tee muudatusi (riski</a:t>
            </a:r>
            <a:r>
              <a:rPr lang="en-GB" sz="1600" dirty="0">
                <a:latin typeface="Arial" panose="020B0604020202020204" pitchFamily="34" charset="0"/>
                <a:cs typeface="Arial" panose="020B0604020202020204" pitchFamily="34" charset="0"/>
              </a:rPr>
              <a:t> </a:t>
            </a:r>
            <a:r>
              <a:rPr lang="et-EE" sz="1600" dirty="0">
                <a:latin typeface="Arial" panose="020B0604020202020204" pitchFamily="34" charset="0"/>
                <a:cs typeface="Arial" panose="020B0604020202020204" pitchFamily="34" charset="0"/>
              </a:rPr>
              <a:t>juhtimine)</a:t>
            </a:r>
          </a:p>
          <a:p>
            <a:pPr>
              <a:buClr>
                <a:schemeClr val="accent5">
                  <a:lumMod val="75000"/>
                </a:schemeClr>
              </a:buClr>
            </a:pPr>
            <a:endParaRPr lang="et-EE" sz="1600" dirty="0">
              <a:latin typeface="Arial" panose="020B0604020202020204" pitchFamily="34" charset="0"/>
              <a:cs typeface="Arial" panose="020B0604020202020204" pitchFamily="34" charset="0"/>
            </a:endParaRPr>
          </a:p>
          <a:p>
            <a:pPr algn="ctr">
              <a:buClr>
                <a:schemeClr val="accent5">
                  <a:lumMod val="75000"/>
                </a:schemeClr>
              </a:buClr>
            </a:pPr>
            <a:r>
              <a:rPr lang="et-EE" sz="1600" dirty="0">
                <a:latin typeface="Arial" panose="020B0604020202020204" pitchFamily="34" charset="0"/>
                <a:cs typeface="Arial" panose="020B0604020202020204" pitchFamily="34" charset="0"/>
              </a:rPr>
              <a:t> Need kolm turvaküsimustele (</a:t>
            </a:r>
            <a:r>
              <a:rPr lang="et-EE" sz="1600" dirty="0" err="1">
                <a:latin typeface="Arial" panose="020B0604020202020204" pitchFamily="34" charset="0"/>
                <a:cs typeface="Arial" panose="020B0604020202020204" pitchFamily="34" charset="0"/>
              </a:rPr>
              <a:t>ThinkSafe</a:t>
            </a:r>
            <a:r>
              <a:rPr lang="et-EE" sz="1600" dirty="0">
                <a:latin typeface="Arial" panose="020B0604020202020204" pitchFamily="34" charset="0"/>
                <a:cs typeface="Arial" panose="020B0604020202020204" pitchFamily="34" charset="0"/>
              </a:rPr>
              <a:t>) mõtlemise sammu aitavad sul õnnetusi ära hoida.</a:t>
            </a:r>
          </a:p>
        </p:txBody>
      </p:sp>
      <p:sp>
        <p:nvSpPr>
          <p:cNvPr id="11" name="TextBox 10"/>
          <p:cNvSpPr txBox="1"/>
          <p:nvPr/>
        </p:nvSpPr>
        <p:spPr>
          <a:xfrm>
            <a:off x="390573" y="6334780"/>
            <a:ext cx="11128908" cy="523220"/>
          </a:xfrm>
          <a:prstGeom prst="rect">
            <a:avLst/>
          </a:prstGeom>
          <a:noFill/>
        </p:spPr>
        <p:txBody>
          <a:bodyPr wrap="square" rtlCol="0">
            <a:spAutoFit/>
          </a:bodyPr>
          <a:lstStyle/>
          <a:p>
            <a:r>
              <a:rPr lang="et-EE" sz="1400" i="1" dirty="0">
                <a:latin typeface="Arial" panose="020B0604020202020204" pitchFamily="34" charset="0"/>
                <a:cs typeface="Arial" panose="020B0604020202020204" pitchFamily="34" charset="0"/>
              </a:rPr>
              <a:t>Allikas</a:t>
            </a:r>
            <a:r>
              <a:rPr lang="en-US" sz="1400" i="1" dirty="0">
                <a:latin typeface="Arial" panose="020B0604020202020204" pitchFamily="34" charset="0"/>
                <a:cs typeface="Arial" panose="020B0604020202020204" pitchFamily="34" charset="0"/>
              </a:rPr>
              <a:t>: </a:t>
            </a:r>
            <a:r>
              <a:rPr lang="et-EE" sz="1400" i="1" dirty="0">
                <a:latin typeface="Arial" panose="020B0604020202020204" pitchFamily="34" charset="0"/>
                <a:cs typeface="Arial" panose="020B0604020202020204" pitchFamily="34" charset="0"/>
              </a:rPr>
              <a:t>VICTORIA osariigi haridusamet</a:t>
            </a:r>
          </a:p>
          <a:p>
            <a:r>
              <a:rPr lang="fi-FI" sz="1400" i="1" dirty="0">
                <a:latin typeface="Arial" panose="020B0604020202020204" pitchFamily="34" charset="0"/>
                <a:cs typeface="Arial" panose="020B0604020202020204" pitchFamily="34" charset="0"/>
              </a:rPr>
              <a:t>Leedu sotsiaalturbe- ja tööministeeriumi vaidluskomisjon</a:t>
            </a:r>
            <a:r>
              <a:rPr lang="en-US" sz="1400" i="1" dirty="0">
                <a:latin typeface="Arial" panose="020B0604020202020204" pitchFamily="34" charset="0"/>
                <a:cs typeface="Arial" panose="020B0604020202020204" pitchFamily="34" charset="0"/>
              </a:rPr>
              <a:t>, “Employee Health And Safety Introductory Instruction No. 1”</a:t>
            </a:r>
          </a:p>
        </p:txBody>
      </p:sp>
      <p:sp>
        <p:nvSpPr>
          <p:cNvPr id="12" name="TextBox 11"/>
          <p:cNvSpPr txBox="1"/>
          <p:nvPr/>
        </p:nvSpPr>
        <p:spPr>
          <a:xfrm>
            <a:off x="390572" y="2988546"/>
            <a:ext cx="7702549" cy="3293209"/>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a:buClr>
                <a:schemeClr val="accent5">
                  <a:lumMod val="75000"/>
                </a:schemeClr>
              </a:buClr>
            </a:pPr>
            <a:r>
              <a:rPr lang="en-US" sz="1600" b="1" dirty="0">
                <a:latin typeface="Arial" panose="020B0604020202020204" pitchFamily="34" charset="0"/>
                <a:cs typeface="Arial" panose="020B0604020202020204" pitchFamily="34" charset="0"/>
              </a:rPr>
              <a:t>2.1</a:t>
            </a:r>
            <a:r>
              <a:rPr lang="et-EE" sz="1600" b="1" dirty="0">
                <a:latin typeface="Arial" panose="020B0604020202020204" pitchFamily="34" charset="0"/>
                <a:cs typeface="Arial" panose="020B0604020202020204" pitchFamily="34" charset="0"/>
              </a:rPr>
              <a:t>. Märka ohtu</a:t>
            </a:r>
          </a:p>
          <a:p>
            <a:pPr>
              <a:buClr>
                <a:schemeClr val="accent5">
                  <a:lumMod val="75000"/>
                </a:schemeClr>
              </a:buClr>
            </a:pPr>
            <a:endParaRPr lang="et-EE" sz="1600" b="1"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Võimalikud ohuallikad tööl</a:t>
            </a:r>
          </a:p>
          <a:p>
            <a:pPr marL="742950" lvl="1" indent="-285750">
              <a:buFont typeface="Arial" panose="020B0604020202020204" pitchFamily="34" charset="0"/>
              <a:buChar char="•"/>
            </a:pPr>
            <a:endParaRPr lang="et-EE"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Vigastatud elektrijuhtmed (võivad põhjustada elektrilöögi)</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Lohakalt virnastatud kastid (võivad kellelegi peale kukkuda)</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Mürarikkad masinad (võivad kahjustada kuulmist)</a:t>
            </a:r>
          </a:p>
          <a:p>
            <a:pPr lvl="1">
              <a:buClr>
                <a:schemeClr val="accent5">
                  <a:lumMod val="75000"/>
                </a:schemeClr>
              </a:buClr>
            </a:pPr>
            <a:endParaRPr lang="et-EE" sz="1600" dirty="0">
              <a:latin typeface="Arial" panose="020B0604020202020204" pitchFamily="34" charset="0"/>
              <a:cs typeface="Arial" panose="020B0604020202020204" pitchFamily="34" charset="0"/>
            </a:endParaRPr>
          </a:p>
          <a:p>
            <a:pPr>
              <a:buClr>
                <a:schemeClr val="accent5">
                  <a:lumMod val="75000"/>
                </a:schemeClr>
              </a:buClr>
            </a:pPr>
            <a:r>
              <a:rPr lang="et-EE" sz="1600" dirty="0">
                <a:latin typeface="Arial" panose="020B0604020202020204" pitchFamily="34" charset="0"/>
                <a:cs typeface="Arial" panose="020B0604020202020204" pitchFamily="34" charset="0"/>
              </a:rPr>
              <a:t>Sa pead tööl olema valvas kõige suhtes, mis võib olla ohtlik.</a:t>
            </a:r>
          </a:p>
          <a:p>
            <a:pPr>
              <a:buClr>
                <a:schemeClr val="accent5">
                  <a:lumMod val="75000"/>
                </a:schemeClr>
              </a:buClr>
            </a:pPr>
            <a:endParaRPr lang="et-EE" sz="1600" dirty="0">
              <a:latin typeface="Arial" panose="020B0604020202020204" pitchFamily="34" charset="0"/>
              <a:cs typeface="Arial" panose="020B0604020202020204" pitchFamily="34" charset="0"/>
            </a:endParaRPr>
          </a:p>
          <a:p>
            <a:pPr>
              <a:buClr>
                <a:schemeClr val="accent5">
                  <a:lumMod val="75000"/>
                </a:schemeClr>
              </a:buClr>
            </a:pPr>
            <a:r>
              <a:rPr lang="et-EE" sz="1600" dirty="0">
                <a:latin typeface="Arial" panose="020B0604020202020204" pitchFamily="34" charset="0"/>
                <a:cs typeface="Arial" panose="020B0604020202020204" pitchFamily="34" charset="0"/>
              </a:rPr>
              <a:t>Kui näed, kuuled või haistad midagi ebatavalist, võta seda kui ohu märki.</a:t>
            </a:r>
          </a:p>
          <a:p>
            <a:pPr>
              <a:buClr>
                <a:schemeClr val="accent5">
                  <a:lumMod val="75000"/>
                </a:schemeClr>
              </a:buClr>
            </a:pPr>
            <a:endParaRPr lang="et-EE" sz="1600" dirty="0">
              <a:latin typeface="Arial" panose="020B0604020202020204" pitchFamily="34" charset="0"/>
              <a:cs typeface="Arial" panose="020B0604020202020204" pitchFamily="34" charset="0"/>
            </a:endParaRPr>
          </a:p>
          <a:p>
            <a:pPr>
              <a:buClr>
                <a:schemeClr val="accent5">
                  <a:lumMod val="75000"/>
                </a:schemeClr>
              </a:buClr>
            </a:pPr>
            <a:r>
              <a:rPr lang="et-EE" sz="1600" dirty="0">
                <a:latin typeface="Arial" panose="020B0604020202020204" pitchFamily="34" charset="0"/>
                <a:cs typeface="Arial" panose="020B0604020202020204" pitchFamily="34" charset="0"/>
              </a:rPr>
              <a:t>Kui mõtled, et see võiks olla ohtlik, räägi kellegagi.</a:t>
            </a:r>
          </a:p>
        </p:txBody>
      </p:sp>
      <p:sp>
        <p:nvSpPr>
          <p:cNvPr id="10" name="TextBox 9"/>
          <p:cNvSpPr txBox="1"/>
          <p:nvPr/>
        </p:nvSpPr>
        <p:spPr>
          <a:xfrm>
            <a:off x="6286407" y="3958042"/>
            <a:ext cx="4312692" cy="1107996"/>
          </a:xfrm>
          <a:prstGeom prst="rect">
            <a:avLst/>
          </a:prstGeom>
          <a:noFill/>
        </p:spPr>
        <p:txBody>
          <a:bodyPr wrap="square" rtlCol="0">
            <a:spAutoFit/>
          </a:bodyPr>
          <a:lstStyle/>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Segamini, korratu töökoht</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Tolmud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Rikkis ventilatsioon</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pic>
        <p:nvPicPr>
          <p:cNvPr id="16" name="Picture 3" descr="Z:\ERASMUS\ERASMUS+KA2 Strategic partnership project\COMPETENCE\idea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870" y="5626443"/>
            <a:ext cx="616649" cy="617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368163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90573" y="1488373"/>
            <a:ext cx="11551218" cy="4524315"/>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Tööga seotud riske suurendada võivad asjaolud</a:t>
            </a:r>
            <a:endParaRPr lang="et-EE"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Kui pikalt inimene üksi töötab</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Millisel ajal ööpäevast inimene üksi töötab</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Sidevahendite (telefon) puudumine</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Tööobjekti asukoht ja ligipääsetavus</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Üksi töötava inimese oskused, kogemused ja iseloom</a:t>
            </a:r>
          </a:p>
          <a:p>
            <a:r>
              <a:rPr lang="et-EE" sz="1600" dirty="0">
                <a:latin typeface="Arial" panose="020B0604020202020204" pitchFamily="34" charset="0"/>
                <a:cs typeface="Arial" panose="020B0604020202020204" pitchFamily="34" charset="0"/>
              </a:rPr>
              <a:t>Teatud töid (näiteks töötamine selliste elektritööriistadega nagu kettsaed) ei tohiks kunagi teha täiesti üksi. Mõnesid peavad tööandjad enne hoolikalt hindama, enne kui otsustavad, et töötaja võib seda ka üksi teha. Enne töö alustamist peab aga alati olema tagatud side- ja hädaabivõimalus.</a:t>
            </a:r>
          </a:p>
          <a:p>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Surve ja stress</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Inimese võime töötada pideva surve all on piiratud. Jõudlus võib langeda, võivad juhtuda vead ja kõik see võib mõjuda halvasti töötaja tervisele.</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Kui stressirohkele olukorrale leevendust ei saada või kui leevendus on üksnes lühiajaline, ei jõua keha ja vaim taastuda ning stress muutub kestvaks ja üha tõsisemaks.</a:t>
            </a: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p:txBody>
      </p:sp>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latin typeface="Arial" panose="020B0604020202020204" pitchFamily="34" charset="0"/>
                <a:cs typeface="Arial" panose="020B0604020202020204" pitchFamily="34" charset="0"/>
              </a:rPr>
              <a:t>Teema 3</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9. </a:t>
            </a:r>
            <a:r>
              <a:rPr lang="et-EE" sz="2400" dirty="0">
                <a:latin typeface="Arial" panose="020B0604020202020204" pitchFamily="34" charset="0"/>
                <a:cs typeface="Arial" panose="020B0604020202020204" pitchFamily="34" charset="0"/>
              </a:rPr>
              <a:t>Isiklik ohutus</a:t>
            </a:r>
          </a:p>
        </p:txBody>
      </p:sp>
    </p:spTree>
    <p:extLst>
      <p:ext uri="{BB962C8B-B14F-4D97-AF65-F5344CB8AC3E}">
        <p14:creationId xmlns:p14="http://schemas.microsoft.com/office/powerpoint/2010/main" val="1178078184"/>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1" y="1652079"/>
            <a:ext cx="10909773" cy="3046988"/>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200000"/>
              </a:lnSpc>
              <a:buFontTx/>
              <a:buAutoNum type="arabicPeriod"/>
            </a:pPr>
            <a:r>
              <a:rPr lang="et-EE" sz="2400" dirty="0">
                <a:solidFill>
                  <a:prstClr val="black"/>
                </a:solidFill>
                <a:latin typeface="Arial" panose="020B0604020202020204" pitchFamily="34" charset="0"/>
                <a:cs typeface="Arial" panose="020B0604020202020204" pitchFamily="34" charset="0"/>
              </a:rPr>
              <a:t>Missugused asjad võivad suurendada üksinda töötamisega kaasnevaid ohtusid?</a:t>
            </a:r>
          </a:p>
          <a:p>
            <a:pPr marL="342900" indent="-342900">
              <a:lnSpc>
                <a:spcPct val="200000"/>
              </a:lnSpc>
              <a:buFontTx/>
              <a:buAutoNum type="arabicPeriod"/>
            </a:pPr>
            <a:r>
              <a:rPr lang="et-EE" sz="2400" dirty="0">
                <a:solidFill>
                  <a:prstClr val="black"/>
                </a:solidFill>
                <a:latin typeface="Arial" panose="020B0604020202020204" pitchFamily="34" charset="0"/>
                <a:cs typeface="Arial" panose="020B0604020202020204" pitchFamily="34" charset="0"/>
              </a:rPr>
              <a:t>Mis võivad olla tööstressi ja -pinge tagajärjed?</a:t>
            </a:r>
          </a:p>
          <a:p>
            <a:pPr>
              <a:lnSpc>
                <a:spcPct val="200000"/>
              </a:lnSpc>
            </a:pPr>
            <a:endParaRPr lang="en-US" sz="2400" dirty="0">
              <a:solidFill>
                <a:prstClr val="black"/>
              </a:solidFill>
              <a:latin typeface="Arial" panose="020B0604020202020204" pitchFamily="34" charset="0"/>
              <a:cs typeface="Arial" panose="020B0604020202020204" pitchFamily="34" charset="0"/>
            </a:endParaRPr>
          </a:p>
        </p:txBody>
      </p:sp>
      <p:sp>
        <p:nvSpPr>
          <p:cNvPr id="9" name="TextBox 8"/>
          <p:cNvSpPr txBox="1"/>
          <p:nvPr/>
        </p:nvSpPr>
        <p:spPr>
          <a:xfrm>
            <a:off x="390571" y="908493"/>
            <a:ext cx="10534233" cy="953690"/>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Enesekontrolli</a:t>
            </a:r>
            <a:r>
              <a:rPr lang="et-EE" sz="3200" dirty="0">
                <a:solidFill>
                  <a:schemeClr val="accent5">
                    <a:lumMod val="75000"/>
                  </a:schemeClr>
                </a:solidFill>
                <a:latin typeface="Arial" panose="020B0604020202020204" pitchFamily="34" charset="0"/>
                <a:cs typeface="Arial" panose="020B0604020202020204" pitchFamily="34" charset="0"/>
              </a:rPr>
              <a:t> </a:t>
            </a:r>
            <a:r>
              <a:rPr lang="et-EE" sz="3200" dirty="0">
                <a:latin typeface="Arial" panose="020B0604020202020204" pitchFamily="34" charset="0"/>
                <a:cs typeface="Arial" panose="020B0604020202020204" pitchFamily="34" charset="0"/>
              </a:rPr>
              <a:t>küsimused</a:t>
            </a:r>
          </a:p>
          <a:p>
            <a:endParaRPr lang="en-US" sz="2400" dirty="0">
              <a:solidFill>
                <a:srgbClr val="4472C4">
                  <a:lumMod val="75000"/>
                </a:srgbClr>
              </a:solidFill>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470517" y="550416"/>
            <a:ext cx="39083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et-EE" altLang="lt-LT" dirty="0">
                <a:solidFill>
                  <a:prstClr val="black"/>
                </a:solidFill>
              </a:rPr>
              <a:t>Teema 3, jaotis 9</a:t>
            </a:r>
          </a:p>
        </p:txBody>
      </p:sp>
    </p:spTree>
    <p:extLst>
      <p:ext uri="{BB962C8B-B14F-4D97-AF65-F5344CB8AC3E}">
        <p14:creationId xmlns:p14="http://schemas.microsoft.com/office/powerpoint/2010/main" val="171794517"/>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90573" y="1242714"/>
            <a:ext cx="11551218" cy="6001643"/>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Isikliku kaitsevarustuse ja -rõivastuse hulka võivad kuuluda:</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kombinesoonid (türbid) ja kaitsepõlled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kaitsvad peakatted (kaitsekiivrid, päikese eest kaitsvad laia äärega kübarad)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turvasaapad või -kingad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kaitseprillid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kindad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respiraatorid ja maskid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kõrvaklapid ja -tropid</a:t>
            </a:r>
          </a:p>
          <a:p>
            <a:pPr lvl="1"/>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Isikliku kaitsevarustuse kasutamine</a:t>
            </a:r>
          </a:p>
          <a:p>
            <a:pPr marL="285750"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Töötajaid tuleb instrueerida, kuidas töötajale ettenähtud  isiklikku kaitsevarustust ja -rõivastust kasutada. Neile tuleb rääkida, miks isiklik kaitsevarustus on vajalik, enne kui nad asuvad mingit tegema tööd, mille puhul see on ette nähtud.</a:t>
            </a:r>
          </a:p>
          <a:p>
            <a:pPr marL="285750"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Tööandja peab olema kindel, et ostetav kaitsevarustus on kooskõlas vastava riikliku standardiga.</a:t>
            </a:r>
          </a:p>
          <a:p>
            <a:pPr marL="285750"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Tööandja peab kindlustama, et isiklikku kaitsevarustust hoitaks puhtana ja</a:t>
            </a:r>
          </a:p>
          <a:p>
            <a:pPr marL="285750"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täielikus töökorras. See peab olema vajaduse korral kergesti leitav ja kohas,</a:t>
            </a:r>
          </a:p>
          <a:p>
            <a:pPr marL="285750"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kus ei esine kahjustavaid tingimusi.</a:t>
            </a:r>
          </a:p>
          <a:p>
            <a:pPr marL="285750"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Isiklikku kaitsevarustust tuleb regulaarselt kontrollida ja veenduda enne</a:t>
            </a:r>
          </a:p>
          <a:p>
            <a:pPr marL="285750"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kasutamist, et see on heas töökorras.</a:t>
            </a:r>
          </a:p>
          <a:p>
            <a:pPr marL="285750"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Kui isiklik kaitsevarustus on kahjustatud või vigane, tuleb sellest kohe</a:t>
            </a:r>
          </a:p>
          <a:p>
            <a:pPr marL="285750"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teatada. See tuleb varustada vastava märgisega (et vältida selle kasutamist,</a:t>
            </a:r>
          </a:p>
          <a:p>
            <a:pPr marL="285750"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 kuni see on parandatud, ära visatud või asendatud).</a:t>
            </a:r>
          </a:p>
          <a:p>
            <a:endParaRPr lang="et-EE" sz="1600" dirty="0">
              <a:latin typeface="Arial" panose="020B0604020202020204" pitchFamily="34" charset="0"/>
              <a:cs typeface="Arial" panose="020B0604020202020204" pitchFamily="34" charset="0"/>
            </a:endParaRPr>
          </a:p>
          <a:p>
            <a:endParaRPr lang="et-EE" sz="16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t-EE" sz="1600" dirty="0">
              <a:latin typeface="Arial" panose="020B0604020202020204" pitchFamily="34" charset="0"/>
              <a:cs typeface="Arial" panose="020B0604020202020204" pitchFamily="34" charset="0"/>
            </a:endParaRPr>
          </a:p>
        </p:txBody>
      </p:sp>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n-US" altLang="lt-LT" dirty="0">
                <a:latin typeface="Arial" panose="020B0604020202020204" pitchFamily="34" charset="0"/>
                <a:cs typeface="Arial" panose="020B0604020202020204" pitchFamily="34" charset="0"/>
              </a:rPr>
              <a:t>Topic 3</a:t>
            </a:r>
            <a:endParaRPr lang="lt-LT" altLang="lt-LT" dirty="0">
              <a:latin typeface="Arial" panose="020B0604020202020204" pitchFamily="34" charset="0"/>
              <a:cs typeface="Arial" panose="020B0604020202020204" pitchFamily="34" charset="0"/>
            </a:endParaRP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10. </a:t>
            </a:r>
            <a:r>
              <a:rPr lang="et-EE" sz="2400" dirty="0">
                <a:latin typeface="Arial" panose="020B0604020202020204" pitchFamily="34" charset="0"/>
                <a:cs typeface="Arial" panose="020B0604020202020204" pitchFamily="34" charset="0"/>
              </a:rPr>
              <a:t>Isiklik kaitsevarustus</a:t>
            </a:r>
          </a:p>
        </p:txBody>
      </p:sp>
      <p:grpSp>
        <p:nvGrpSpPr>
          <p:cNvPr id="7" name="Group 6"/>
          <p:cNvGrpSpPr/>
          <p:nvPr/>
        </p:nvGrpSpPr>
        <p:grpSpPr>
          <a:xfrm>
            <a:off x="7963270" y="4678533"/>
            <a:ext cx="4092506" cy="2016676"/>
            <a:chOff x="7874758" y="4694830"/>
            <a:chExt cx="3916908" cy="1881873"/>
          </a:xfrm>
        </p:grpSpPr>
        <p:sp>
          <p:nvSpPr>
            <p:cNvPr id="3" name="Rectangle 2"/>
            <p:cNvSpPr/>
            <p:nvPr/>
          </p:nvSpPr>
          <p:spPr>
            <a:xfrm>
              <a:off x="7874758" y="4694830"/>
              <a:ext cx="3916908" cy="18818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7936173" y="4822377"/>
              <a:ext cx="3337159" cy="1754326"/>
            </a:xfrm>
            <a:prstGeom prst="rect">
              <a:avLst/>
            </a:prstGeom>
            <a:noFill/>
          </p:spPr>
          <p:txBody>
            <a:bodyPr wrap="square" rtlCol="0">
              <a:spAutoFit/>
            </a:bodyPr>
            <a:lstStyle/>
            <a:p>
              <a:r>
                <a:rPr lang="et-EE" b="1" dirty="0">
                  <a:latin typeface="Arial" panose="020B0604020202020204" pitchFamily="34" charset="0"/>
                  <a:cs typeface="Arial" panose="020B0604020202020204" pitchFamily="34" charset="0"/>
                </a:rPr>
                <a:t>Esmatähtis!</a:t>
              </a:r>
            </a:p>
            <a:p>
              <a:r>
                <a:rPr lang="et-EE" dirty="0">
                  <a:latin typeface="Arial" panose="020B0604020202020204" pitchFamily="34" charset="0"/>
                  <a:cs typeface="Arial" panose="020B0604020202020204" pitchFamily="34" charset="0"/>
                </a:rPr>
                <a:t>Kui ohtusid töökohal muude riskikontrolli meetmetega ära hoida või vähendada, peab tööandja kindlustama isikliku kaitsevarustuse ja -rõivastuse.</a:t>
              </a:r>
            </a:p>
          </p:txBody>
        </p:sp>
        <p:pic>
          <p:nvPicPr>
            <p:cNvPr id="1027" name="Picture 3" descr="Z:\ERASMUS\ERASMUS+KA2 Strategic partnership project\COMPETENCE\idea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9119" y="5185923"/>
              <a:ext cx="522097" cy="62305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4569383"/>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1" y="1652079"/>
            <a:ext cx="10909773" cy="1455014"/>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200000"/>
              </a:lnSpc>
              <a:buFontTx/>
              <a:buAutoNum type="arabicPeriod"/>
            </a:pPr>
            <a:r>
              <a:rPr lang="et-EE" sz="2400" dirty="0">
                <a:solidFill>
                  <a:prstClr val="black"/>
                </a:solidFill>
                <a:latin typeface="Arial" panose="020B0604020202020204" pitchFamily="34" charset="0"/>
                <a:cs typeface="Arial" panose="020B0604020202020204" pitchFamily="34" charset="0"/>
              </a:rPr>
              <a:t>Too isikliku kaitsevarustuse ja -rõivastuse näiteid.</a:t>
            </a:r>
          </a:p>
          <a:p>
            <a:pPr marL="342900" indent="-342900">
              <a:lnSpc>
                <a:spcPct val="200000"/>
              </a:lnSpc>
              <a:buFontTx/>
              <a:buAutoNum type="arabicPeriod"/>
            </a:pPr>
            <a:r>
              <a:rPr lang="et-EE" sz="2400" dirty="0">
                <a:solidFill>
                  <a:prstClr val="black"/>
                </a:solidFill>
                <a:latin typeface="Arial" panose="020B0604020202020204" pitchFamily="34" charset="0"/>
                <a:cs typeface="Arial" panose="020B0604020202020204" pitchFamily="34" charset="0"/>
              </a:rPr>
              <a:t>Kuidas tuleb isiklikku kaitsevarustust ja -rõivastust kasutada?</a:t>
            </a:r>
          </a:p>
        </p:txBody>
      </p:sp>
      <p:sp>
        <p:nvSpPr>
          <p:cNvPr id="9" name="TextBox 8"/>
          <p:cNvSpPr txBox="1"/>
          <p:nvPr/>
        </p:nvSpPr>
        <p:spPr>
          <a:xfrm>
            <a:off x="559293" y="843380"/>
            <a:ext cx="10365511" cy="954107"/>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Enesekontrolli küsimused</a:t>
            </a:r>
          </a:p>
          <a:p>
            <a:endParaRPr lang="en-US" sz="2400"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59293" y="594803"/>
            <a:ext cx="38195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et-EE" altLang="lt-LT" dirty="0">
                <a:solidFill>
                  <a:prstClr val="black"/>
                </a:solidFill>
              </a:rPr>
              <a:t>Teema 3, jaotis 10</a:t>
            </a:r>
          </a:p>
        </p:txBody>
      </p:sp>
    </p:spTree>
    <p:extLst>
      <p:ext uri="{BB962C8B-B14F-4D97-AF65-F5344CB8AC3E}">
        <p14:creationId xmlns:p14="http://schemas.microsoft.com/office/powerpoint/2010/main" val="598942759"/>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90573" y="1583908"/>
            <a:ext cx="11551218" cy="2554545"/>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Kui su töökaaslastega juhtub õnnetus, on kiire esmaabi otsustava tähtsusega.</a:t>
            </a:r>
          </a:p>
          <a:p>
            <a:pPr marL="285750" indent="-285750">
              <a:buFont typeface="Courier New" panose="02070309020205020404" pitchFamily="49" charset="0"/>
              <a:buChar char="o"/>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Tee endale selgeks, millised esmaabivõimalused on töökohas sinu käsutuses ja kes on su esmaabiandjad.</a:t>
            </a:r>
          </a:p>
          <a:p>
            <a:pPr marL="285750" indent="-285750">
              <a:buFont typeface="Courier New" panose="02070309020205020404" pitchFamily="49" charset="0"/>
              <a:buChar char="o"/>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Sinu tööandja peab sulle rääkima, kus asuvad tulekustutid, millist tüüpi kahjutuld nendega saab kustutada, kes on volitatud neid kasutama ja kes on su tuleohutusjuhid.</a:t>
            </a:r>
          </a:p>
          <a:p>
            <a:pPr marL="285750" indent="-285750">
              <a:buFont typeface="Courier New" panose="02070309020205020404" pitchFamily="49" charset="0"/>
              <a:buChar char="o"/>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Tulekahju või pakilise hädaolukorra puhul  hakkab tööle helialarm või kõlab muu taoline märguanne. Sa pead olema suuteline häiresignaale eristama, mii et tead, mida need tähendavad. </a:t>
            </a:r>
          </a:p>
          <a:p>
            <a:pPr marL="742950" lvl="1" indent="-285750">
              <a:buClr>
                <a:schemeClr val="accent5">
                  <a:lumMod val="75000"/>
                </a:schemeClr>
              </a:buClr>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p:txBody>
      </p:sp>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latin typeface="Arial" panose="020B0604020202020204" pitchFamily="34" charset="0"/>
                <a:cs typeface="Arial" panose="020B0604020202020204" pitchFamily="34" charset="0"/>
              </a:rPr>
              <a:t>Teema 3</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11. </a:t>
            </a:r>
            <a:r>
              <a:rPr lang="et-EE" sz="2400" dirty="0">
                <a:latin typeface="Arial" panose="020B0604020202020204" pitchFamily="34" charset="0"/>
                <a:cs typeface="Arial" panose="020B0604020202020204" pitchFamily="34" charset="0"/>
              </a:rPr>
              <a:t>Käitumine hädaolukorras</a:t>
            </a:r>
          </a:p>
        </p:txBody>
      </p:sp>
    </p:spTree>
    <p:extLst>
      <p:ext uri="{BB962C8B-B14F-4D97-AF65-F5344CB8AC3E}">
        <p14:creationId xmlns:p14="http://schemas.microsoft.com/office/powerpoint/2010/main" val="2953115713"/>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1" y="1652079"/>
            <a:ext cx="10909773" cy="716350"/>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200000"/>
              </a:lnSpc>
              <a:buClr>
                <a:srgbClr val="4472C4">
                  <a:lumMod val="75000"/>
                </a:srgbClr>
              </a:buClr>
              <a:buFontTx/>
              <a:buAutoNum type="arabicPeriod"/>
            </a:pPr>
            <a:r>
              <a:rPr lang="et-EE" sz="2400" dirty="0">
                <a:solidFill>
                  <a:prstClr val="black"/>
                </a:solidFill>
                <a:latin typeface="Arial" panose="020B0604020202020204" pitchFamily="34" charset="0"/>
                <a:cs typeface="Arial" panose="020B0604020202020204" pitchFamily="34" charset="0"/>
              </a:rPr>
              <a:t>Mis on otsustava tähtsusega, kui töötajaga on juhtunud õnnetus?</a:t>
            </a:r>
          </a:p>
        </p:txBody>
      </p:sp>
      <p:sp>
        <p:nvSpPr>
          <p:cNvPr id="9" name="TextBox 8"/>
          <p:cNvSpPr txBox="1"/>
          <p:nvPr/>
        </p:nvSpPr>
        <p:spPr>
          <a:xfrm>
            <a:off x="514905" y="834502"/>
            <a:ext cx="10409899" cy="954107"/>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Enesekontrolli küsimused</a:t>
            </a:r>
          </a:p>
          <a:p>
            <a:endParaRPr lang="en-US" sz="2400" dirty="0">
              <a:solidFill>
                <a:srgbClr val="4472C4">
                  <a:lumMod val="75000"/>
                </a:srgbClr>
              </a:solidFill>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14905" y="497150"/>
            <a:ext cx="38639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et-EE" altLang="lt-LT" dirty="0">
                <a:solidFill>
                  <a:prstClr val="black"/>
                </a:solidFill>
              </a:rPr>
              <a:t>Teema 3, jaotis 11</a:t>
            </a:r>
          </a:p>
        </p:txBody>
      </p:sp>
    </p:spTree>
    <p:extLst>
      <p:ext uri="{BB962C8B-B14F-4D97-AF65-F5344CB8AC3E}">
        <p14:creationId xmlns:p14="http://schemas.microsoft.com/office/powerpoint/2010/main" val="3182947519"/>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1" y="1652079"/>
            <a:ext cx="10909773" cy="4616648"/>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150000"/>
              </a:lnSpc>
              <a:buAutoNum type="arabicPeriod"/>
            </a:pPr>
            <a:r>
              <a:rPr lang="et-EE" sz="1400" dirty="0">
                <a:latin typeface="Arial" panose="020B0604020202020204" pitchFamily="34" charset="0"/>
                <a:cs typeface="Arial" panose="020B0604020202020204" pitchFamily="34" charset="0"/>
              </a:rPr>
              <a:t>Milliseid küsimusi võiksid küsida õpipoisilt väljaõppe alustamisel?</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Mida peaksid rääkima õpipoisile iseenda kohta?</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Mida võiksid teha pärast õpipoisi tervitamist ja enda tutvustamist?</a:t>
            </a:r>
          </a:p>
          <a:p>
            <a:pPr marL="342900" indent="-342900">
              <a:lnSpc>
                <a:spcPct val="150000"/>
              </a:lnSpc>
              <a:buFontTx/>
              <a:buAutoNum type="arabicPeriod"/>
            </a:pPr>
            <a:r>
              <a:rPr lang="et-EE" sz="1400" dirty="0">
                <a:latin typeface="Arial" panose="020B0604020202020204" pitchFamily="34" charset="0"/>
                <a:cs typeface="Arial" panose="020B0604020202020204" pitchFamily="34" charset="0"/>
              </a:rPr>
              <a:t>Mida peaksid tegema pärast õpipoisi tervitamist ja vastuvõtmist? </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Millised kohustused on tööandjal töötaja ees?</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Millised kohustused on töötajal tööandja ja kaastöötajate ees?</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Millisel viisil võib töötaja teisi inimesi ohtu seada?</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Mida peaks töötaja tegema, et ohutust tagada?</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Millised on tööl tervise ja ohutuse säilitamise kolm põhisammu?</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Too töökohal varitsevate ohtude näiteid.</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Kuidas saab töötaja võimalikke ohtusid hinnata?</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Kuidas muuta võimalikke ohtusid vähem ohtlikuks?</a:t>
            </a:r>
          </a:p>
          <a:p>
            <a:pPr marL="342900" indent="-342900">
              <a:lnSpc>
                <a:spcPct val="150000"/>
              </a:lnSpc>
              <a:buAutoNum type="arabicPeriod"/>
            </a:pPr>
            <a:r>
              <a:rPr lang="et-EE" sz="1400" dirty="0">
                <a:latin typeface="Arial" panose="020B0604020202020204" pitchFamily="34" charset="0"/>
                <a:cs typeface="Arial" panose="020B0604020202020204" pitchFamily="34" charset="0"/>
              </a:rPr>
              <a:t>Too mehaanilise käsitsemisega seotud ohtude näiteid</a:t>
            </a:r>
            <a:r>
              <a:rPr lang="en-GB" sz="1400" dirty="0">
                <a:latin typeface="Arial" panose="020B0604020202020204" pitchFamily="34" charset="0"/>
                <a:cs typeface="Arial" panose="020B0604020202020204" pitchFamily="34" charset="0"/>
              </a:rPr>
              <a:t>.</a:t>
            </a:r>
            <a:endParaRPr lang="et-EE" sz="1400" dirty="0">
              <a:latin typeface="Arial" panose="020B0604020202020204" pitchFamily="34" charset="0"/>
              <a:cs typeface="Arial" panose="020B0604020202020204" pitchFamily="34" charset="0"/>
            </a:endParaRPr>
          </a:p>
          <a:p>
            <a:pPr marL="342900" indent="-342900">
              <a:lnSpc>
                <a:spcPct val="150000"/>
              </a:lnSpc>
              <a:buAutoNum type="arabicPeriod"/>
            </a:pPr>
            <a:r>
              <a:rPr lang="et-EE" sz="1400" dirty="0">
                <a:latin typeface="Arial" panose="020B0604020202020204" pitchFamily="34" charset="0"/>
                <a:cs typeface="Arial" panose="020B0604020202020204" pitchFamily="34" charset="0"/>
              </a:rPr>
              <a:t>Kuidas vähendada mehaanilise käsitsemisega kaasneda võivaid vigastusi?</a:t>
            </a:r>
          </a:p>
        </p:txBody>
      </p:sp>
      <p:sp>
        <p:nvSpPr>
          <p:cNvPr id="9" name="TextBox 8"/>
          <p:cNvSpPr txBox="1"/>
          <p:nvPr/>
        </p:nvSpPr>
        <p:spPr>
          <a:xfrm>
            <a:off x="470517" y="461639"/>
            <a:ext cx="11620402" cy="1446550"/>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Koolitusosa: Õpipoisi ametisse</a:t>
            </a:r>
            <a:r>
              <a:rPr lang="en-GB" sz="3200" dirty="0">
                <a:latin typeface="Arial" panose="020B0604020202020204" pitchFamily="34" charset="0"/>
                <a:cs typeface="Arial" panose="020B0604020202020204" pitchFamily="34" charset="0"/>
              </a:rPr>
              <a:t> </a:t>
            </a:r>
            <a:r>
              <a:rPr lang="et-EE" sz="3200" dirty="0">
                <a:latin typeface="Arial" panose="020B0604020202020204" pitchFamily="34" charset="0"/>
                <a:cs typeface="Arial" panose="020B0604020202020204" pitchFamily="34" charset="0"/>
              </a:rPr>
              <a:t>seadmine (tööohutus)</a:t>
            </a:r>
            <a:br>
              <a:rPr lang="et-EE" sz="3200" dirty="0">
                <a:latin typeface="Arial" panose="020B0604020202020204" pitchFamily="34" charset="0"/>
                <a:cs typeface="Arial" panose="020B0604020202020204" pitchFamily="34" charset="0"/>
              </a:rPr>
            </a:br>
            <a:r>
              <a:rPr lang="et-EE" sz="3200" dirty="0">
                <a:latin typeface="Arial" panose="020B0604020202020204" pitchFamily="34" charset="0"/>
                <a:cs typeface="Arial" panose="020B0604020202020204" pitchFamily="34" charset="0"/>
              </a:rPr>
              <a:t>Enesekontrolli küsimused </a:t>
            </a:r>
            <a:r>
              <a:rPr lang="en-US" sz="3200" dirty="0">
                <a:latin typeface="Arial" panose="020B0604020202020204" pitchFamily="34" charset="0"/>
                <a:cs typeface="Arial" panose="020B0604020202020204" pitchFamily="34" charset="0"/>
              </a:rPr>
              <a:t>/2</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676136"/>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1" y="1652079"/>
            <a:ext cx="11434485" cy="5228115"/>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Mis võivad olla ohtlikud ained?</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Mis võivad olla ohtlikud kaubad?</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Millised meetmeid tuleks võtta, et kaitsta ennast ohtlike ainete ja kaupade vastu?</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Mis on põhinäitaja, et töötaja kuulmine võib olla ohustatud?</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Mis on kauakestev kaitsetus müra eest, mis märgatavalt kahjustab kuulmist?</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Millised tegurid põhjustavad harilikult elektriõnnetusi?</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Millised on põhilised ettevaatusabinõud?</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Mis kuulub isikliku kaitsevarustuse hulka, kui töötad mehaanilise seadmestikuga?</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Mis on mehaanilise seadmestiku kaitsevahendid ja kuidas neid tuleb käsitseda?</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Too tüüpiliste kukkumisohtude näiteid</a:t>
            </a:r>
            <a:r>
              <a:rPr lang="en-GB" sz="1400" dirty="0">
                <a:solidFill>
                  <a:prstClr val="black"/>
                </a:solidFill>
                <a:latin typeface="Arial" panose="020B0604020202020204" pitchFamily="34" charset="0"/>
                <a:cs typeface="Arial" panose="020B0604020202020204" pitchFamily="34" charset="0"/>
              </a:rPr>
              <a:t>.</a:t>
            </a:r>
            <a:endParaRPr lang="et-EE" sz="1400" dirty="0">
              <a:solidFill>
                <a:prstClr val="black"/>
              </a:solidFill>
              <a:latin typeface="Arial" panose="020B0604020202020204" pitchFamily="34" charset="0"/>
              <a:cs typeface="Arial" panose="020B0604020202020204" pitchFamily="34" charset="0"/>
            </a:endParaRP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Millised on riskide juhtimise meetmed, mis võivad pakkuda kaitset kukkumisohu eest?</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Missugused asjad võivad suurendada üksinda töötamisega kaasnevaid ohtusid?</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Mis võivad olla tööstressi ja -paine tagajärjed?</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Too isikliku kaitsevarustuse ja -rõivastuse näiteid.</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Kuidas tuleb isiklikku kaitsevarustust ja -rõivastust kasutada?</a:t>
            </a:r>
          </a:p>
          <a:p>
            <a:pPr marL="342900" lvl="0" indent="-342900">
              <a:lnSpc>
                <a:spcPct val="150000"/>
              </a:lnSpc>
              <a:buFont typeface="+mj-lt"/>
              <a:buAutoNum type="arabicPeriod" startAt="15"/>
            </a:pPr>
            <a:r>
              <a:rPr lang="et-EE" sz="1400" dirty="0">
                <a:solidFill>
                  <a:prstClr val="black"/>
                </a:solidFill>
                <a:latin typeface="Arial" panose="020B0604020202020204" pitchFamily="34" charset="0"/>
                <a:cs typeface="Arial" panose="020B0604020202020204" pitchFamily="34" charset="0"/>
              </a:rPr>
              <a:t>Mis on otsustava tähtsusega, kui töötajaga on juhtunud õnnetus?</a:t>
            </a:r>
            <a:endParaRPr lang="et-EE" sz="1400" dirty="0">
              <a:latin typeface="Arial" panose="020B0604020202020204" pitchFamily="34" charset="0"/>
              <a:cs typeface="Arial" panose="020B0604020202020204" pitchFamily="34" charset="0"/>
            </a:endParaRPr>
          </a:p>
        </p:txBody>
      </p:sp>
      <p:sp>
        <p:nvSpPr>
          <p:cNvPr id="9" name="TextBox 8"/>
          <p:cNvSpPr txBox="1"/>
          <p:nvPr/>
        </p:nvSpPr>
        <p:spPr>
          <a:xfrm>
            <a:off x="390571" y="426128"/>
            <a:ext cx="11801429" cy="1446550"/>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Koolitusosa: Õpipoisi ametisse</a:t>
            </a:r>
            <a:r>
              <a:rPr lang="en-GB" sz="3200" dirty="0">
                <a:latin typeface="Arial" panose="020B0604020202020204" pitchFamily="34" charset="0"/>
                <a:cs typeface="Arial" panose="020B0604020202020204" pitchFamily="34" charset="0"/>
              </a:rPr>
              <a:t> </a:t>
            </a:r>
            <a:r>
              <a:rPr lang="et-EE" sz="3200" dirty="0">
                <a:latin typeface="Arial" panose="020B0604020202020204" pitchFamily="34" charset="0"/>
                <a:cs typeface="Arial" panose="020B0604020202020204" pitchFamily="34" charset="0"/>
              </a:rPr>
              <a:t>seadmine (tööohutus)</a:t>
            </a:r>
            <a:br>
              <a:rPr lang="et-EE" sz="3200" dirty="0">
                <a:latin typeface="Arial" panose="020B0604020202020204" pitchFamily="34" charset="0"/>
                <a:cs typeface="Arial" panose="020B0604020202020204" pitchFamily="34" charset="0"/>
              </a:rPr>
            </a:br>
            <a:r>
              <a:rPr lang="et-EE" sz="3200" dirty="0">
                <a:latin typeface="Arial" panose="020B0604020202020204" pitchFamily="34" charset="0"/>
                <a:cs typeface="Arial" panose="020B0604020202020204" pitchFamily="34" charset="0"/>
              </a:rPr>
              <a:t>Enesekontrolli küsimused 2/2</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3082179"/>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90573" y="1502021"/>
            <a:ext cx="11551218" cy="3293209"/>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buClr>
                <a:schemeClr val="accent5">
                  <a:lumMod val="75000"/>
                </a:schemeClr>
              </a:buClr>
              <a:buFont typeface="+mj-lt"/>
              <a:buAutoNum type="arabicPeriod"/>
            </a:pPr>
            <a:r>
              <a:rPr lang="en-US" sz="1600" dirty="0">
                <a:latin typeface="Arial" panose="020B0604020202020204" pitchFamily="34" charset="0"/>
                <a:cs typeface="Arial" panose="020B0604020202020204" pitchFamily="34" charset="0"/>
              </a:rPr>
              <a:t>VICTORIA </a:t>
            </a:r>
            <a:r>
              <a:rPr lang="et-EE" sz="1600" dirty="0">
                <a:latin typeface="Arial" panose="020B0604020202020204" pitchFamily="34" charset="0"/>
                <a:cs typeface="Arial" panose="020B0604020202020204" pitchFamily="34" charset="0"/>
              </a:rPr>
              <a:t>osariigi haridusamet</a:t>
            </a:r>
            <a:r>
              <a:rPr lang="en-US"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hlinkClick r:id="rId2"/>
              </a:rPr>
              <a:t>http://www.education.vic.gov.au/school/students/beyond/Pages/generalmodule.aspx</a:t>
            </a:r>
            <a:r>
              <a:rPr lang="en-US" sz="1600" dirty="0">
                <a:latin typeface="Arial" panose="020B0604020202020204" pitchFamily="34" charset="0"/>
                <a:cs typeface="Arial" panose="020B0604020202020204" pitchFamily="34" charset="0"/>
              </a:rPr>
              <a:t>. General Module for Work Safety (</a:t>
            </a:r>
            <a:r>
              <a:rPr lang="et-EE" sz="1600" dirty="0">
                <a:latin typeface="Arial" panose="020B0604020202020204" pitchFamily="34" charset="0"/>
                <a:cs typeface="Arial" panose="020B0604020202020204" pitchFamily="34" charset="0"/>
              </a:rPr>
              <a:t>Tööohutuse põhimoodul</a:t>
            </a:r>
            <a:r>
              <a:rPr lang="en-GB" sz="1600" dirty="0">
                <a:latin typeface="Arial" panose="020B0604020202020204" pitchFamily="34" charset="0"/>
                <a:cs typeface="Arial" panose="020B0604020202020204" pitchFamily="34" charset="0"/>
              </a:rPr>
              <a:t>)</a:t>
            </a:r>
            <a:r>
              <a:rPr lang="et-EE" sz="1600" dirty="0">
                <a:latin typeface="Arial" panose="020B0604020202020204" pitchFamily="34" charset="0"/>
                <a:cs typeface="Arial" panose="020B0604020202020204" pitchFamily="34" charset="0"/>
              </a:rPr>
              <a:t>. Külastatud</a:t>
            </a:r>
            <a:r>
              <a:rPr lang="en-US" sz="1600" dirty="0">
                <a:latin typeface="Arial" panose="020B0604020202020204" pitchFamily="34" charset="0"/>
                <a:cs typeface="Arial" panose="020B0604020202020204" pitchFamily="34" charset="0"/>
              </a:rPr>
              <a:t> 07.11.2016.</a:t>
            </a:r>
          </a:p>
          <a:p>
            <a:pPr marL="342900" indent="-342900">
              <a:buClr>
                <a:schemeClr val="accent5">
                  <a:lumMod val="75000"/>
                </a:schemeClr>
              </a:buClr>
              <a:buFont typeface="+mj-lt"/>
              <a:buAutoNum type="arabicPeriod"/>
            </a:pPr>
            <a:r>
              <a:rPr lang="en-US" sz="1600" dirty="0">
                <a:latin typeface="Arial" panose="020B0604020202020204" pitchFamily="34" charset="0"/>
                <a:cs typeface="Arial" panose="020B0604020202020204" pitchFamily="34" charset="0"/>
              </a:rPr>
              <a:t>Disputes Commission to Social Security and Labour Ministry of Lithuania (</a:t>
            </a:r>
            <a:r>
              <a:rPr lang="et-EE" sz="1600" dirty="0">
                <a:latin typeface="Arial" panose="020B0604020202020204" pitchFamily="34" charset="0"/>
                <a:cs typeface="Arial" panose="020B0604020202020204" pitchFamily="34" charset="0"/>
              </a:rPr>
              <a:t>Leedu sotsiaalturbe- ja tööministeeriumi vaidluskomisjon</a:t>
            </a:r>
            <a:r>
              <a:rPr lang="en-US"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hlinkClick r:id="rId3"/>
              </a:rPr>
              <a:t>http://ginkom.lt/uploads/GK%20saugos%20ir%20sveikatos%20%20instrukcijos%20pakoreguotos%202014%20PDF.pdf</a:t>
            </a:r>
            <a:r>
              <a:rPr lang="en-US" sz="1600" dirty="0">
                <a:latin typeface="Arial" panose="020B0604020202020204" pitchFamily="34" charset="0"/>
                <a:cs typeface="Arial" panose="020B0604020202020204" pitchFamily="34" charset="0"/>
              </a:rPr>
              <a:t>. Employee Health And Safety Introductory Instruction No. 1. </a:t>
            </a:r>
            <a:r>
              <a:rPr lang="et-EE" sz="1600" dirty="0">
                <a:latin typeface="Arial" panose="020B0604020202020204" pitchFamily="34" charset="0"/>
                <a:cs typeface="Arial" panose="020B0604020202020204" pitchFamily="34" charset="0"/>
              </a:rPr>
              <a:t>(Töötaja tervise ja ohutuse sissejuhatav</a:t>
            </a:r>
            <a:r>
              <a:rPr lang="en-GB" sz="1600" dirty="0">
                <a:latin typeface="Arial" panose="020B0604020202020204" pitchFamily="34" charset="0"/>
                <a:cs typeface="Arial" panose="020B0604020202020204" pitchFamily="34" charset="0"/>
              </a:rPr>
              <a:t> </a:t>
            </a:r>
            <a:r>
              <a:rPr lang="et-EE" sz="1600" dirty="0">
                <a:latin typeface="Arial" panose="020B0604020202020204" pitchFamily="34" charset="0"/>
                <a:cs typeface="Arial" panose="020B0604020202020204" pitchFamily="34" charset="0"/>
              </a:rPr>
              <a:t>juhend nr 1)</a:t>
            </a:r>
            <a:r>
              <a:rPr lang="en-US" sz="1600" dirty="0">
                <a:latin typeface="Arial" panose="020B0604020202020204" pitchFamily="34" charset="0"/>
                <a:cs typeface="Arial" panose="020B0604020202020204" pitchFamily="34" charset="0"/>
              </a:rPr>
              <a:t> </a:t>
            </a:r>
            <a:r>
              <a:rPr lang="et-EE" sz="1600" dirty="0">
                <a:latin typeface="Arial" panose="020B0604020202020204" pitchFamily="34" charset="0"/>
                <a:cs typeface="Arial" panose="020B0604020202020204" pitchFamily="34" charset="0"/>
              </a:rPr>
              <a:t>Külastatud </a:t>
            </a:r>
            <a:r>
              <a:rPr lang="en-US" sz="1600" dirty="0">
                <a:latin typeface="Arial" panose="020B0604020202020204" pitchFamily="34" charset="0"/>
                <a:cs typeface="Arial" panose="020B0604020202020204" pitchFamily="34" charset="0"/>
              </a:rPr>
              <a:t>07.11.2016.</a:t>
            </a:r>
          </a:p>
          <a:p>
            <a:pPr marL="285750" indent="-285750">
              <a:buClr>
                <a:schemeClr val="accent5">
                  <a:lumMod val="75000"/>
                </a:schemeClr>
              </a:buClr>
              <a:buFont typeface="Wingdings" panose="05000000000000000000" pitchFamily="2" charset="2"/>
              <a:buChar char="§"/>
            </a:pPr>
            <a:endParaRPr lang="en-US" sz="1600" dirty="0">
              <a:latin typeface="Arial" panose="020B0604020202020204" pitchFamily="34" charset="0"/>
              <a:cs typeface="Arial" panose="020B0604020202020204" pitchFamily="34" charset="0"/>
            </a:endParaRPr>
          </a:p>
          <a:p>
            <a:pPr marL="285750" indent="-285750">
              <a:buClr>
                <a:schemeClr val="accent5">
                  <a:lumMod val="75000"/>
                </a:schemeClr>
              </a:buClr>
              <a:buFont typeface="Wingdings" panose="05000000000000000000" pitchFamily="2" charset="2"/>
              <a:buChar char="§"/>
            </a:pPr>
            <a:endParaRPr lang="en-US" sz="1600" dirty="0">
              <a:latin typeface="Arial" panose="020B0604020202020204" pitchFamily="34" charset="0"/>
              <a:cs typeface="Arial" panose="020B0604020202020204" pitchFamily="34" charset="0"/>
            </a:endParaRPr>
          </a:p>
          <a:p>
            <a:pPr marL="285750" indent="-285750">
              <a:buClr>
                <a:schemeClr val="accent5">
                  <a:lumMod val="75000"/>
                </a:schemeClr>
              </a:buClr>
              <a:buFont typeface="Wingdings" panose="05000000000000000000" pitchFamily="2" charset="2"/>
              <a:buChar char="§"/>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742950" lvl="1" indent="-285750">
              <a:buClr>
                <a:schemeClr val="accent5">
                  <a:lumMod val="75000"/>
                </a:schemeClr>
              </a:buClr>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p:txBody>
      </p:sp>
      <p:pic>
        <p:nvPicPr>
          <p:cNvPr id="5" name="Paveikslėlis 3" descr="http://eacea.ec.europa.eu/img/logos/erasmus_plus/eu_flag_co_funded_pos_%5brgb%5d_right.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t-EE" sz="2400" dirty="0">
                <a:latin typeface="Arial" panose="020B0604020202020204" pitchFamily="34" charset="0"/>
                <a:cs typeface="Arial" panose="020B0604020202020204" pitchFamily="34" charset="0"/>
              </a:rPr>
              <a:t>Kirjanduse loetelu, lingid ja allikad</a:t>
            </a:r>
          </a:p>
        </p:txBody>
      </p:sp>
    </p:spTree>
    <p:extLst>
      <p:ext uri="{BB962C8B-B14F-4D97-AF65-F5344CB8AC3E}">
        <p14:creationId xmlns:p14="http://schemas.microsoft.com/office/powerpoint/2010/main" val="303803293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1200329"/>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2. </a:t>
            </a:r>
            <a:r>
              <a:rPr lang="et-EE" sz="3600" b="1" dirty="0">
                <a:latin typeface="Arial" panose="020B0604020202020204" pitchFamily="34" charset="0"/>
                <a:cs typeface="Arial" panose="020B0604020202020204" pitchFamily="34" charset="0"/>
              </a:rPr>
              <a:t>Ohu äratundmine, riski</a:t>
            </a:r>
            <a:r>
              <a:rPr lang="en-GB" sz="3600" b="1" dirty="0">
                <a:latin typeface="Arial" panose="020B0604020202020204" pitchFamily="34" charset="0"/>
                <a:cs typeface="Arial" panose="020B0604020202020204" pitchFamily="34" charset="0"/>
              </a:rPr>
              <a:t>de</a:t>
            </a:r>
            <a:r>
              <a:rPr lang="et-EE" sz="3600" b="1" dirty="0">
                <a:latin typeface="Arial" panose="020B0604020202020204" pitchFamily="34" charset="0"/>
                <a:cs typeface="Arial" panose="020B0604020202020204" pitchFamily="34" charset="0"/>
              </a:rPr>
              <a:t> hindamine ja riski</a:t>
            </a:r>
            <a:r>
              <a:rPr lang="en-GB" sz="3600" b="1" dirty="0">
                <a:latin typeface="Arial" panose="020B0604020202020204" pitchFamily="34" charset="0"/>
                <a:cs typeface="Arial" panose="020B0604020202020204" pitchFamily="34" charset="0"/>
              </a:rPr>
              <a:t>de </a:t>
            </a:r>
            <a:r>
              <a:rPr lang="et-EE" sz="3600" b="1" dirty="0">
                <a:latin typeface="Arial" panose="020B0604020202020204" pitchFamily="34" charset="0"/>
                <a:cs typeface="Arial" panose="020B0604020202020204" pitchFamily="34" charset="0"/>
              </a:rPr>
              <a:t>juhtimine </a:t>
            </a:r>
            <a:r>
              <a:rPr lang="en-US" sz="3600" b="1" dirty="0">
                <a:latin typeface="Arial" panose="020B0604020202020204" pitchFamily="34" charset="0"/>
                <a:cs typeface="Arial" panose="020B0604020202020204" pitchFamily="34" charset="0"/>
              </a:rPr>
              <a:t>2/3</a:t>
            </a:r>
          </a:p>
        </p:txBody>
      </p:sp>
      <p:grpSp>
        <p:nvGrpSpPr>
          <p:cNvPr id="7" name="Group 6"/>
          <p:cNvGrpSpPr/>
          <p:nvPr/>
        </p:nvGrpSpPr>
        <p:grpSpPr>
          <a:xfrm>
            <a:off x="7445591" y="5059728"/>
            <a:ext cx="4664378" cy="1604875"/>
            <a:chOff x="7874759" y="4694830"/>
            <a:chExt cx="3916908" cy="1604875"/>
          </a:xfrm>
        </p:grpSpPr>
        <p:sp>
          <p:nvSpPr>
            <p:cNvPr id="3" name="Rectangle 2"/>
            <p:cNvSpPr/>
            <p:nvPr/>
          </p:nvSpPr>
          <p:spPr>
            <a:xfrm>
              <a:off x="7874759" y="4694830"/>
              <a:ext cx="3916908" cy="15087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7936173" y="4822377"/>
              <a:ext cx="3794078" cy="1477328"/>
            </a:xfrm>
            <a:prstGeom prst="rect">
              <a:avLst/>
            </a:prstGeom>
            <a:noFill/>
          </p:spPr>
          <p:txBody>
            <a:bodyPr wrap="square" rtlCol="0">
              <a:spAutoFit/>
            </a:bodyPr>
            <a:lstStyle/>
            <a:p>
              <a:r>
                <a:rPr lang="et-EE" b="1" dirty="0">
                  <a:latin typeface="Arial" panose="020B0604020202020204" pitchFamily="34" charset="0"/>
                  <a:cs typeface="Arial" panose="020B0604020202020204" pitchFamily="34" charset="0"/>
                </a:rPr>
                <a:t>Esmatähtis!</a:t>
              </a:r>
            </a:p>
            <a:p>
              <a:r>
                <a:rPr lang="et-EE" dirty="0">
                  <a:latin typeface="Arial" panose="020B0604020202020204" pitchFamily="34" charset="0"/>
                  <a:cs typeface="Arial" panose="020B0604020202020204" pitchFamily="34" charset="0"/>
                </a:rPr>
                <a:t>Riski hindamine tähendab arvestada välja, kui tõenäoline on, et mingi oht võib kedagi kahjustada ja kui tõsine võib olla kahjustus.</a:t>
              </a:r>
            </a:p>
          </p:txBody>
        </p:sp>
      </p:grpSp>
      <p:sp>
        <p:nvSpPr>
          <p:cNvPr id="12" name="TextBox 11"/>
          <p:cNvSpPr txBox="1"/>
          <p:nvPr/>
        </p:nvSpPr>
        <p:spPr>
          <a:xfrm>
            <a:off x="550415" y="1981379"/>
            <a:ext cx="10048683" cy="4524315"/>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r>
              <a:rPr lang="en-US" sz="1600" b="1" dirty="0">
                <a:latin typeface="Arial" panose="020B0604020202020204" pitchFamily="34" charset="0"/>
                <a:cs typeface="Arial" panose="020B0604020202020204" pitchFamily="34" charset="0"/>
              </a:rPr>
              <a:t>2.2. </a:t>
            </a:r>
            <a:r>
              <a:rPr lang="af-ZA" sz="1600" dirty="0">
                <a:latin typeface="Arial" panose="020B0604020202020204" pitchFamily="34" charset="0"/>
                <a:cs typeface="Arial" panose="020B0604020202020204" pitchFamily="34" charset="0"/>
              </a:rPr>
              <a:t>Riski</a:t>
            </a:r>
            <a:r>
              <a:rPr lang="af-ZA" sz="1600" b="1" dirty="0">
                <a:latin typeface="Arial" panose="020B0604020202020204" pitchFamily="34" charset="0"/>
                <a:cs typeface="Arial" panose="020B0604020202020204" pitchFamily="34" charset="0"/>
              </a:rPr>
              <a:t> hindamine</a:t>
            </a:r>
          </a:p>
          <a:p>
            <a:pPr marL="285750" indent="-285750">
              <a:buFont typeface="Arial" panose="020B0604020202020204" pitchFamily="34" charset="0"/>
              <a:buChar char="•"/>
            </a:pPr>
            <a:endParaRPr lang="af-ZA" sz="1600" b="1"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af-ZA" sz="1600" b="1" dirty="0">
                <a:latin typeface="Arial" panose="020B0604020202020204" pitchFamily="34" charset="0"/>
                <a:cs typeface="Arial" panose="020B0604020202020204" pitchFamily="34" charset="0"/>
              </a:rPr>
              <a:t>Kui tuvastad ohu, hinda riski, esitades endale kaks küsimust.</a:t>
            </a:r>
          </a:p>
          <a:p>
            <a:pPr marL="285750" indent="-285750">
              <a:buFont typeface="Arial" panose="020B0604020202020204" pitchFamily="34" charset="0"/>
              <a:buChar char="•"/>
            </a:pPr>
            <a:endParaRPr lang="af-ZA" sz="16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af-ZA" sz="1600" dirty="0">
                <a:latin typeface="Arial" panose="020B0604020202020204" pitchFamily="34" charset="0"/>
                <a:cs typeface="Arial" panose="020B0604020202020204" pitchFamily="34" charset="0"/>
              </a:rPr>
              <a:t>Kui tõenäoline on, et see oht võib kahjustada mind või kedagi teist?</a:t>
            </a:r>
          </a:p>
          <a:p>
            <a:pPr marL="742950" lvl="1" indent="-285750">
              <a:buFont typeface="Arial" panose="020B0604020202020204" pitchFamily="34" charset="0"/>
              <a:buChar char="•"/>
            </a:pPr>
            <a:r>
              <a:rPr lang="af-ZA" sz="1600" dirty="0">
                <a:latin typeface="Arial" panose="020B0604020202020204" pitchFamily="34" charset="0"/>
                <a:cs typeface="Arial" panose="020B0604020202020204" pitchFamily="34" charset="0"/>
              </a:rPr>
              <a:t>Kui hullusti võiksin mina või keegi teine viga saada?</a:t>
            </a:r>
          </a:p>
          <a:p>
            <a:pPr marL="285750" indent="-285750">
              <a:buFont typeface="Arial" panose="020B0604020202020204" pitchFamily="34" charset="0"/>
              <a:buChar char="•"/>
            </a:pPr>
            <a:endParaRPr lang="af-ZA" sz="1600" b="1"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af-ZA" sz="1600" b="1" dirty="0">
                <a:latin typeface="Arial" panose="020B0604020202020204" pitchFamily="34" charset="0"/>
                <a:cs typeface="Arial" panose="020B0604020202020204" pitchFamily="34" charset="0"/>
              </a:rPr>
              <a:t>Räägi alati kellelegi (oma tööandjale, ülemusele või tervishoiu ja tööohutuse volinikule / töökeskkonnavolinikule) ohtudest, mida sa ei saa ise likvideerida, eelkõige siis, kui mingi oht võib kellelegi tõsist kahju põhjustada / viga teha.</a:t>
            </a:r>
          </a:p>
          <a:p>
            <a:pPr lvl="1"/>
            <a:r>
              <a:rPr lang="af-ZA" sz="1600" dirty="0">
                <a:latin typeface="Arial" panose="020B0604020202020204" pitchFamily="34" charset="0"/>
                <a:cs typeface="Arial" panose="020B0604020202020204" pitchFamily="34" charset="0"/>
              </a:rPr>
              <a:t>Näiteks:</a:t>
            </a:r>
          </a:p>
          <a:p>
            <a:pPr marL="285750" indent="-285750">
              <a:buFont typeface="Arial" panose="020B0604020202020204" pitchFamily="34" charset="0"/>
              <a:buChar char="•"/>
            </a:pPr>
            <a:endParaRPr lang="af-ZA" sz="16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af-ZA" sz="1600" dirty="0">
                <a:latin typeface="Arial" panose="020B0604020202020204" pitchFamily="34" charset="0"/>
                <a:cs typeface="Arial" panose="020B0604020202020204" pitchFamily="34" charset="0"/>
              </a:rPr>
              <a:t>Palu oma ülemuselt enne varustuse/seadmestiku kasutama hakkamist juhiseid ja väljaõpet.</a:t>
            </a:r>
          </a:p>
          <a:p>
            <a:pPr marL="742950" lvl="1" indent="-285750">
              <a:buFont typeface="Arial" panose="020B0604020202020204" pitchFamily="34" charset="0"/>
              <a:buChar char="•"/>
            </a:pPr>
            <a:r>
              <a:rPr lang="af-ZA" sz="1600" dirty="0">
                <a:latin typeface="Arial" panose="020B0604020202020204" pitchFamily="34" charset="0"/>
                <a:cs typeface="Arial" panose="020B0604020202020204" pitchFamily="34" charset="0"/>
              </a:rPr>
              <a:t>Palu abi, kui pead liigutama või tõstma raskeid esemeid.</a:t>
            </a:r>
          </a:p>
          <a:p>
            <a:pPr marL="742950" lvl="1" indent="-285750">
              <a:buFont typeface="Arial" panose="020B0604020202020204" pitchFamily="34" charset="0"/>
              <a:buChar char="•"/>
            </a:pPr>
            <a:r>
              <a:rPr lang="af-ZA" sz="1600" dirty="0">
                <a:latin typeface="Arial" panose="020B0604020202020204" pitchFamily="34" charset="0"/>
                <a:cs typeface="Arial" panose="020B0604020202020204" pitchFamily="34" charset="0"/>
              </a:rPr>
              <a:t>Räägi ülemusega, kui arvad, et töö võib olla ohtlik.</a:t>
            </a:r>
          </a:p>
          <a:p>
            <a:pPr marL="285750" indent="-285750">
              <a:buFont typeface="Arial" panose="020B0604020202020204" pitchFamily="34" charset="0"/>
              <a:buChar char="•"/>
            </a:pPr>
            <a:endParaRPr lang="af-ZA" sz="1600" b="1"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af-ZA" sz="1600" b="1" dirty="0">
                <a:latin typeface="Arial" panose="020B0604020202020204" pitchFamily="34" charset="0"/>
                <a:cs typeface="Arial" panose="020B0604020202020204" pitchFamily="34" charset="0"/>
              </a:rPr>
              <a:t>Kui sa ei ole kindel, mismoodi tööl oleks midagi kõige turvalisem</a:t>
            </a:r>
            <a:r>
              <a:rPr lang="et-EE" sz="1600" b="1" dirty="0">
                <a:latin typeface="Arial" panose="020B0604020202020204" pitchFamily="34" charset="0"/>
                <a:cs typeface="Arial" panose="020B0604020202020204" pitchFamily="34" charset="0"/>
              </a:rPr>
              <a:t> </a:t>
            </a:r>
          </a:p>
          <a:p>
            <a:r>
              <a:rPr lang="af-ZA" sz="1600" b="1" dirty="0">
                <a:latin typeface="Arial" panose="020B0604020202020204" pitchFamily="34" charset="0"/>
                <a:cs typeface="Arial" panose="020B0604020202020204" pitchFamily="34" charset="0"/>
              </a:rPr>
              <a:t>teha, küsi seda alati oma ülemuselt.</a:t>
            </a:r>
            <a:endParaRPr lang="af-ZA" sz="1600" dirty="0">
              <a:latin typeface="Arial" panose="020B0604020202020204" pitchFamily="34" charset="0"/>
              <a:cs typeface="Arial" panose="020B0604020202020204" pitchFamily="34" charset="0"/>
            </a:endParaRPr>
          </a:p>
        </p:txBody>
      </p:sp>
      <p:pic>
        <p:nvPicPr>
          <p:cNvPr id="13" name="Picture 3" descr="Z:\ERASMUS\ERASMUS+KA2 Strategic partnership project\COMPETENCE\idea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13942" y="5889082"/>
            <a:ext cx="621730" cy="623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73058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2. </a:t>
            </a:r>
            <a:r>
              <a:rPr lang="et-EE" sz="2400" dirty="0">
                <a:latin typeface="Arial" panose="020B0604020202020204" pitchFamily="34" charset="0"/>
                <a:cs typeface="Arial" panose="020B0604020202020204" pitchFamily="34" charset="0"/>
              </a:rPr>
              <a:t>Ohu äratundmine, riski</a:t>
            </a:r>
            <a:r>
              <a:rPr lang="en-GB" sz="2400" dirty="0">
                <a:latin typeface="Arial" panose="020B0604020202020204" pitchFamily="34" charset="0"/>
                <a:cs typeface="Arial" panose="020B0604020202020204" pitchFamily="34" charset="0"/>
              </a:rPr>
              <a:t>de</a:t>
            </a:r>
            <a:r>
              <a:rPr lang="et-EE" sz="2400" dirty="0">
                <a:latin typeface="Arial" panose="020B0604020202020204" pitchFamily="34" charset="0"/>
                <a:cs typeface="Arial" panose="020B0604020202020204" pitchFamily="34" charset="0"/>
              </a:rPr>
              <a:t> hindamine ja riski</a:t>
            </a:r>
            <a:r>
              <a:rPr lang="en-GB" sz="2400" dirty="0">
                <a:latin typeface="Arial" panose="020B0604020202020204" pitchFamily="34" charset="0"/>
                <a:cs typeface="Arial" panose="020B0604020202020204" pitchFamily="34" charset="0"/>
              </a:rPr>
              <a:t>de </a:t>
            </a:r>
            <a:r>
              <a:rPr lang="et-EE" sz="2400" dirty="0">
                <a:latin typeface="Arial" panose="020B0604020202020204" pitchFamily="34" charset="0"/>
                <a:cs typeface="Arial" panose="020B0604020202020204" pitchFamily="34" charset="0"/>
              </a:rPr>
              <a:t>juhtimine</a:t>
            </a:r>
            <a:r>
              <a:rPr lang="en-US" sz="2400" dirty="0">
                <a:latin typeface="Arial" panose="020B0604020202020204" pitchFamily="34" charset="0"/>
                <a:cs typeface="Arial" panose="020B0604020202020204" pitchFamily="34" charset="0"/>
              </a:rPr>
              <a:t> 3/3</a:t>
            </a:r>
          </a:p>
        </p:txBody>
      </p:sp>
      <p:sp>
        <p:nvSpPr>
          <p:cNvPr id="12" name="TextBox 11"/>
          <p:cNvSpPr txBox="1"/>
          <p:nvPr/>
        </p:nvSpPr>
        <p:spPr>
          <a:xfrm>
            <a:off x="213151" y="1225295"/>
            <a:ext cx="11633105" cy="5232202"/>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a:buClr>
                <a:schemeClr val="accent5">
                  <a:lumMod val="75000"/>
                </a:schemeClr>
              </a:buClr>
            </a:pPr>
            <a:r>
              <a:rPr lang="en-US" sz="1600" b="1" dirty="0">
                <a:latin typeface="Arial" panose="020B0604020202020204" pitchFamily="34" charset="0"/>
                <a:cs typeface="Arial" panose="020B0604020202020204" pitchFamily="34" charset="0"/>
              </a:rPr>
              <a:t>2.3. </a:t>
            </a:r>
            <a:r>
              <a:rPr lang="et-EE" sz="1600" b="1" dirty="0">
                <a:latin typeface="Arial" panose="020B0604020202020204" pitchFamily="34" charset="0"/>
                <a:cs typeface="Arial" panose="020B0604020202020204" pitchFamily="34" charset="0"/>
              </a:rPr>
              <a:t>Muudatuste tegemine</a:t>
            </a:r>
          </a:p>
          <a:p>
            <a:pPr>
              <a:buClr>
                <a:schemeClr val="accent5">
                  <a:lumMod val="75000"/>
                </a:schemeClr>
              </a:buClr>
            </a:pPr>
            <a:endParaRPr lang="en-US" sz="1600" b="1"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Parim viis ohtu tõkestada on sellest täiesti lahti saada. See ei ole alati võimalik, kuid su tööandja püüdma muuta ohu vähem ohtlikuks, kasutades siin loetletud võimalusi (kõige tõhusamast vähem tõhusamateni).</a:t>
            </a:r>
          </a:p>
          <a:p>
            <a:pPr marL="285750" indent="-285750">
              <a:buFont typeface="Wingdings" panose="05000000000000000000" pitchFamily="2" charset="2"/>
              <a:buChar char="§"/>
            </a:pPr>
            <a:endParaRPr lang="et-EE" sz="16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t-EE" sz="1400" b="1" dirty="0">
                <a:latin typeface="Arial" panose="020B0604020202020204" pitchFamily="34" charset="0"/>
                <a:cs typeface="Arial" panose="020B0604020202020204" pitchFamily="34" charset="0"/>
              </a:rPr>
              <a:t>Elimineerimine. </a:t>
            </a:r>
            <a:r>
              <a:rPr lang="et-EE" sz="1400" dirty="0">
                <a:latin typeface="Arial" panose="020B0604020202020204" pitchFamily="34" charset="0"/>
                <a:cs typeface="Arial" panose="020B0604020202020204" pitchFamily="34" charset="0"/>
              </a:rPr>
              <a:t> Mõnikord on võimalik seadmestiku, ainete või töötamisega seotud ohtusid täielikult ära hoida. Näiteks kõrgete akende pesemiseks ei ole tingimata tarvis redelil turnida ja kukkumisega riskida, vaid neid saab väga hästi ka põrandalt või maapinnalt, kasutades pikendatava varrega puhastit.</a:t>
            </a:r>
          </a:p>
          <a:p>
            <a:pPr marL="742950" lvl="1" indent="-285750">
              <a:buFont typeface="Arial" panose="020B0604020202020204" pitchFamily="34" charset="0"/>
              <a:buChar char="•"/>
            </a:pPr>
            <a:r>
              <a:rPr lang="et-EE" sz="1400" b="1" dirty="0">
                <a:latin typeface="Arial" panose="020B0604020202020204" pitchFamily="34" charset="0"/>
                <a:cs typeface="Arial" panose="020B0604020202020204" pitchFamily="34" charset="0"/>
              </a:rPr>
              <a:t>Asendamine.</a:t>
            </a:r>
            <a:r>
              <a:rPr lang="et-EE" sz="1400" dirty="0">
                <a:latin typeface="Arial" panose="020B0604020202020204" pitchFamily="34" charset="0"/>
                <a:cs typeface="Arial" panose="020B0604020202020204" pitchFamily="34" charset="0"/>
              </a:rPr>
              <a:t> Vahel saab kasutada vähem ohtlikke asju, aineid või töövõtteid. Näiteks kui valid mürgise liimi asemel mürgitu.</a:t>
            </a:r>
          </a:p>
          <a:p>
            <a:pPr marL="742950" lvl="1" indent="-285750">
              <a:buFont typeface="Arial" panose="020B0604020202020204" pitchFamily="34" charset="0"/>
              <a:buChar char="•"/>
            </a:pPr>
            <a:r>
              <a:rPr lang="et-EE" sz="1400" b="1" dirty="0">
                <a:latin typeface="Arial" panose="020B0604020202020204" pitchFamily="34" charset="0"/>
                <a:cs typeface="Arial" panose="020B0604020202020204" pitchFamily="34" charset="0"/>
              </a:rPr>
              <a:t>Isoleerimine.</a:t>
            </a:r>
            <a:r>
              <a:rPr lang="et-EE" sz="1400" dirty="0">
                <a:latin typeface="Arial" panose="020B0604020202020204" pitchFamily="34" charset="0"/>
                <a:cs typeface="Arial" panose="020B0604020202020204" pitchFamily="34" charset="0"/>
              </a:rPr>
              <a:t> Eralda oht inimestest, märgistades ohtliku piirkonna, paigaldades sirmi/vaheseina või turvabarjäärid. Näiteks keevitamisel on mõistlik kasutada keevitussirme, et eraldada keevitustööde tegemine kõigist muudest. Piirkondades, kus töötavad kahveltõstukid, võib kasutada jalakäijate kaitseks barjääre või piirdeid.</a:t>
            </a:r>
          </a:p>
          <a:p>
            <a:pPr marL="742950" lvl="1" indent="-285750">
              <a:buFont typeface="Arial" panose="020B0604020202020204" pitchFamily="34" charset="0"/>
              <a:buChar char="•"/>
            </a:pPr>
            <a:r>
              <a:rPr lang="et-EE" sz="1400" b="1" dirty="0">
                <a:latin typeface="Arial" panose="020B0604020202020204" pitchFamily="34" charset="0"/>
                <a:cs typeface="Arial" panose="020B0604020202020204" pitchFamily="34" charset="0"/>
              </a:rPr>
              <a:t>Kaitsevahendid.</a:t>
            </a:r>
            <a:r>
              <a:rPr lang="et-EE" sz="1400" dirty="0">
                <a:latin typeface="Arial" panose="020B0604020202020204" pitchFamily="34" charset="0"/>
                <a:cs typeface="Arial" panose="020B0604020202020204" pitchFamily="34" charset="0"/>
              </a:rPr>
              <a:t> Tööriistu või seadmestikku saab modifitseerida kaitseseadiste paigaldamisega. Kaitsmeid ei tohi kunagi eemaldada ega nende toimimist blokeerida!</a:t>
            </a:r>
          </a:p>
          <a:p>
            <a:pPr marL="742950" lvl="1" indent="-285750">
              <a:buFont typeface="Arial" panose="020B0604020202020204" pitchFamily="34" charset="0"/>
              <a:buChar char="•"/>
            </a:pPr>
            <a:r>
              <a:rPr lang="et-EE" sz="1400" b="1" dirty="0">
                <a:latin typeface="Arial" panose="020B0604020202020204" pitchFamily="34" charset="0"/>
                <a:cs typeface="Arial" panose="020B0604020202020204" pitchFamily="34" charset="0"/>
              </a:rPr>
              <a:t>Töötajate juhendamine, kuidas midagi kõige turvalisemalt teha.</a:t>
            </a:r>
            <a:r>
              <a:rPr lang="et-EE" sz="1400" dirty="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t-EE" sz="1400" dirty="0">
                <a:latin typeface="Arial" panose="020B0604020202020204" pitchFamily="34" charset="0"/>
                <a:cs typeface="Arial" panose="020B0604020202020204" pitchFamily="34" charset="0"/>
              </a:rPr>
              <a:t>See tähendab ohutute töövõtete arendamist ja kehtestamist. Praktikantidele ja õpipoistele tuleb anda vastavat teavet ja neid juhendada ning veenduda, et nad järgivad turvalisuse tagamiseks kokkulepitud protseduurireegleid.</a:t>
            </a:r>
          </a:p>
          <a:p>
            <a:pPr marL="742950" lvl="1" indent="-285750">
              <a:buFont typeface="Arial" panose="020B0604020202020204" pitchFamily="34" charset="0"/>
              <a:buChar char="•"/>
            </a:pPr>
            <a:r>
              <a:rPr lang="et-EE" sz="1400" b="1" dirty="0">
                <a:latin typeface="Arial" panose="020B0604020202020204" pitchFamily="34" charset="0"/>
                <a:cs typeface="Arial" panose="020B0604020202020204" pitchFamily="34" charset="0"/>
              </a:rPr>
              <a:t>Isiklike kaitsevahendite ja -rõivastuse kasutamine.</a:t>
            </a:r>
            <a:endParaRPr lang="et-EE" sz="1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t-EE" sz="1400" dirty="0">
                <a:latin typeface="Arial" panose="020B0604020202020204" pitchFamily="34" charset="0"/>
                <a:cs typeface="Arial" panose="020B0604020202020204" pitchFamily="34" charset="0"/>
              </a:rPr>
              <a:t>Kui võimalusi on küll proovitud, kui riske</a:t>
            </a:r>
            <a:r>
              <a:rPr lang="en-GB" sz="1400" dirty="0">
                <a:latin typeface="Arial" panose="020B0604020202020204" pitchFamily="34" charset="0"/>
                <a:cs typeface="Arial" panose="020B0604020202020204" pitchFamily="34" charset="0"/>
              </a:rPr>
              <a:t>id </a:t>
            </a:r>
            <a:r>
              <a:rPr lang="et-EE" sz="1400" dirty="0">
                <a:latin typeface="Arial" panose="020B0604020202020204" pitchFamily="34" charset="0"/>
                <a:cs typeface="Arial" panose="020B0604020202020204" pitchFamily="34" charset="0"/>
              </a:rPr>
              <a:t>siiski püsivad, võib osutuda vajalikuks isiklik kaitsevarustus, nt kaitseprillid, kindad, kiiver ja kõrvatropid/klapid. Isiklik kaitsevarustus võib kaitsta sind selliste tööga seotud riskide ja ohtude eest nagu kemikaalide käsitsemine või mürarikas keskkond.</a:t>
            </a:r>
          </a:p>
          <a:p>
            <a:pPr lvl="1">
              <a:buClr>
                <a:schemeClr val="accent5">
                  <a:lumMod val="75000"/>
                </a:schemeClr>
              </a:buClr>
            </a:pPr>
            <a:endParaRPr lang="et-EE" sz="14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Mõnikord tuleb ohuilmingute tõhusaks vähendamiseks rakendada rohkem kui ühte riskikontrolli meedet.</a:t>
            </a:r>
          </a:p>
        </p:txBody>
      </p:sp>
    </p:spTree>
    <p:extLst>
      <p:ext uri="{BB962C8B-B14F-4D97-AF65-F5344CB8AC3E}">
        <p14:creationId xmlns:p14="http://schemas.microsoft.com/office/powerpoint/2010/main" val="282661474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3" y="1652079"/>
            <a:ext cx="10909773" cy="3539430"/>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200000"/>
              </a:lnSpc>
              <a:buAutoNum type="arabicPeriod"/>
            </a:pPr>
            <a:r>
              <a:rPr lang="et-EE" sz="2400" dirty="0">
                <a:latin typeface="Arial" panose="020B0604020202020204" pitchFamily="34" charset="0"/>
                <a:cs typeface="Arial" panose="020B0604020202020204" pitchFamily="34" charset="0"/>
              </a:rPr>
              <a:t>Millised on tööl tervise ja ohutuse säilitamise kolm põhisammu?</a:t>
            </a:r>
          </a:p>
          <a:p>
            <a:pPr marL="342900" indent="-342900">
              <a:lnSpc>
                <a:spcPct val="200000"/>
              </a:lnSpc>
              <a:buAutoNum type="arabicPeriod"/>
            </a:pPr>
            <a:r>
              <a:rPr lang="et-EE" sz="2400" dirty="0">
                <a:latin typeface="Arial" panose="020B0604020202020204" pitchFamily="34" charset="0"/>
                <a:cs typeface="Arial" panose="020B0604020202020204" pitchFamily="34" charset="0"/>
              </a:rPr>
              <a:t>Too töökohal varitsevate ohtude näiteid.</a:t>
            </a:r>
          </a:p>
          <a:p>
            <a:pPr marL="342900" indent="-342900">
              <a:lnSpc>
                <a:spcPct val="200000"/>
              </a:lnSpc>
              <a:buAutoNum type="arabicPeriod"/>
            </a:pPr>
            <a:r>
              <a:rPr lang="et-EE" sz="2400" dirty="0">
                <a:latin typeface="Arial" panose="020B0604020202020204" pitchFamily="34" charset="0"/>
                <a:cs typeface="Arial" panose="020B0604020202020204" pitchFamily="34" charset="0"/>
              </a:rPr>
              <a:t>Kuidas saab töötaja võimalikke ohtusid hinnata?</a:t>
            </a:r>
          </a:p>
          <a:p>
            <a:pPr marL="342900" indent="-342900">
              <a:lnSpc>
                <a:spcPct val="200000"/>
              </a:lnSpc>
              <a:buAutoNum type="arabicPeriod"/>
            </a:pPr>
            <a:r>
              <a:rPr lang="et-EE" sz="2400" dirty="0">
                <a:latin typeface="Arial" panose="020B0604020202020204" pitchFamily="34" charset="0"/>
                <a:cs typeface="Arial" panose="020B0604020202020204" pitchFamily="34" charset="0"/>
              </a:rPr>
              <a:t>Kuidas muuta võimalikke ohtusid vähem ohtlikuks?</a:t>
            </a:r>
            <a:endParaRPr lang="et-EE" sz="1600" dirty="0">
              <a:latin typeface="Arial" panose="020B0604020202020204" pitchFamily="34" charset="0"/>
              <a:cs typeface="Arial" panose="020B0604020202020204" pitchFamily="34" charset="0"/>
            </a:endParaRPr>
          </a:p>
          <a:p>
            <a:pPr>
              <a:lnSpc>
                <a:spcPct val="200000"/>
              </a:lnSpc>
              <a:buClr>
                <a:schemeClr val="accent5">
                  <a:lumMod val="75000"/>
                </a:schemeClr>
              </a:buClr>
            </a:pPr>
            <a:endParaRPr lang="en-US" sz="1600" dirty="0"/>
          </a:p>
        </p:txBody>
      </p:sp>
      <p:sp>
        <p:nvSpPr>
          <p:cNvPr id="9" name="TextBox 8"/>
          <p:cNvSpPr txBox="1"/>
          <p:nvPr/>
        </p:nvSpPr>
        <p:spPr>
          <a:xfrm>
            <a:off x="497150" y="541538"/>
            <a:ext cx="10392144" cy="1015663"/>
          </a:xfrm>
          <a:prstGeom prst="rect">
            <a:avLst/>
          </a:prstGeom>
          <a:noFill/>
        </p:spPr>
        <p:txBody>
          <a:bodyPr wrap="square" rtlCol="0">
            <a:spAutoFit/>
          </a:bodyPr>
          <a:lstStyle/>
          <a:p>
            <a:r>
              <a:rPr lang="et-EE" sz="3600" b="1" dirty="0">
                <a:latin typeface="Arial" panose="020B0604020202020204" pitchFamily="34" charset="0"/>
                <a:cs typeface="Arial" panose="020B0604020202020204" pitchFamily="34" charset="0"/>
              </a:rPr>
              <a:t>Enesekontrolli</a:t>
            </a:r>
            <a:r>
              <a:rPr lang="et-EE" sz="3600" b="1" dirty="0">
                <a:solidFill>
                  <a:schemeClr val="accent5">
                    <a:lumMod val="75000"/>
                  </a:schemeClr>
                </a:solidFill>
                <a:latin typeface="Arial" panose="020B0604020202020204" pitchFamily="34" charset="0"/>
                <a:cs typeface="Arial" panose="020B0604020202020204" pitchFamily="34" charset="0"/>
              </a:rPr>
              <a:t> </a:t>
            </a:r>
            <a:r>
              <a:rPr lang="et-EE" sz="3600" b="1" dirty="0">
                <a:latin typeface="Arial" panose="020B0604020202020204" pitchFamily="34" charset="0"/>
                <a:cs typeface="Arial" panose="020B0604020202020204" pitchFamily="34" charset="0"/>
              </a:rPr>
              <a:t>küsimused</a:t>
            </a:r>
          </a:p>
          <a:p>
            <a:endParaRPr lang="en-US" sz="2400"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285534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latin typeface="Arial" panose="020B0604020202020204" pitchFamily="34" charset="0"/>
                <a:cs typeface="Arial" panose="020B0604020202020204" pitchFamily="34" charset="0"/>
              </a:rPr>
              <a:t>Teema 3</a:t>
            </a:r>
            <a:r>
              <a:rPr lang="en-US" altLang="lt-LT" dirty="0">
                <a:latin typeface="Arial" panose="020B0604020202020204" pitchFamily="34" charset="0"/>
                <a:cs typeface="Arial" panose="020B0604020202020204" pitchFamily="34" charset="0"/>
              </a:rPr>
              <a:t> </a:t>
            </a:r>
            <a:endParaRPr lang="lt-LT" altLang="lt-LT" dirty="0">
              <a:latin typeface="Arial" panose="020B0604020202020204" pitchFamily="34" charset="0"/>
              <a:cs typeface="Arial" panose="020B0604020202020204" pitchFamily="34" charset="0"/>
            </a:endParaRP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2538" y="782452"/>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3. </a:t>
            </a:r>
            <a:r>
              <a:rPr lang="et-EE" sz="2400" dirty="0">
                <a:latin typeface="Arial" panose="020B0604020202020204" pitchFamily="34" charset="0"/>
                <a:cs typeface="Arial" panose="020B0604020202020204" pitchFamily="34" charset="0"/>
              </a:rPr>
              <a:t>Mehaaniline käsitsemine</a:t>
            </a:r>
          </a:p>
        </p:txBody>
      </p:sp>
      <p:grpSp>
        <p:nvGrpSpPr>
          <p:cNvPr id="7" name="Group 6"/>
          <p:cNvGrpSpPr/>
          <p:nvPr/>
        </p:nvGrpSpPr>
        <p:grpSpPr>
          <a:xfrm>
            <a:off x="5770649" y="1013284"/>
            <a:ext cx="4664378" cy="1604875"/>
            <a:chOff x="7874758" y="4694830"/>
            <a:chExt cx="3916908" cy="1604875"/>
          </a:xfrm>
        </p:grpSpPr>
        <p:sp>
          <p:nvSpPr>
            <p:cNvPr id="3" name="Rectangle 2"/>
            <p:cNvSpPr/>
            <p:nvPr/>
          </p:nvSpPr>
          <p:spPr>
            <a:xfrm>
              <a:off x="7874758" y="4694830"/>
              <a:ext cx="3916908" cy="1604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7970302" y="4694901"/>
              <a:ext cx="3337159" cy="1569660"/>
            </a:xfrm>
            <a:prstGeom prst="rect">
              <a:avLst/>
            </a:prstGeom>
            <a:noFill/>
          </p:spPr>
          <p:txBody>
            <a:bodyPr wrap="square" rtlCol="0">
              <a:spAutoFit/>
            </a:bodyPr>
            <a:lstStyle/>
            <a:p>
              <a:r>
                <a:rPr lang="et-EE" sz="1600" b="1" dirty="0">
                  <a:latin typeface="Arial" panose="020B0604020202020204" pitchFamily="34" charset="0"/>
                  <a:cs typeface="Arial" panose="020B0604020202020204" pitchFamily="34" charset="0"/>
                </a:rPr>
                <a:t>Esmatähtis!</a:t>
              </a:r>
            </a:p>
            <a:p>
              <a:r>
                <a:rPr lang="et-EE" sz="1600" dirty="0">
                  <a:latin typeface="Arial" panose="020B0604020202020204" pitchFamily="34" charset="0"/>
                  <a:cs typeface="Arial" panose="020B0604020202020204" pitchFamily="34" charset="0"/>
                </a:rPr>
                <a:t>Mehaaniline käsitsemine tähendab tegevusi, mis nõuavad tegijalt jõu kasutamist: millegi tõstmine, langetamine, lükkamine, tõmbamine, hoidmine tõkestamine.</a:t>
              </a:r>
            </a:p>
          </p:txBody>
        </p:sp>
      </p:grpSp>
      <p:sp>
        <p:nvSpPr>
          <p:cNvPr id="12" name="TextBox 11"/>
          <p:cNvSpPr txBox="1"/>
          <p:nvPr/>
        </p:nvSpPr>
        <p:spPr>
          <a:xfrm>
            <a:off x="390573" y="1290283"/>
            <a:ext cx="10208526" cy="5509200"/>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Mehaanilise käsitsemisega seotud vigastused</a:t>
            </a:r>
            <a:r>
              <a:rPr lang="en-GB" sz="1600" b="1" dirty="0">
                <a:latin typeface="Arial" panose="020B0604020202020204" pitchFamily="34" charset="0"/>
                <a:cs typeface="Arial" panose="020B0604020202020204" pitchFamily="34" charset="0"/>
              </a:rPr>
              <a:t> </a:t>
            </a:r>
            <a:endParaRPr lang="et-EE" sz="16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Nihestused ja nikastused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Kaela- ja seljavigastused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Libisemised, kukkumised ja purustused</a:t>
            </a:r>
            <a:r>
              <a:rPr lang="en-GB" sz="1600" dirty="0">
                <a:latin typeface="Arial" panose="020B0604020202020204" pitchFamily="34" charset="0"/>
                <a:cs typeface="Arial" panose="020B0604020202020204" pitchFamily="34" charset="0"/>
              </a:rPr>
              <a:t> </a:t>
            </a:r>
            <a:endParaRPr lang="et-EE"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Sisse- ja ära</a:t>
            </a:r>
            <a:r>
              <a:rPr lang="en-GB" sz="1600" dirty="0">
                <a:latin typeface="Arial" panose="020B0604020202020204" pitchFamily="34" charset="0"/>
                <a:cs typeface="Arial" panose="020B0604020202020204" pitchFamily="34" charset="0"/>
              </a:rPr>
              <a:t>l</a:t>
            </a:r>
            <a:r>
              <a:rPr lang="et-EE" sz="1600" dirty="0">
                <a:latin typeface="Arial" panose="020B0604020202020204" pitchFamily="34" charset="0"/>
                <a:cs typeface="Arial" panose="020B0604020202020204" pitchFamily="34" charset="0"/>
              </a:rPr>
              <a:t>õikamised ning purunenud luud</a:t>
            </a:r>
            <a:endParaRPr lang="en-GB"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Song</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Töise sundasendi sündroom (pideva sundasendi tõttu tekkinud lihase- jm valud)</a:t>
            </a:r>
          </a:p>
          <a:p>
            <a:pPr marL="742950" lvl="1" indent="-285750">
              <a:buFont typeface="Wingdings" panose="05000000000000000000" pitchFamily="2" charset="2"/>
              <a:buChar char="Ø"/>
            </a:pPr>
            <a:endParaRPr lang="et-EE" sz="16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Enamikku mehaanilisel käsitsemisel saadavaid vigastus</a:t>
            </a:r>
            <a:r>
              <a:rPr lang="en-GB" sz="1600" dirty="0" err="1">
                <a:latin typeface="Arial" panose="020B0604020202020204" pitchFamily="34" charset="0"/>
                <a:cs typeface="Arial" panose="020B0604020202020204" pitchFamily="34" charset="0"/>
              </a:rPr>
              <a:t>i</a:t>
            </a:r>
            <a:r>
              <a:rPr lang="et-EE" sz="1600" dirty="0">
                <a:latin typeface="Arial" panose="020B0604020202020204" pitchFamily="34" charset="0"/>
                <a:cs typeface="Arial" panose="020B0604020202020204" pitchFamily="34" charset="0"/>
              </a:rPr>
              <a:t> on võimalik ära hoida, kujundades ülesande täitmise selliseks, et risk oleks minimaalne.</a:t>
            </a:r>
          </a:p>
          <a:p>
            <a:r>
              <a:rPr lang="et-EE" sz="1600" dirty="0">
                <a:latin typeface="Arial" panose="020B0604020202020204" pitchFamily="34" charset="0"/>
                <a:cs typeface="Arial" panose="020B0604020202020204" pitchFamily="34" charset="0"/>
              </a:rPr>
              <a:t>Instrueerimine, koolitus ja järelevalve on väga tähtsad, kui tahetakse, et ohud ära tuntaks ja kasutataks ohutuid töövõtteid.</a:t>
            </a:r>
          </a:p>
          <a:p>
            <a:r>
              <a:rPr lang="et-EE" sz="1600" dirty="0">
                <a:latin typeface="Arial" panose="020B0604020202020204" pitchFamily="34" charset="0"/>
                <a:cs typeface="Arial" panose="020B0604020202020204" pitchFamily="34" charset="0"/>
              </a:rPr>
              <a:t>Räägi oma ülemusega, kui tunned, et su töö on liiga raske ja väsitav või paneb sind vigastustega riskima.</a:t>
            </a:r>
          </a:p>
          <a:p>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Riskide vähendamise viisid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Kergenda koormaid (jaota ja tõsta väiksemaid koguseid).</a:t>
            </a:r>
            <a:r>
              <a:rPr lang="en-GB" sz="1600" dirty="0" err="1">
                <a:latin typeface="Arial" panose="020B0604020202020204" pitchFamily="34" charset="0"/>
                <a:cs typeface="Arial" panose="020B0604020202020204" pitchFamily="34" charset="0"/>
              </a:rPr>
              <a:t>ehaani</a:t>
            </a:r>
            <a:endParaRPr lang="et-EE"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Vähenda painutus-, pööramis- ja küünitamisliigutusi.</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Tõsta mitmekesi.</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Kasuta mehaanilisi abivahendeid (nt kärud, seatava kõrgusega</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tööpingid ja istmed).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Väldi lihaspinget ja kurnatust. Siia alla kuuluvad ka eelsoojendus, puhkepausid ja uue tööülesandega harjumiseks aja võtmine.</a:t>
            </a:r>
          </a:p>
        </p:txBody>
      </p:sp>
      <p:pic>
        <p:nvPicPr>
          <p:cNvPr id="14" name="Picture 3" descr="Z:\ERASMUS\ERASMUS+KA2 Strategic partnership project\COMPETENCE\idea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1333" y="1096448"/>
            <a:ext cx="621730" cy="623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65867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2" y="1652079"/>
            <a:ext cx="10909773" cy="2062103"/>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200000"/>
              </a:lnSpc>
              <a:buAutoNum type="arabicPeriod"/>
            </a:pPr>
            <a:r>
              <a:rPr lang="et-EE" sz="2400" dirty="0">
                <a:latin typeface="Arial" panose="020B0604020202020204" pitchFamily="34" charset="0"/>
                <a:cs typeface="Arial" panose="020B0604020202020204" pitchFamily="34" charset="0"/>
              </a:rPr>
              <a:t>Too mehaanilise käsitsemisega seotud ohtude näiteid.</a:t>
            </a:r>
          </a:p>
          <a:p>
            <a:pPr marL="342900" indent="-342900">
              <a:lnSpc>
                <a:spcPct val="200000"/>
              </a:lnSpc>
              <a:buAutoNum type="arabicPeriod"/>
            </a:pPr>
            <a:r>
              <a:rPr lang="et-EE" sz="2400" dirty="0">
                <a:latin typeface="Arial" panose="020B0604020202020204" pitchFamily="34" charset="0"/>
                <a:cs typeface="Arial" panose="020B0604020202020204" pitchFamily="34" charset="0"/>
              </a:rPr>
              <a:t>Kuidas vähendada mehaanilise käsitsemisega kaasneda võivaid vigastusi?</a:t>
            </a:r>
            <a:endParaRPr lang="et-EE" sz="1600" dirty="0">
              <a:latin typeface="Arial" panose="020B0604020202020204" pitchFamily="34" charset="0"/>
              <a:cs typeface="Arial" panose="020B0604020202020204" pitchFamily="34" charset="0"/>
            </a:endParaRPr>
          </a:p>
          <a:p>
            <a:pPr>
              <a:lnSpc>
                <a:spcPct val="200000"/>
              </a:lnSpc>
            </a:pPr>
            <a:endParaRPr lang="en-US" sz="1600" dirty="0"/>
          </a:p>
        </p:txBody>
      </p:sp>
      <p:sp>
        <p:nvSpPr>
          <p:cNvPr id="9" name="TextBox 8"/>
          <p:cNvSpPr txBox="1"/>
          <p:nvPr/>
        </p:nvSpPr>
        <p:spPr>
          <a:xfrm>
            <a:off x="390573" y="762000"/>
            <a:ext cx="10534232" cy="954107"/>
          </a:xfrm>
          <a:prstGeom prst="rect">
            <a:avLst/>
          </a:prstGeom>
          <a:noFill/>
        </p:spPr>
        <p:txBody>
          <a:bodyPr wrap="square" rtlCol="0">
            <a:spAutoFit/>
          </a:bodyPr>
          <a:lstStyle/>
          <a:p>
            <a:r>
              <a:rPr lang="et-EE" sz="3200" dirty="0">
                <a:latin typeface="Arial" panose="020B0604020202020204" pitchFamily="34" charset="0"/>
                <a:cs typeface="Arial" panose="020B0604020202020204" pitchFamily="34" charset="0"/>
              </a:rPr>
              <a:t>Enesekontrolli küsimused</a:t>
            </a:r>
          </a:p>
          <a:p>
            <a:endParaRPr lang="en-US" sz="2400"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0573" y="461639"/>
            <a:ext cx="39882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t>Teema 3, jaotis 3 </a:t>
            </a:r>
          </a:p>
        </p:txBody>
      </p:sp>
    </p:spTree>
    <p:extLst>
      <p:ext uri="{BB962C8B-B14F-4D97-AF65-F5344CB8AC3E}">
        <p14:creationId xmlns:p14="http://schemas.microsoft.com/office/powerpoint/2010/main" val="74360395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latin typeface="Arial" panose="020B0604020202020204" pitchFamily="34" charset="0"/>
                <a:cs typeface="Arial" panose="020B0604020202020204" pitchFamily="34" charset="0"/>
              </a:rPr>
              <a:t>Teema 3</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4. </a:t>
            </a:r>
            <a:r>
              <a:rPr lang="et-EE" sz="2400" dirty="0">
                <a:latin typeface="Arial" panose="020B0604020202020204" pitchFamily="34" charset="0"/>
                <a:cs typeface="Arial" panose="020B0604020202020204" pitchFamily="34" charset="0"/>
              </a:rPr>
              <a:t>Ohtlikud ained ja ohtlikud kaubad</a:t>
            </a:r>
            <a:r>
              <a:rPr lang="en-US" sz="2400" dirty="0">
                <a:latin typeface="Arial" panose="020B0604020202020204" pitchFamily="34" charset="0"/>
                <a:cs typeface="Arial" panose="020B0604020202020204" pitchFamily="34" charset="0"/>
              </a:rPr>
              <a:t> 1/2</a:t>
            </a:r>
          </a:p>
        </p:txBody>
      </p:sp>
      <p:grpSp>
        <p:nvGrpSpPr>
          <p:cNvPr id="7" name="Group 6"/>
          <p:cNvGrpSpPr/>
          <p:nvPr/>
        </p:nvGrpSpPr>
        <p:grpSpPr>
          <a:xfrm>
            <a:off x="7528356" y="5024525"/>
            <a:ext cx="4757526" cy="1604875"/>
            <a:chOff x="7646087" y="4620103"/>
            <a:chExt cx="3995129" cy="1604875"/>
          </a:xfrm>
        </p:grpSpPr>
        <p:sp>
          <p:nvSpPr>
            <p:cNvPr id="3" name="Rectangle 2"/>
            <p:cNvSpPr/>
            <p:nvPr/>
          </p:nvSpPr>
          <p:spPr>
            <a:xfrm>
              <a:off x="7646087" y="4620103"/>
              <a:ext cx="3916908" cy="1604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7936173" y="4822377"/>
              <a:ext cx="3337159" cy="1200329"/>
            </a:xfrm>
            <a:prstGeom prst="rect">
              <a:avLst/>
            </a:prstGeom>
            <a:noFill/>
          </p:spPr>
          <p:txBody>
            <a:bodyPr wrap="square" rtlCol="0">
              <a:spAutoFit/>
            </a:bodyPr>
            <a:lstStyle/>
            <a:p>
              <a:r>
                <a:rPr lang="et-EE" b="1" dirty="0">
                  <a:latin typeface="Arial" panose="020B0604020202020204" pitchFamily="34" charset="0"/>
                  <a:cs typeface="Arial" panose="020B0604020202020204" pitchFamily="34" charset="0"/>
                </a:rPr>
                <a:t>Esmatähtis!</a:t>
              </a:r>
            </a:p>
            <a:p>
              <a:r>
                <a:rPr lang="et-EE" dirty="0">
                  <a:latin typeface="Arial" panose="020B0604020202020204" pitchFamily="34" charset="0"/>
                  <a:cs typeface="Arial" panose="020B0604020202020204" pitchFamily="34" charset="0"/>
                </a:rPr>
                <a:t>Ohtlik aine võib olla mistahes aine (tahke, vedel või gaasiline), mis võib tekitada kahju sinu tervisele.</a:t>
              </a:r>
            </a:p>
          </p:txBody>
        </p:sp>
        <p:pic>
          <p:nvPicPr>
            <p:cNvPr id="1027" name="Picture 3" descr="Z:\ERASMUS\ERASMUS+KA2 Strategic partnership project\COMPETENCE\idea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9119" y="5185923"/>
              <a:ext cx="522097" cy="623051"/>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390572" y="1275157"/>
            <a:ext cx="10208526" cy="4524315"/>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285750" indent="-285750">
              <a:buFont typeface="Courier New" panose="02070309020205020404" pitchFamily="49" charset="0"/>
              <a:buChar char="o"/>
            </a:pPr>
            <a:r>
              <a:rPr lang="et-EE" sz="1600" dirty="0">
                <a:latin typeface="Arial" panose="020B0604020202020204" pitchFamily="34" charset="0"/>
                <a:cs typeface="Arial" panose="020B0604020202020204" pitchFamily="34" charset="0"/>
              </a:rPr>
              <a:t>Sinu töökohas võidakse käidelda ohtlikke aineid ja kaupu.</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Ohtlikud ained võivad olla asjad, mida sa näed iga päev, näiteks värvid, liimid, puhastusvedelikud ja pulbrid.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Ohtlikud kaubad võivad olla korrodeerivad, põlevad, plahvatavad, isesüttivad, toksilised, oksüdeerivad või veega reageerivad.</a:t>
            </a:r>
          </a:p>
          <a:p>
            <a:r>
              <a:rPr lang="et-EE" sz="1600" dirty="0">
                <a:latin typeface="Arial" panose="020B0604020202020204" pitchFamily="34" charset="0"/>
                <a:cs typeface="Arial" panose="020B0604020202020204" pitchFamily="34" charset="0"/>
              </a:rPr>
              <a:t>Need tuleb töökohal (ja transportimisel) märgistuse järgi ära tunda.</a:t>
            </a:r>
          </a:p>
          <a:p>
            <a:br>
              <a:rPr lang="et-EE" sz="1600" dirty="0">
                <a:latin typeface="Arial" panose="020B0604020202020204" pitchFamily="34" charset="0"/>
                <a:cs typeface="Arial" panose="020B0604020202020204" pitchFamily="34" charset="0"/>
              </a:rPr>
            </a:br>
            <a:r>
              <a:rPr lang="et-EE" sz="1600" dirty="0">
                <a:latin typeface="Arial" panose="020B0604020202020204" pitchFamily="34" charset="0"/>
                <a:cs typeface="Arial" panose="020B0604020202020204" pitchFamily="34" charset="0"/>
              </a:rPr>
              <a:t>Ohtlikud ained on klassifitseeritud nende võimalike (kas kohe tekkivate akuutsete või hiljem välja kujunevate krooniliste)  tervisemõjude järgi.</a:t>
            </a:r>
          </a:p>
          <a:p>
            <a:endParaRPr lang="et-EE" sz="16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Ohtlikud kaubad on klassifitseeritud kas vahetute füüsikaliste või keemiliste toimete alusel (nt tuli, plahvatus, korrosioon</a:t>
            </a:r>
            <a:r>
              <a:rPr lang="en-GB" sz="1600" dirty="0">
                <a:latin typeface="Arial" panose="020B0604020202020204" pitchFamily="34" charset="0"/>
                <a:cs typeface="Arial" panose="020B0604020202020204" pitchFamily="34" charset="0"/>
              </a:rPr>
              <a:t> </a:t>
            </a:r>
            <a:r>
              <a:rPr lang="et-EE" sz="1600" dirty="0">
                <a:latin typeface="Arial" panose="020B0604020202020204" pitchFamily="34" charset="0"/>
                <a:cs typeface="Arial" panose="020B0604020202020204" pitchFamily="34" charset="0"/>
              </a:rPr>
              <a:t>või mürgisus). Ohtlike kaupadega seotud õnnetus võib vara või keskkonda tõsiselt kahjustada.</a:t>
            </a:r>
          </a:p>
          <a:p>
            <a:endParaRPr lang="et-EE" sz="16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Tervisekahjustus võib tekkida otsekohe ja olla äge (nt</a:t>
            </a:r>
          </a:p>
          <a:p>
            <a:r>
              <a:rPr lang="et-EE" sz="1600" dirty="0">
                <a:latin typeface="Arial" panose="020B0604020202020204" pitchFamily="34" charset="0"/>
                <a:cs typeface="Arial" panose="020B0604020202020204" pitchFamily="34" charset="0"/>
              </a:rPr>
              <a:t>Iiveldus, silmade või naha kipitus) või areneda järk-järgult, aastatega </a:t>
            </a:r>
          </a:p>
          <a:p>
            <a:r>
              <a:rPr lang="et-EE" sz="1600" dirty="0">
                <a:latin typeface="Arial" panose="020B0604020202020204" pitchFamily="34" charset="0"/>
                <a:cs typeface="Arial" panose="020B0604020202020204" pitchFamily="34" charset="0"/>
              </a:rPr>
              <a:t>(dermatiit, vähktõbi).</a:t>
            </a:r>
          </a:p>
          <a:p>
            <a:endParaRPr lang="en-US" sz="1600" dirty="0">
              <a:latin typeface="Arial" panose="020B0604020202020204" pitchFamily="34" charset="0"/>
              <a:cs typeface="Arial" panose="020B0604020202020204" pitchFamily="34" charset="0"/>
            </a:endParaRPr>
          </a:p>
          <a:p>
            <a:pPr marL="742950" lvl="1" indent="-285750">
              <a:buClr>
                <a:schemeClr val="accent5">
                  <a:lumMod val="75000"/>
                </a:schemeClr>
              </a:buClr>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907673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2"/>
          <p:cNvSpPr txBox="1">
            <a:spLocks noChangeArrowheads="1"/>
          </p:cNvSpPr>
          <p:nvPr/>
        </p:nvSpPr>
        <p:spPr bwMode="auto">
          <a:xfrm>
            <a:off x="390573" y="400049"/>
            <a:ext cx="2448161"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dirty="0">
                <a:latin typeface="Arial" panose="020B0604020202020204" pitchFamily="34" charset="0"/>
                <a:cs typeface="Arial" panose="020B0604020202020204" pitchFamily="34" charset="0"/>
              </a:rPr>
              <a:t>Teema 3</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1709" y="19050"/>
            <a:ext cx="2588260" cy="762000"/>
          </a:xfrm>
          <a:prstGeom prst="rect">
            <a:avLst/>
          </a:prstGeom>
          <a:noFill/>
          <a:extLst/>
        </p:spPr>
      </p:pic>
      <p:sp>
        <p:nvSpPr>
          <p:cNvPr id="2" name="TextBox 1"/>
          <p:cNvSpPr txBox="1"/>
          <p:nvPr/>
        </p:nvSpPr>
        <p:spPr>
          <a:xfrm>
            <a:off x="390573" y="781050"/>
            <a:ext cx="1155121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4. </a:t>
            </a:r>
            <a:r>
              <a:rPr lang="et-EE" sz="2400" dirty="0">
                <a:latin typeface="Arial" panose="020B0604020202020204" pitchFamily="34" charset="0"/>
                <a:cs typeface="Arial" panose="020B0604020202020204" pitchFamily="34" charset="0"/>
              </a:rPr>
              <a:t>Ohtlikud ained ja ohtlikud kaubad </a:t>
            </a:r>
            <a:r>
              <a:rPr lang="en-US" sz="2400" dirty="0">
                <a:latin typeface="Arial" panose="020B0604020202020204" pitchFamily="34" charset="0"/>
                <a:cs typeface="Arial" panose="020B0604020202020204" pitchFamily="34" charset="0"/>
              </a:rPr>
              <a:t>2/2</a:t>
            </a:r>
          </a:p>
        </p:txBody>
      </p:sp>
      <p:sp>
        <p:nvSpPr>
          <p:cNvPr id="12" name="TextBox 11"/>
          <p:cNvSpPr txBox="1"/>
          <p:nvPr/>
        </p:nvSpPr>
        <p:spPr>
          <a:xfrm>
            <a:off x="390573" y="1290283"/>
            <a:ext cx="10208526" cy="4278094"/>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r>
              <a:rPr lang="et-EE" sz="1600" dirty="0">
                <a:latin typeface="Arial" panose="020B0604020202020204" pitchFamily="34" charset="0"/>
                <a:cs typeface="Arial" panose="020B0604020202020204" pitchFamily="34" charset="0"/>
              </a:rPr>
              <a:t>Kemikaali ohutuskaardil (MSDS) on kirjas üksikasjalik teave ohtliku aine või ohtliku kauba kohta. Ohutuskaardil leidub hulga enam infot kui sildil. Ohtlike ainete ja ohtlike kaupade tootjad ja tarnijad on seadusega kohustatud esitama su tööandjale nõutavad ohutuskaardid.</a:t>
            </a:r>
          </a:p>
          <a:p>
            <a:endParaRPr lang="et-EE" sz="16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On ülioluline, et ohtlikke aineid ja ohtlikke kaupu kasutataks töökohtadel rangelt vastavalt tootja või tarnija juhistele. Kõiki ohutuskaardile märgitud riskikontrolli meetmeid ja töökohas väljatöötatud protseduure tuleb väga täpselt järgida.</a:t>
            </a:r>
          </a:p>
          <a:p>
            <a:pPr marL="285750" indent="-285750">
              <a:buFont typeface="Wingdings" panose="05000000000000000000" pitchFamily="2" charset="2"/>
              <a:buChar char="§"/>
            </a:pPr>
            <a:endParaRPr lang="et-EE" sz="16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t-EE" sz="1600" b="1" dirty="0">
                <a:latin typeface="Arial" panose="020B0604020202020204" pitchFamily="34" charset="0"/>
                <a:cs typeface="Arial" panose="020B0604020202020204" pitchFamily="34" charset="0"/>
              </a:rPr>
              <a:t>Pea meeles!</a:t>
            </a:r>
            <a:endParaRPr lang="et-EE"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Järgi turvalisi tööprotseduure!</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Kanna alati õigeid isiklikke kaitsevahendeid ja –rõivastust, mis tööandja on sulle ette näinud.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Ära söö, joo ega suitseta, kui töötad ohtlike ainete või ohtlike kaupadega.</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Ära hoia toitu ega jooki ohtlike ainete läheduses.</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Pese käed, nägu ja mu</a:t>
            </a:r>
            <a:r>
              <a:rPr lang="en-GB" sz="1600" dirty="0">
                <a:latin typeface="Arial" panose="020B0604020202020204" pitchFamily="34" charset="0"/>
                <a:cs typeface="Arial" panose="020B0604020202020204" pitchFamily="34" charset="0"/>
              </a:rPr>
              <a:t>u</a:t>
            </a:r>
            <a:r>
              <a:rPr lang="et-EE" sz="1600" dirty="0">
                <a:latin typeface="Arial" panose="020B0604020202020204" pitchFamily="34" charset="0"/>
                <a:cs typeface="Arial" panose="020B0604020202020204" pitchFamily="34" charset="0"/>
              </a:rPr>
              <a:t>d paljastatud piirkonnad vee ja seebiga puhtaks, enne kui WC-sse lähed või sööma-jooma hakkad.</a:t>
            </a:r>
          </a:p>
          <a:p>
            <a:pPr marL="742950" lvl="1" indent="-285750">
              <a:buFont typeface="Arial" panose="020B0604020202020204" pitchFamily="34" charset="0"/>
              <a:buChar char="•"/>
            </a:pPr>
            <a:r>
              <a:rPr lang="et-EE" sz="1600" dirty="0">
                <a:latin typeface="Arial" panose="020B0604020202020204" pitchFamily="34" charset="0"/>
                <a:cs typeface="Arial" panose="020B0604020202020204" pitchFamily="34" charset="0"/>
              </a:rPr>
              <a:t>Loe enne mistahes ohtliku aine kasutamist läbi selle ohutuskaart. Kui ohutuskaarti ei ole, palu oma tööandjal või ülemusel see hankida.</a:t>
            </a:r>
          </a:p>
        </p:txBody>
      </p:sp>
    </p:spTree>
    <p:extLst>
      <p:ext uri="{BB962C8B-B14F-4D97-AF65-F5344CB8AC3E}">
        <p14:creationId xmlns:p14="http://schemas.microsoft.com/office/powerpoint/2010/main" val="3839362374"/>
      </p:ext>
    </p:extLst>
  </p:cSld>
  <p:clrMapOvr>
    <a:masterClrMapping/>
  </p:clrMapOvr>
  <p:transition spd="slow">
    <p:wipe/>
  </p:transition>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1288</TotalTime>
  <Words>2719</Words>
  <Application>Microsoft Office PowerPoint</Application>
  <PresentationFormat>Laiekraan</PresentationFormat>
  <Paragraphs>348</Paragraphs>
  <Slides>28</Slides>
  <Notes>1</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28</vt:i4>
      </vt:variant>
    </vt:vector>
  </HeadingPairs>
  <TitlesOfParts>
    <vt:vector size="34" baseType="lpstr">
      <vt:lpstr>Arial</vt:lpstr>
      <vt:lpstr>Calibri</vt:lpstr>
      <vt:lpstr>Calibri Light</vt:lpstr>
      <vt:lpstr>Courier New</vt:lpstr>
      <vt:lpstr>Wingdings</vt:lpstr>
      <vt:lpstr>„Office“ tema</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Rasa Lužytė</dc:creator>
  <cp:lastModifiedBy>Anneli Entson</cp:lastModifiedBy>
  <cp:revision>118</cp:revision>
  <cp:lastPrinted>2017-08-18T13:30:57Z</cp:lastPrinted>
  <dcterms:created xsi:type="dcterms:W3CDTF">2017-03-11T13:16:22Z</dcterms:created>
  <dcterms:modified xsi:type="dcterms:W3CDTF">2017-10-26T10:55:44Z</dcterms:modified>
</cp:coreProperties>
</file>