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10"/>
  </p:notesMasterIdLst>
  <p:sldIdLst>
    <p:sldId id="256" r:id="rId2"/>
    <p:sldId id="305" r:id="rId3"/>
    <p:sldId id="322" r:id="rId4"/>
    <p:sldId id="323" r:id="rId5"/>
    <p:sldId id="302" r:id="rId6"/>
    <p:sldId id="303" r:id="rId7"/>
    <p:sldId id="307" r:id="rId8"/>
    <p:sldId id="304"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084685-893F-4DDD-8268-62BB021A08E7}" type="datetimeFigureOut">
              <a:rPr lang="et-EE" smtClean="0"/>
              <a:t>26.10.2017</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102871-5B1B-451B-885E-45F3742EFF74}" type="slidenum">
              <a:rPr lang="et-EE" smtClean="0"/>
              <a:t>‹#›</a:t>
            </a:fld>
            <a:endParaRPr lang="et-EE"/>
          </a:p>
        </p:txBody>
      </p:sp>
    </p:spTree>
    <p:extLst>
      <p:ext uri="{BB962C8B-B14F-4D97-AF65-F5344CB8AC3E}">
        <p14:creationId xmlns:p14="http://schemas.microsoft.com/office/powerpoint/2010/main" val="1611454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3E102871-5B1B-451B-885E-45F3742EFF74}" type="slidenum">
              <a:rPr lang="et-EE" smtClean="0"/>
              <a:t>8</a:t>
            </a:fld>
            <a:endParaRPr lang="et-EE"/>
          </a:p>
        </p:txBody>
      </p:sp>
    </p:spTree>
    <p:extLst>
      <p:ext uri="{BB962C8B-B14F-4D97-AF65-F5344CB8AC3E}">
        <p14:creationId xmlns:p14="http://schemas.microsoft.com/office/powerpoint/2010/main" val="3640086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A2F8CF2E-8C5D-4D9C-B368-936E41A520CA}" type="datetime1">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20337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E1F96079-8D10-4507-86BC-B976BC78E3CD}" type="datetime1">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46937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2" y="365125"/>
            <a:ext cx="2628900"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838203" y="365125"/>
            <a:ext cx="7734300" cy="5811838"/>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81F35A40-AF96-4541-BD89-3F2044E2AC74}" type="datetime1">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66453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6B8A42D8-E4B3-406F-9782-9710B70DEE61}" type="datetime1">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44009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49" y="1709738"/>
            <a:ext cx="105156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831849"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AAAF5612-A18C-4559-9E4B-FA0A04389C15}" type="datetime1">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083380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3A5B07CF-E633-46C0-9362-29EACBC9B67A}" type="datetime1">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286406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6"/>
            <a:ext cx="105156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839789" y="2505075"/>
            <a:ext cx="5157787"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6172203" y="2505075"/>
            <a:ext cx="5183188"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7C94F022-5C61-45A6-B753-ECAF31F0CA4A}" type="datetime1">
              <a:rPr lang="lt-LT" smtClean="0"/>
              <a:t>2017-10-26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4268803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0C1BEA1D-8371-4FEA-8668-39D9A04B3CD4}" type="datetime1">
              <a:rPr lang="lt-LT" smtClean="0"/>
              <a:t>2017-10-26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609674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27F638C4-0B71-48BA-87D3-CF4C6CE2637D}" type="datetime1">
              <a:rPr lang="lt-LT" smtClean="0"/>
              <a:t>2017-10-26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65876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44F8F056-9CD8-4AB7-820C-4329AC8E2F41}" type="datetime1">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202770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5183188"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FDE51B13-EBC7-4C47-B601-BADE3D4FD193}" type="datetime1">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815705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C98D8-9475-4830-B196-3A83EB4F1DCB}" type="datetime1">
              <a:rPr lang="lt-LT" smtClean="0"/>
              <a:t>2017-10-26</a:t>
            </a:fld>
            <a:endParaRPr lang="lt-LT"/>
          </a:p>
        </p:txBody>
      </p:sp>
      <p:sp>
        <p:nvSpPr>
          <p:cNvPr id="5" name="Poraštės vietos rezervavimo ženklas 4"/>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81AAE-EB3F-40EA-816E-14211D015059}" type="slidenum">
              <a:rPr lang="lt-LT" smtClean="0"/>
              <a:t>‹#›</a:t>
            </a:fld>
            <a:endParaRPr lang="lt-LT"/>
          </a:p>
        </p:txBody>
      </p:sp>
    </p:spTree>
    <p:extLst>
      <p:ext uri="{BB962C8B-B14F-4D97-AF65-F5344CB8AC3E}">
        <p14:creationId xmlns:p14="http://schemas.microsoft.com/office/powerpoint/2010/main" val="3236263407"/>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cid:image001.jpg@01D13347.29E36CC0" TargetMode="External"/><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12.png"/><Relationship Id="rId10" Type="http://schemas.openxmlformats.org/officeDocument/2006/relationships/image" Target="cid:image001.jpg@01D13347.29E36CC0" TargetMode="External"/><Relationship Id="rId4" Type="http://schemas.openxmlformats.org/officeDocument/2006/relationships/image" Target="../media/image11.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487251" y="721218"/>
            <a:ext cx="11217499" cy="5714128"/>
          </a:xfrm>
        </p:spPr>
        <p:txBody>
          <a:bodyPr>
            <a:normAutofit fontScale="90000"/>
          </a:bodyPr>
          <a:lstStyle/>
          <a:p>
            <a:br>
              <a:rPr lang="lt-LT" sz="4400" b="1" dirty="0"/>
            </a:br>
            <a:br>
              <a:rPr lang="lt-LT" sz="1300" b="1" dirty="0"/>
            </a:br>
            <a:br>
              <a:rPr lang="lt-LT" sz="1300" b="1" dirty="0"/>
            </a:br>
            <a:r>
              <a:rPr lang="et-EE" sz="1600" b="1" dirty="0">
                <a:latin typeface="Arial" panose="020B0604020202020204" pitchFamily="34" charset="0"/>
                <a:cs typeface="Arial" panose="020B0604020202020204" pitchFamily="34" charset="0"/>
              </a:rPr>
              <a:t>Erasmus+ Kava Võtmetegevus 2 – Strateegilised partnerlused</a:t>
            </a: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Projekt “Õpipoisiõppe arendamine: ettevõttepoolse juhendaja koolituse ja õpipoisiõppe edendamine”</a:t>
            </a: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 Project  No 2015-1-LT01-KA202-013415</a:t>
            </a:r>
            <a:br>
              <a:rPr lang="et-EE" sz="1300" b="1" dirty="0">
                <a:latin typeface="Arial" panose="020B0604020202020204" pitchFamily="34" charset="0"/>
                <a:cs typeface="Arial" panose="020B0604020202020204" pitchFamily="34" charset="0"/>
              </a:rPr>
            </a:br>
            <a:br>
              <a:rPr lang="en-US" sz="2200" b="1" dirty="0">
                <a:latin typeface="Arial" panose="020B0604020202020204" pitchFamily="34" charset="0"/>
                <a:cs typeface="Arial" panose="020B0604020202020204" pitchFamily="34" charset="0"/>
              </a:rPr>
            </a:br>
            <a:r>
              <a:rPr lang="et-EE" sz="2400" b="1" dirty="0">
                <a:latin typeface="Arial" panose="020B0604020202020204" pitchFamily="34" charset="0"/>
                <a:cs typeface="Arial" panose="020B0604020202020204" pitchFamily="34" charset="0"/>
              </a:rPr>
              <a:t>Ettevõttepoolse juhendaja koolituskava</a:t>
            </a:r>
            <a:br>
              <a:rPr lang="et-EE" sz="24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r>
              <a:rPr lang="et-EE" sz="2200" b="1" dirty="0">
                <a:latin typeface="Arial" panose="020B0604020202020204" pitchFamily="34" charset="0"/>
                <a:cs typeface="Arial" panose="020B0604020202020204" pitchFamily="34" charset="0"/>
              </a:rPr>
              <a:t>VÄLJAÕPPE SISU</a:t>
            </a:r>
            <a:br>
              <a:rPr lang="et-EE" sz="2200" b="1" dirty="0">
                <a:latin typeface="Arial" panose="020B0604020202020204" pitchFamily="34" charset="0"/>
                <a:cs typeface="Arial" panose="020B0604020202020204" pitchFamily="34" charset="0"/>
              </a:rPr>
            </a:br>
            <a:r>
              <a:rPr lang="et-EE" sz="4900" b="1" dirty="0">
                <a:latin typeface="Arial" panose="020B0604020202020204" pitchFamily="34" charset="0"/>
                <a:cs typeface="Arial" panose="020B0604020202020204" pitchFamily="34" charset="0"/>
              </a:rPr>
              <a:t>Õpipoisi tööks ettevalmistamine</a:t>
            </a:r>
            <a:br>
              <a:rPr lang="et-EE" sz="22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Välja töötanud Leedu masinaehitustööstuse inseneriühendus LINPRA</a:t>
            </a:r>
            <a:br>
              <a:rPr lang="et-EE" sz="1600" b="1" dirty="0">
                <a:latin typeface="Arial" panose="020B0604020202020204" pitchFamily="34" charset="0"/>
                <a:cs typeface="Arial" panose="020B0604020202020204" pitchFamily="34" charset="0"/>
              </a:rPr>
            </a:b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Vilnius, 2016</a:t>
            </a:r>
            <a:br>
              <a:rPr lang="et-EE" sz="1600" b="1" dirty="0">
                <a:latin typeface="Arial" panose="020B0604020202020204" pitchFamily="34" charset="0"/>
                <a:cs typeface="Arial" panose="020B0604020202020204" pitchFamily="34" charset="0"/>
              </a:rPr>
            </a:br>
            <a:br>
              <a:rPr lang="et-EE" sz="18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br>
              <a:rPr lang="et-EE" b="1" dirty="0">
                <a:latin typeface="Arial" panose="020B0604020202020204" pitchFamily="34" charset="0"/>
                <a:cs typeface="Arial" panose="020B0604020202020204" pitchFamily="34" charset="0"/>
              </a:rPr>
            </a:br>
            <a:endParaRPr lang="et-EE" sz="2000" b="1" dirty="0">
              <a:solidFill>
                <a:schemeClr val="accent1">
                  <a:lumMod val="75000"/>
                </a:schemeClr>
              </a:solidFill>
              <a:latin typeface="Arial" panose="020B0604020202020204" pitchFamily="34" charset="0"/>
              <a:cs typeface="Arial" panose="020B0604020202020204" pitchFamily="34" charset="0"/>
            </a:endParaRPr>
          </a:p>
        </p:txBody>
      </p:sp>
      <p:sp>
        <p:nvSpPr>
          <p:cNvPr id="4" name="Rectangle 9"/>
          <p:cNvSpPr>
            <a:spLocks noChangeArrowheads="1"/>
          </p:cNvSpPr>
          <p:nvPr/>
        </p:nvSpPr>
        <p:spPr bwMode="auto">
          <a:xfrm>
            <a:off x="0" y="90102"/>
            <a:ext cx="3193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5" name="Rectangle 10"/>
          <p:cNvSpPr>
            <a:spLocks noChangeArrowheads="1"/>
          </p:cNvSpPr>
          <p:nvPr/>
        </p:nvSpPr>
        <p:spPr bwMode="auto">
          <a:xfrm>
            <a:off x="0" y="1442658"/>
            <a:ext cx="4539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6" name="Rectangle 11"/>
          <p:cNvSpPr>
            <a:spLocks noChangeArrowheads="1"/>
          </p:cNvSpPr>
          <p:nvPr/>
        </p:nvSpPr>
        <p:spPr bwMode="auto">
          <a:xfrm>
            <a:off x="0" y="2318958"/>
            <a:ext cx="3193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7" name="Rectangle 12"/>
          <p:cNvSpPr>
            <a:spLocks noChangeArrowheads="1"/>
          </p:cNvSpPr>
          <p:nvPr/>
        </p:nvSpPr>
        <p:spPr bwMode="auto">
          <a:xfrm>
            <a:off x="0" y="2871408"/>
            <a:ext cx="3193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r>
              <a:rPr kumimoji="0" lang="et-EE"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0" y="3709604"/>
            <a:ext cx="4203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9" name="Rectangle 14"/>
          <p:cNvSpPr>
            <a:spLocks noChangeArrowheads="1"/>
          </p:cNvSpPr>
          <p:nvPr/>
        </p:nvSpPr>
        <p:spPr bwMode="auto">
          <a:xfrm>
            <a:off x="0" y="4684964"/>
            <a:ext cx="5212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0" name="Rectangle 15"/>
          <p:cNvSpPr>
            <a:spLocks noChangeArrowheads="1"/>
          </p:cNvSpPr>
          <p:nvPr/>
        </p:nvSpPr>
        <p:spPr bwMode="auto">
          <a:xfrm>
            <a:off x="0" y="5128833"/>
            <a:ext cx="38664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1" name="Rectangle 16"/>
          <p:cNvSpPr>
            <a:spLocks noChangeArrowheads="1"/>
          </p:cNvSpPr>
          <p:nvPr/>
        </p:nvSpPr>
        <p:spPr bwMode="auto">
          <a:xfrm>
            <a:off x="0" y="5509833"/>
            <a:ext cx="38664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pic>
        <p:nvPicPr>
          <p:cNvPr id="20"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3740" y="3"/>
            <a:ext cx="2588260" cy="762000"/>
          </a:xfrm>
          <a:prstGeom prst="rect">
            <a:avLst/>
          </a:prstGeom>
          <a:noFill/>
          <a:extLst/>
        </p:spPr>
      </p:pic>
      <p:grpSp>
        <p:nvGrpSpPr>
          <p:cNvPr id="12" name="Group 11"/>
          <p:cNvGrpSpPr/>
          <p:nvPr/>
        </p:nvGrpSpPr>
        <p:grpSpPr>
          <a:xfrm>
            <a:off x="210154" y="5509833"/>
            <a:ext cx="11551779" cy="843210"/>
            <a:chOff x="319318" y="1075012"/>
            <a:chExt cx="11551779" cy="843210"/>
          </a:xfrm>
        </p:grpSpPr>
        <p:pic>
          <p:nvPicPr>
            <p:cNvPr id="13" name="Paveikslėlis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9318" y="1075012"/>
              <a:ext cx="635981" cy="843210"/>
            </a:xfrm>
            <a:prstGeom prst="rect">
              <a:avLst/>
            </a:prstGeom>
            <a:noFill/>
            <a:extLst>
              <a:ext uri="{909E8E84-426E-40DD-AFC4-6F175D3DCCD1}">
                <a14:hiddenFill xmlns:a14="http://schemas.microsoft.com/office/drawing/2010/main">
                  <a:solidFill>
                    <a:srgbClr val="FFFFFF"/>
                  </a:solidFill>
                </a14:hiddenFill>
              </a:ext>
            </a:extLst>
          </p:spPr>
        </p:pic>
        <p:pic>
          <p:nvPicPr>
            <p:cNvPr id="14" name="Paveikslėlis 121" descr="http://www.statybininkai.lt/stlogobalta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7541" y="1222267"/>
              <a:ext cx="832513" cy="548702"/>
            </a:xfrm>
            <a:prstGeom prst="rect">
              <a:avLst/>
            </a:prstGeom>
            <a:noFill/>
            <a:extLst>
              <a:ext uri="{909E8E84-426E-40DD-AFC4-6F175D3DCCD1}">
                <a14:hiddenFill xmlns:a14="http://schemas.microsoft.com/office/drawing/2010/main">
                  <a:solidFill>
                    <a:srgbClr val="FFFFFF"/>
                  </a:solidFill>
                </a14:hiddenFill>
              </a:ext>
            </a:extLst>
          </p:spPr>
        </p:pic>
        <p:pic>
          <p:nvPicPr>
            <p:cNvPr id="15" name="Paveikslėlis 122" descr="http://ziemellatvija.diena.lv/uploads/thumbnails/680x455/articles/2013/05/64971__519b0d2f1450b.jp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19444" y="1227250"/>
              <a:ext cx="958753" cy="639168"/>
            </a:xfrm>
            <a:prstGeom prst="rect">
              <a:avLst/>
            </a:prstGeom>
            <a:noFill/>
            <a:extLst>
              <a:ext uri="{909E8E84-426E-40DD-AFC4-6F175D3DCCD1}">
                <a14:hiddenFill xmlns:a14="http://schemas.microsoft.com/office/drawing/2010/main">
                  <a:solidFill>
                    <a:srgbClr val="FFFFFF"/>
                  </a:solidFill>
                </a14:hiddenFill>
              </a:ext>
            </a:extLst>
          </p:spPr>
        </p:pic>
        <p:pic>
          <p:nvPicPr>
            <p:cNvPr id="16" name="Paveikslėlis 123" descr="http://www.aid-com.be/sites/default/files/upload/Logos/Logo%20AID.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43868" y="1261881"/>
              <a:ext cx="1017949" cy="563787"/>
            </a:xfrm>
            <a:prstGeom prst="rect">
              <a:avLst/>
            </a:prstGeom>
            <a:noFill/>
            <a:extLst>
              <a:ext uri="{909E8E84-426E-40DD-AFC4-6F175D3DCCD1}">
                <a14:hiddenFill xmlns:a14="http://schemas.microsoft.com/office/drawing/2010/main">
                  <a:solidFill>
                    <a:srgbClr val="FFFFFF"/>
                  </a:solidFill>
                </a14:hiddenFill>
              </a:ext>
            </a:extLst>
          </p:spPr>
        </p:pic>
        <p:pic>
          <p:nvPicPr>
            <p:cNvPr id="17" name="irc_ilrp_mut" descr="https://encrypted-tbn1.gstatic.com/images?q=tbn:ANd9GcTrKRYo1Q775YOzbx3QJ296e34QUjtHVIcjWTBlALR1SUzwAOsF78vMnUD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4161" y="1322504"/>
              <a:ext cx="1765149" cy="348227"/>
            </a:xfrm>
            <a:prstGeom prst="rect">
              <a:avLst/>
            </a:prstGeom>
            <a:noFill/>
            <a:extLst>
              <a:ext uri="{909E8E84-426E-40DD-AFC4-6F175D3DCCD1}">
                <a14:hiddenFill xmlns:a14="http://schemas.microsoft.com/office/drawing/2010/main">
                  <a:solidFill>
                    <a:srgbClr val="FFFFFF"/>
                  </a:solidFill>
                </a14:hiddenFill>
              </a:ext>
            </a:extLst>
          </p:spPr>
        </p:pic>
        <p:pic>
          <p:nvPicPr>
            <p:cNvPr id="18" name="Paveikslėlis 8" descr="http://www.kpmpc.lt/refernet/wp-content/themes/WP/images/logo.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61047" y="1313497"/>
              <a:ext cx="2110050" cy="324623"/>
            </a:xfrm>
            <a:prstGeom prst="rect">
              <a:avLst/>
            </a:prstGeom>
            <a:noFill/>
            <a:extLst>
              <a:ext uri="{909E8E84-426E-40DD-AFC4-6F175D3DCCD1}">
                <a14:hiddenFill xmlns:a14="http://schemas.microsoft.com/office/drawing/2010/main">
                  <a:solidFill>
                    <a:srgbClr val="FFFFFF"/>
                  </a:solidFill>
                </a14:hiddenFill>
              </a:ext>
            </a:extLst>
          </p:spPr>
        </p:pic>
        <p:pic>
          <p:nvPicPr>
            <p:cNvPr id="19" name="Paveikslėlis 126" descr="TT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8850" y="1318133"/>
              <a:ext cx="1634839" cy="451284"/>
            </a:xfrm>
            <a:prstGeom prst="rect">
              <a:avLst/>
            </a:prstGeom>
            <a:noFill/>
            <a:extLst>
              <a:ext uri="{909E8E84-426E-40DD-AFC4-6F175D3DCCD1}">
                <a14:hiddenFill xmlns:a14="http://schemas.microsoft.com/office/drawing/2010/main">
                  <a:solidFill>
                    <a:srgbClr val="FFFFFF"/>
                  </a:solidFill>
                </a14:hiddenFill>
              </a:ext>
            </a:extLst>
          </p:spPr>
        </p:pic>
        <p:pic>
          <p:nvPicPr>
            <p:cNvPr id="21" name="Paveikslėlis 18" descr="cid:DE2DAF21-E90B-4870-9DA8-E55D753764C0@creatum.ee"/>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1132877" y="1293730"/>
              <a:ext cx="1364664" cy="450170"/>
            </a:xfrm>
            <a:prstGeom prst="rect">
              <a:avLst/>
            </a:prstGeom>
            <a:noFill/>
            <a:ln>
              <a:noFill/>
            </a:ln>
          </p:spPr>
        </p:pic>
      </p:grpSp>
    </p:spTree>
    <p:extLst>
      <p:ext uri="{BB962C8B-B14F-4D97-AF65-F5344CB8AC3E}">
        <p14:creationId xmlns:p14="http://schemas.microsoft.com/office/powerpoint/2010/main" val="2802256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aveikslėlis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154" y="516075"/>
            <a:ext cx="1229026" cy="162949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aveikslėlis 121" descr="http://www.statybininkai.lt/stlogobalt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870" y="830418"/>
            <a:ext cx="1779737" cy="117300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aveikslėlis 122" descr="http://ziemellatvija.diena.lv/uploads/thumbnails/680x455/articles/2013/05/64971__519b0d2f1450b.jp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914" y="4628156"/>
            <a:ext cx="1917506" cy="12783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aveikslėlis 123" descr="http://www.aid-com.be/sites/default/files/upload/Logos/Logo%20AI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41361" y="4330250"/>
            <a:ext cx="2035899" cy="11275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irc_ilrp_mut" descr="https://encrypted-tbn1.gstatic.com/images?q=tbn:ANd9GcTrKRYo1Q775YOzbx3QJ296e34QUjtHVIcjWTBlALR1SUzwAOsF78vMnUD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9009" y="3109067"/>
            <a:ext cx="2914579" cy="5749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aveikslėlis 8" descr="http://www.kpmpc.lt/refernet/wp-content/themes/WP/images/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7525" y="5076825"/>
            <a:ext cx="3900481" cy="600074"/>
          </a:xfrm>
          <a:prstGeom prst="rect">
            <a:avLst/>
          </a:prstGeom>
          <a:noFill/>
          <a:extLst>
            <a:ext uri="{909E8E84-426E-40DD-AFC4-6F175D3DCCD1}">
              <a14:hiddenFill xmlns:a14="http://schemas.microsoft.com/office/drawing/2010/main">
                <a:solidFill>
                  <a:srgbClr val="FFFFFF"/>
                </a:solidFill>
              </a14:hiddenFill>
            </a:ext>
          </a:extLst>
        </p:spPr>
      </p:pic>
      <p:pic>
        <p:nvPicPr>
          <p:cNvPr id="2049" name="Paveikslėlis 126" descr="T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7525" y="2971865"/>
            <a:ext cx="2944328" cy="8127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r>
              <a:rPr kumimoji="0" lang="et-EE"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9" name="Rectangle 14"/>
          <p:cNvSpPr>
            <a:spLocks noChangeArrowheads="1"/>
          </p:cNvSpPr>
          <p:nvPr/>
        </p:nvSpPr>
        <p:spPr bwMode="auto">
          <a:xfrm>
            <a:off x="0" y="4533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pic>
        <p:nvPicPr>
          <p:cNvPr id="19" name="Paveikslėlis 18" descr="cid:DE2DAF21-E90B-4870-9DA8-E55D753764C0@creatum.ee"/>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4557317" y="1077278"/>
            <a:ext cx="2732125" cy="1122005"/>
          </a:xfrm>
          <a:prstGeom prst="rect">
            <a:avLst/>
          </a:prstGeom>
          <a:noFill/>
          <a:ln>
            <a:noFill/>
          </a:ln>
        </p:spPr>
      </p:pic>
    </p:spTree>
    <p:extLst>
      <p:ext uri="{BB962C8B-B14F-4D97-AF65-F5344CB8AC3E}">
        <p14:creationId xmlns:p14="http://schemas.microsoft.com/office/powerpoint/2010/main" val="3140437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2"/>
          <p:cNvSpPr txBox="1">
            <a:spLocks noChangeArrowheads="1"/>
          </p:cNvSpPr>
          <p:nvPr/>
        </p:nvSpPr>
        <p:spPr bwMode="auto">
          <a:xfrm>
            <a:off x="290387" y="186821"/>
            <a:ext cx="112331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pPr eaLnBrk="1" hangingPunct="1"/>
            <a:r>
              <a:rPr lang="et-EE" altLang="lt-LT" sz="3600" dirty="0"/>
              <a:t>Koolitusosa vajadus</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3" name="TextBox 2"/>
          <p:cNvSpPr txBox="1"/>
          <p:nvPr/>
        </p:nvSpPr>
        <p:spPr>
          <a:xfrm>
            <a:off x="290387" y="904304"/>
            <a:ext cx="11800532" cy="1938992"/>
          </a:xfrm>
          <a:prstGeom prst="rect">
            <a:avLst/>
          </a:prstGeom>
          <a:noFill/>
        </p:spPr>
        <p:txBody>
          <a:bodyPr wrap="square" rtlCol="0">
            <a:spAutoFit/>
          </a:bodyPr>
          <a:lstStyle/>
          <a:p>
            <a:r>
              <a:rPr lang="et-EE" sz="2000" dirty="0">
                <a:latin typeface="Arial" panose="020B0604020202020204" pitchFamily="34" charset="0"/>
                <a:cs typeface="Arial" panose="020B0604020202020204" pitchFamily="34" charset="0"/>
              </a:rPr>
              <a:t>Uuel töökohal tööd alustavad töötajad satuvad võõrasse keskkonda, kus kehtivad teistsugused reeglid, nad ei tunne töö spetsiifikat ja kaastöötajaid. Seetõttu on oluline tutvustada iga töötajat uue töökoha ja tööohutusega uues keskkonnas. </a:t>
            </a:r>
          </a:p>
          <a:p>
            <a:endParaRPr lang="et-EE" sz="2000" dirty="0">
              <a:latin typeface="Arial" panose="020B0604020202020204" pitchFamily="34" charset="0"/>
              <a:cs typeface="Arial" panose="020B0604020202020204" pitchFamily="34" charset="0"/>
            </a:endParaRPr>
          </a:p>
          <a:p>
            <a:r>
              <a:rPr lang="et-EE" sz="2000" dirty="0">
                <a:latin typeface="Arial" panose="020B0604020202020204" pitchFamily="34" charset="0"/>
                <a:cs typeface="Arial" panose="020B0604020202020204" pitchFamily="34" charset="0"/>
              </a:rPr>
              <a:t>Selge teave, kuidas töötaja peaks uues töökeskkonnas tegutsema ja toimima, aitab tal kohaneda ja kiiremini tõhusamaks muutuda. </a:t>
            </a:r>
          </a:p>
        </p:txBody>
      </p:sp>
      <p:pic>
        <p:nvPicPr>
          <p:cNvPr id="1026" name="Picture 2" descr="https://www.ectraining.com.au/uploads/images/worksig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2036" y="3122577"/>
            <a:ext cx="4787139" cy="3253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00837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2"/>
          <p:cNvSpPr txBox="1">
            <a:spLocks noChangeArrowheads="1"/>
          </p:cNvSpPr>
          <p:nvPr/>
        </p:nvSpPr>
        <p:spPr bwMode="auto">
          <a:xfrm>
            <a:off x="243355" y="138657"/>
            <a:ext cx="112331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cs typeface="Arial" charset="0"/>
              </a:defRPr>
            </a:lvl1pPr>
            <a:lvl2pPr marL="742950" indent="-285750">
              <a:defRPr sz="1600" b="1">
                <a:solidFill>
                  <a:schemeClr val="tx1"/>
                </a:solidFill>
                <a:latin typeface="Arial" charset="0"/>
                <a:cs typeface="Arial" charset="0"/>
              </a:defRPr>
            </a:lvl2pPr>
            <a:lvl3pPr marL="1143000" indent="-228600">
              <a:defRPr sz="1600" b="1">
                <a:solidFill>
                  <a:schemeClr val="tx1"/>
                </a:solidFill>
                <a:latin typeface="Arial" charset="0"/>
                <a:cs typeface="Arial" charset="0"/>
              </a:defRPr>
            </a:lvl3pPr>
            <a:lvl4pPr marL="1600200" indent="-228600">
              <a:defRPr sz="1600" b="1">
                <a:solidFill>
                  <a:schemeClr val="tx1"/>
                </a:solidFill>
                <a:latin typeface="Arial" charset="0"/>
                <a:cs typeface="Arial" charset="0"/>
              </a:defRPr>
            </a:lvl4pPr>
            <a:lvl5pPr marL="2057400" indent="-228600">
              <a:defRPr sz="1600" b="1">
                <a:solidFill>
                  <a:schemeClr val="tx1"/>
                </a:solidFill>
                <a:latin typeface="Arial" charset="0"/>
                <a:cs typeface="Arial" charset="0"/>
              </a:defRPr>
            </a:lvl5pPr>
            <a:lvl6pPr marL="2514600" indent="-228600" eaLnBrk="0" fontAlgn="base" hangingPunct="0">
              <a:spcBef>
                <a:spcPct val="0"/>
              </a:spcBef>
              <a:spcAft>
                <a:spcPct val="0"/>
              </a:spcAft>
              <a:defRPr sz="1600" b="1">
                <a:solidFill>
                  <a:schemeClr val="tx1"/>
                </a:solidFill>
                <a:latin typeface="Arial" charset="0"/>
                <a:cs typeface="Arial" charset="0"/>
              </a:defRPr>
            </a:lvl6pPr>
            <a:lvl7pPr marL="2971800" indent="-228600" eaLnBrk="0" fontAlgn="base" hangingPunct="0">
              <a:spcBef>
                <a:spcPct val="0"/>
              </a:spcBef>
              <a:spcAft>
                <a:spcPct val="0"/>
              </a:spcAft>
              <a:defRPr sz="1600" b="1">
                <a:solidFill>
                  <a:schemeClr val="tx1"/>
                </a:solidFill>
                <a:latin typeface="Arial" charset="0"/>
                <a:cs typeface="Arial" charset="0"/>
              </a:defRPr>
            </a:lvl7pPr>
            <a:lvl8pPr marL="3429000" indent="-228600" eaLnBrk="0" fontAlgn="base" hangingPunct="0">
              <a:spcBef>
                <a:spcPct val="0"/>
              </a:spcBef>
              <a:spcAft>
                <a:spcPct val="0"/>
              </a:spcAft>
              <a:defRPr sz="1600" b="1">
                <a:solidFill>
                  <a:schemeClr val="tx1"/>
                </a:solidFill>
                <a:latin typeface="Arial" charset="0"/>
                <a:cs typeface="Arial" charset="0"/>
              </a:defRPr>
            </a:lvl8pPr>
            <a:lvl9pPr marL="3886200" indent="-228600" eaLnBrk="0" fontAlgn="base" hangingPunct="0">
              <a:spcBef>
                <a:spcPct val="0"/>
              </a:spcBef>
              <a:spcAft>
                <a:spcPct val="0"/>
              </a:spcAft>
              <a:defRPr sz="1600" b="1">
                <a:solidFill>
                  <a:schemeClr val="tx1"/>
                </a:solidFill>
                <a:latin typeface="Arial" charset="0"/>
                <a:cs typeface="Arial" charset="0"/>
              </a:defRPr>
            </a:lvl9pPr>
          </a:lstStyle>
          <a:p>
            <a:r>
              <a:rPr lang="et-EE" altLang="lt-LT" sz="3600" dirty="0"/>
              <a:t>Omandatud oskused ja teadmised </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3" name="TextBox 2"/>
          <p:cNvSpPr txBox="1"/>
          <p:nvPr/>
        </p:nvSpPr>
        <p:spPr>
          <a:xfrm>
            <a:off x="243355" y="762000"/>
            <a:ext cx="11800532" cy="5632311"/>
          </a:xfrm>
          <a:prstGeom prst="rect">
            <a:avLst/>
          </a:prstGeom>
          <a:noFill/>
        </p:spPr>
        <p:txBody>
          <a:bodyPr wrap="square" rtlCol="0">
            <a:spAutoFit/>
          </a:bodyPr>
          <a:lstStyle/>
          <a:p>
            <a:pPr>
              <a:lnSpc>
                <a:spcPct val="150000"/>
              </a:lnSpc>
            </a:pPr>
            <a:r>
              <a:rPr lang="et-EE" sz="2000" b="1" dirty="0">
                <a:latin typeface="Arial" panose="020B0604020202020204" pitchFamily="34" charset="0"/>
                <a:cs typeface="Arial" panose="020B0604020202020204" pitchFamily="34" charset="0"/>
              </a:rPr>
              <a:t>Ma saan aru </a:t>
            </a:r>
            <a:r>
              <a:rPr lang="et-EE" sz="2000" dirty="0">
                <a:latin typeface="Arial" panose="020B0604020202020204" pitchFamily="34" charset="0"/>
                <a:cs typeface="Arial" panose="020B0604020202020204" pitchFamily="34" charset="0"/>
              </a:rPr>
              <a:t>õpipoisi tööks ettevalmistamise tähtsusest.</a:t>
            </a:r>
          </a:p>
          <a:p>
            <a:pPr>
              <a:lnSpc>
                <a:spcPct val="150000"/>
              </a:lnSpc>
            </a:pPr>
            <a:r>
              <a:rPr lang="et-EE" sz="2000" b="1" dirty="0">
                <a:latin typeface="Arial" panose="020B0604020202020204" pitchFamily="34" charset="0"/>
                <a:cs typeface="Arial" panose="020B0604020202020204" pitchFamily="34" charset="0"/>
              </a:rPr>
              <a:t>Ma tean, </a:t>
            </a:r>
            <a:r>
              <a:rPr lang="et-EE" sz="2000" dirty="0">
                <a:latin typeface="Arial" panose="020B0604020202020204" pitchFamily="34" charset="0"/>
                <a:cs typeface="Arial" panose="020B0604020202020204" pitchFamily="34" charset="0"/>
              </a:rPr>
              <a:t>kuidas õpipoissi vastu võtta ja talle töökeskkonda tutvustada. </a:t>
            </a:r>
          </a:p>
          <a:p>
            <a:pPr>
              <a:lnSpc>
                <a:spcPct val="150000"/>
              </a:lnSpc>
            </a:pPr>
            <a:r>
              <a:rPr lang="et-EE" sz="2000" b="1" dirty="0">
                <a:latin typeface="Arial" panose="020B0604020202020204" pitchFamily="34" charset="0"/>
                <a:cs typeface="Arial" panose="020B0604020202020204" pitchFamily="34" charset="0"/>
              </a:rPr>
              <a:t>Ma suudan </a:t>
            </a:r>
            <a:r>
              <a:rPr lang="et-EE" sz="2000" dirty="0">
                <a:latin typeface="Arial" panose="020B0604020202020204" pitchFamily="34" charset="0"/>
                <a:cs typeface="Arial" panose="020B0604020202020204" pitchFamily="34" charset="0"/>
              </a:rPr>
              <a:t>anda õpipoisile üldise tööohutuse põhitõdesid käsitleva väljaõppe.</a:t>
            </a:r>
          </a:p>
          <a:p>
            <a:pPr>
              <a:lnSpc>
                <a:spcPct val="150000"/>
              </a:lnSpc>
            </a:pPr>
            <a:r>
              <a:rPr lang="et-EE" sz="2000" b="1" dirty="0">
                <a:latin typeface="Arial" panose="020B0604020202020204" pitchFamily="34" charset="0"/>
                <a:cs typeface="Arial" panose="020B0604020202020204" pitchFamily="34" charset="0"/>
              </a:rPr>
              <a:t>Ma olen võimeline </a:t>
            </a:r>
            <a:r>
              <a:rPr lang="et-EE" sz="2000" dirty="0">
                <a:latin typeface="Arial" panose="020B0604020202020204" pitchFamily="34" charset="0"/>
                <a:cs typeface="Arial" panose="020B0604020202020204" pitchFamily="34" charset="0"/>
              </a:rPr>
              <a:t>defineerima ja selgitama õpipoisile neid teemasid:</a:t>
            </a:r>
          </a:p>
          <a:p>
            <a:r>
              <a:rPr lang="et-EE" sz="2000" i="1" dirty="0">
                <a:latin typeface="Arial" panose="020B0604020202020204" pitchFamily="34" charset="0"/>
                <a:cs typeface="Arial" panose="020B0604020202020204" pitchFamily="34" charset="0"/>
              </a:rPr>
              <a:t>-Tervishoiu ja ohutusega seotud vastutus</a:t>
            </a:r>
          </a:p>
          <a:p>
            <a:r>
              <a:rPr lang="et-EE" sz="2000" i="1" dirty="0">
                <a:latin typeface="Arial" panose="020B0604020202020204" pitchFamily="34" charset="0"/>
                <a:cs typeface="Arial" panose="020B0604020202020204" pitchFamily="34" charset="0"/>
              </a:rPr>
              <a:t>-Ohtude kindlakstegemine, riskide hindamine ja riskijuhtimine</a:t>
            </a:r>
          </a:p>
          <a:p>
            <a:r>
              <a:rPr lang="et-EE" sz="2000" i="1" dirty="0">
                <a:latin typeface="Arial" panose="020B0604020202020204" pitchFamily="34" charset="0"/>
                <a:cs typeface="Arial" panose="020B0604020202020204" pitchFamily="34" charset="0"/>
              </a:rPr>
              <a:t>-Käsitsemine</a:t>
            </a:r>
          </a:p>
          <a:p>
            <a:r>
              <a:rPr lang="et-EE" sz="2000" i="1" dirty="0">
                <a:latin typeface="Arial" panose="020B0604020202020204" pitchFamily="34" charset="0"/>
                <a:cs typeface="Arial" panose="020B0604020202020204" pitchFamily="34" charset="0"/>
              </a:rPr>
              <a:t>-Ohtlikud ained ja ohtlikud kaubad</a:t>
            </a:r>
          </a:p>
          <a:p>
            <a:r>
              <a:rPr lang="et-EE" sz="2000" i="1" dirty="0">
                <a:latin typeface="Arial" panose="020B0604020202020204" pitchFamily="34" charset="0"/>
                <a:cs typeface="Arial" panose="020B0604020202020204" pitchFamily="34" charset="0"/>
              </a:rPr>
              <a:t>-Müra</a:t>
            </a:r>
          </a:p>
          <a:p>
            <a:r>
              <a:rPr lang="et-EE" sz="2000" i="1" dirty="0">
                <a:latin typeface="Arial" panose="020B0604020202020204" pitchFamily="34" charset="0"/>
                <a:cs typeface="Arial" panose="020B0604020202020204" pitchFamily="34" charset="0"/>
              </a:rPr>
              <a:t>-Elekter</a:t>
            </a:r>
          </a:p>
          <a:p>
            <a:r>
              <a:rPr lang="et-EE" sz="2000" i="1" dirty="0">
                <a:latin typeface="Arial" panose="020B0604020202020204" pitchFamily="34" charset="0"/>
                <a:cs typeface="Arial" panose="020B0604020202020204" pitchFamily="34" charset="0"/>
              </a:rPr>
              <a:t>-Mehaaniline varustus</a:t>
            </a:r>
          </a:p>
          <a:p>
            <a:r>
              <a:rPr lang="et-EE" sz="2000" i="1" dirty="0">
                <a:latin typeface="Arial" panose="020B0604020202020204" pitchFamily="34" charset="0"/>
                <a:cs typeface="Arial" panose="020B0604020202020204" pitchFamily="34" charset="0"/>
              </a:rPr>
              <a:t>-Kõrgelt kukkumine</a:t>
            </a:r>
          </a:p>
          <a:p>
            <a:r>
              <a:rPr lang="et-EE" sz="2000" i="1" dirty="0">
                <a:latin typeface="Arial" panose="020B0604020202020204" pitchFamily="34" charset="0"/>
                <a:cs typeface="Arial" panose="020B0604020202020204" pitchFamily="34" charset="0"/>
              </a:rPr>
              <a:t>-Isiklik ohutus</a:t>
            </a:r>
          </a:p>
          <a:p>
            <a:r>
              <a:rPr lang="et-EE" sz="2000" i="1" dirty="0">
                <a:latin typeface="Arial" panose="020B0604020202020204" pitchFamily="34" charset="0"/>
                <a:cs typeface="Arial" panose="020B0604020202020204" pitchFamily="34" charset="0"/>
              </a:rPr>
              <a:t>-Isiklik kaitsevarustus</a:t>
            </a:r>
          </a:p>
          <a:p>
            <a:r>
              <a:rPr lang="et-EE" sz="2000" i="1" dirty="0">
                <a:latin typeface="Arial" panose="020B0604020202020204" pitchFamily="34" charset="0"/>
                <a:cs typeface="Arial" panose="020B0604020202020204" pitchFamily="34" charset="0"/>
              </a:rPr>
              <a:t>-Käitumine hädaolukorras</a:t>
            </a:r>
          </a:p>
          <a:p>
            <a:endParaRPr lang="lt-LT"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107429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0573" y="237543"/>
            <a:ext cx="11551218" cy="646331"/>
          </a:xfrm>
          <a:prstGeom prst="rect">
            <a:avLst/>
          </a:prstGeom>
          <a:noFill/>
        </p:spPr>
        <p:txBody>
          <a:bodyPr wrap="square" rtlCol="0">
            <a:spAutoFit/>
          </a:bodyPr>
          <a:lstStyle/>
          <a:p>
            <a:r>
              <a:rPr lang="et-EE" sz="3600" b="1" dirty="0">
                <a:latin typeface="Arial" panose="020B0604020202020204" pitchFamily="34" charset="0"/>
                <a:cs typeface="Arial" panose="020B0604020202020204" pitchFamily="34" charset="0"/>
              </a:rPr>
              <a:t>Õpipoisi vastuvõtmine</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3" y="999543"/>
            <a:ext cx="10909773" cy="6247864"/>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r>
              <a:rPr lang="et-EE" sz="2000" dirty="0">
                <a:latin typeface="Arial" panose="020B0604020202020204" pitchFamily="34" charset="0"/>
                <a:cs typeface="Arial" panose="020B0604020202020204" pitchFamily="34" charset="0"/>
              </a:rPr>
              <a:t>Päris alguses on oluline õpipoisile mitte survet avaldada. Et seda mitte teha, võiksid näiteks küsida selliseid küsimusi.</a:t>
            </a:r>
          </a:p>
          <a:p>
            <a:endParaRPr lang="et-EE"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t-EE" sz="2000" dirty="0">
                <a:latin typeface="Arial" panose="020B0604020202020204" pitchFamily="34" charset="0"/>
                <a:cs typeface="Arial" panose="020B0604020202020204" pitchFamily="34" charset="0"/>
              </a:rPr>
              <a:t>Kuidas sa pärale jõudsid?</a:t>
            </a:r>
          </a:p>
          <a:p>
            <a:pPr marL="342900" indent="-342900">
              <a:buFont typeface="Arial" panose="020B0604020202020204" pitchFamily="34" charset="0"/>
              <a:buChar char="•"/>
            </a:pPr>
            <a:r>
              <a:rPr lang="et-EE" sz="2000" dirty="0">
                <a:latin typeface="Arial" panose="020B0604020202020204" pitchFamily="34" charset="0"/>
                <a:cs typeface="Arial" panose="020B0604020202020204" pitchFamily="34" charset="0"/>
              </a:rPr>
              <a:t>Kas sa elad siit kaugel?</a:t>
            </a:r>
          </a:p>
          <a:p>
            <a:pPr marL="342900" indent="-342900">
              <a:buFont typeface="Arial" panose="020B0604020202020204" pitchFamily="34" charset="0"/>
              <a:buChar char="•"/>
            </a:pPr>
            <a:r>
              <a:rPr lang="et-EE" sz="2000" dirty="0">
                <a:latin typeface="Arial" panose="020B0604020202020204" pitchFamily="34" charset="0"/>
                <a:cs typeface="Arial" panose="020B0604020202020204" pitchFamily="34" charset="0"/>
              </a:rPr>
              <a:t>Kas oli raske seda kohta üles leida?</a:t>
            </a:r>
          </a:p>
          <a:p>
            <a:pPr marL="285750" indent="-285750">
              <a:buFont typeface="Wingdings" panose="05000000000000000000" pitchFamily="2" charset="2"/>
              <a:buChar char="§"/>
            </a:pPr>
            <a:endParaRPr lang="et-EE" sz="2000" b="1" dirty="0">
              <a:latin typeface="Arial" panose="020B0604020202020204" pitchFamily="34" charset="0"/>
              <a:cs typeface="Arial" panose="020B0604020202020204" pitchFamily="34" charset="0"/>
            </a:endParaRPr>
          </a:p>
          <a:p>
            <a:r>
              <a:rPr lang="et-EE" sz="2000" dirty="0">
                <a:latin typeface="Arial" panose="020B0604020202020204" pitchFamily="34" charset="0"/>
                <a:cs typeface="Arial" panose="020B0604020202020204" pitchFamily="34" charset="0"/>
              </a:rPr>
              <a:t>Järgmiseks tutvusta iseennast.</a:t>
            </a:r>
          </a:p>
          <a:p>
            <a:pPr marL="342900" indent="-342900">
              <a:buFont typeface="Arial" panose="020B0604020202020204" pitchFamily="34" charset="0"/>
              <a:buChar char="•"/>
            </a:pPr>
            <a:r>
              <a:rPr lang="et-EE" sz="2000" dirty="0">
                <a:latin typeface="Arial" panose="020B0604020202020204" pitchFamily="34" charset="0"/>
                <a:cs typeface="Arial" panose="020B0604020202020204" pitchFamily="34" charset="0"/>
              </a:rPr>
              <a:t>Võid rääkida, kui kaua oled ettevõttes töötanud.</a:t>
            </a:r>
          </a:p>
          <a:p>
            <a:pPr marL="342900" indent="-342900">
              <a:buFont typeface="Arial" panose="020B0604020202020204" pitchFamily="34" charset="0"/>
              <a:buChar char="•"/>
            </a:pPr>
            <a:r>
              <a:rPr lang="et-EE" sz="2000" dirty="0">
                <a:latin typeface="Arial" panose="020B0604020202020204" pitchFamily="34" charset="0"/>
                <a:cs typeface="Arial" panose="020B0604020202020204" pitchFamily="34" charset="0"/>
              </a:rPr>
              <a:t>Võid rääkida, mis sulle ettevõttes kõige enam meeldib ja mis ei meeldi.</a:t>
            </a:r>
          </a:p>
          <a:p>
            <a:pPr marL="342900" indent="-342900">
              <a:buFont typeface="Arial" panose="020B0604020202020204" pitchFamily="34" charset="0"/>
              <a:buChar char="•"/>
            </a:pPr>
            <a:r>
              <a:rPr lang="et-EE" sz="2000" dirty="0">
                <a:latin typeface="Arial" panose="020B0604020202020204" pitchFamily="34" charset="0"/>
                <a:cs typeface="Arial" panose="020B0604020202020204" pitchFamily="34" charset="0"/>
              </a:rPr>
              <a:t>Võid rääkida oma eraelust, hobidest jms.</a:t>
            </a:r>
          </a:p>
          <a:p>
            <a:endParaRPr lang="et-EE" sz="2000" dirty="0">
              <a:latin typeface="Arial" panose="020B0604020202020204" pitchFamily="34" charset="0"/>
              <a:cs typeface="Arial" panose="020B0604020202020204" pitchFamily="34" charset="0"/>
            </a:endParaRPr>
          </a:p>
          <a:p>
            <a:r>
              <a:rPr lang="et-EE" sz="2000" dirty="0">
                <a:latin typeface="Arial" panose="020B0604020202020204" pitchFamily="34" charset="0"/>
                <a:cs typeface="Arial" panose="020B0604020202020204" pitchFamily="34" charset="0"/>
              </a:rPr>
              <a:t>Lõpuks näita õpipoisile ettevõtte rajatisi, kohti ja võimalusi, mida ta kasutada saab.</a:t>
            </a:r>
          </a:p>
          <a:p>
            <a:pPr marL="285750" indent="-285750">
              <a:buFont typeface="Wingdings" panose="05000000000000000000" pitchFamily="2" charset="2"/>
              <a:buChar char="§"/>
            </a:pPr>
            <a:endParaRPr lang="et-EE"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t-EE" sz="2000" dirty="0">
                <a:latin typeface="Arial" panose="020B0604020202020204" pitchFamily="34" charset="0"/>
                <a:cs typeface="Arial" panose="020B0604020202020204" pitchFamily="34" charset="0"/>
              </a:rPr>
              <a:t>Näita talle kööki.</a:t>
            </a:r>
          </a:p>
          <a:p>
            <a:pPr marL="342900" indent="-342900">
              <a:buFont typeface="Arial" panose="020B0604020202020204" pitchFamily="34" charset="0"/>
              <a:buChar char="•"/>
            </a:pPr>
            <a:r>
              <a:rPr lang="et-EE" sz="2000" dirty="0">
                <a:latin typeface="Arial" panose="020B0604020202020204" pitchFamily="34" charset="0"/>
                <a:cs typeface="Arial" panose="020B0604020202020204" pitchFamily="34" charset="0"/>
              </a:rPr>
              <a:t>Näita talle WC-d.</a:t>
            </a:r>
          </a:p>
          <a:p>
            <a:pPr marL="342900" indent="-342900">
              <a:buFont typeface="Arial" panose="020B0604020202020204" pitchFamily="34" charset="0"/>
              <a:buChar char="•"/>
            </a:pPr>
            <a:r>
              <a:rPr lang="et-EE" sz="2000" dirty="0">
                <a:latin typeface="Arial" panose="020B0604020202020204" pitchFamily="34" charset="0"/>
                <a:cs typeface="Arial" panose="020B0604020202020204" pitchFamily="34" charset="0"/>
              </a:rPr>
              <a:t>Näita talle rõivistut.</a:t>
            </a:r>
          </a:p>
          <a:p>
            <a:pPr marL="342900" indent="-342900">
              <a:buFont typeface="Arial" panose="020B0604020202020204" pitchFamily="34" charset="0"/>
              <a:buChar char="•"/>
            </a:pPr>
            <a:r>
              <a:rPr lang="et-EE" sz="2000" dirty="0">
                <a:latin typeface="Arial" panose="020B0604020202020204" pitchFamily="34" charset="0"/>
                <a:cs typeface="Arial" panose="020B0604020202020204" pitchFamily="34" charset="0"/>
              </a:rPr>
              <a:t>Selgita ettevõtte traditsioone.</a:t>
            </a:r>
          </a:p>
          <a:p>
            <a:pPr marL="285750" indent="-285750">
              <a:buFont typeface="Wingdings" panose="05000000000000000000" pitchFamily="2" charset="2"/>
              <a:buChar char="§"/>
            </a:pPr>
            <a:endParaRPr lang="et-EE" sz="2000" dirty="0">
              <a:latin typeface="Arial" panose="020B060402020202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287546771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615" y="175083"/>
            <a:ext cx="11551218" cy="646331"/>
          </a:xfrm>
          <a:prstGeom prst="rect">
            <a:avLst/>
          </a:prstGeom>
          <a:noFill/>
        </p:spPr>
        <p:txBody>
          <a:bodyPr wrap="square" rtlCol="0">
            <a:spAutoFit/>
          </a:bodyPr>
          <a:lstStyle/>
          <a:p>
            <a:r>
              <a:rPr lang="et-EE" sz="3600" b="1" dirty="0">
                <a:latin typeface="Arial" panose="020B0604020202020204" pitchFamily="34" charset="0"/>
                <a:cs typeface="Arial" panose="020B0604020202020204" pitchFamily="34" charset="0"/>
              </a:rPr>
              <a:t>Õpipoisile töökeskkonna tutvustamine</a:t>
            </a:r>
          </a:p>
        </p:txBody>
      </p:sp>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3" y="1652079"/>
            <a:ext cx="10909773" cy="3539430"/>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a:buClr>
                <a:schemeClr val="accent5">
                  <a:lumMod val="75000"/>
                </a:schemeClr>
              </a:buClr>
            </a:pPr>
            <a:r>
              <a:rPr lang="et-EE" sz="2800" dirty="0">
                <a:latin typeface="Arial" panose="020B0604020202020204" pitchFamily="34" charset="0"/>
                <a:cs typeface="Arial" panose="020B0604020202020204" pitchFamily="34" charset="0"/>
              </a:rPr>
              <a:t>Pärast vastuvõttu on soovitatav tutvustada õpipoisile töökeskkonda.</a:t>
            </a:r>
          </a:p>
          <a:p>
            <a:r>
              <a:rPr lang="et-EE" sz="2800" dirty="0">
                <a:latin typeface="Arial" panose="020B0604020202020204" pitchFamily="34" charset="0"/>
                <a:cs typeface="Arial" panose="020B0604020202020204" pitchFamily="34" charset="0"/>
              </a:rPr>
              <a:t> </a:t>
            </a:r>
          </a:p>
          <a:p>
            <a:pPr marL="457200" indent="-457200">
              <a:buFont typeface="Courier New" panose="02070309020205020404" pitchFamily="49" charset="0"/>
              <a:buChar char="o"/>
            </a:pPr>
            <a:r>
              <a:rPr lang="et-EE" sz="2800" dirty="0">
                <a:latin typeface="Arial" panose="020B0604020202020204" pitchFamily="34" charset="0"/>
                <a:cs typeface="Arial" panose="020B0604020202020204" pitchFamily="34" charset="0"/>
              </a:rPr>
              <a:t>Näita talle kogu tööpiirkonda.</a:t>
            </a:r>
          </a:p>
          <a:p>
            <a:pPr marL="457200" indent="-457200">
              <a:buFont typeface="Courier New" panose="02070309020205020404" pitchFamily="49" charset="0"/>
              <a:buChar char="o"/>
            </a:pPr>
            <a:endParaRPr lang="et-EE" sz="2800" dirty="0">
              <a:latin typeface="Arial" panose="020B0604020202020204" pitchFamily="34" charset="0"/>
              <a:cs typeface="Arial" panose="020B0604020202020204" pitchFamily="34" charset="0"/>
            </a:endParaRPr>
          </a:p>
          <a:p>
            <a:pPr marL="457200" indent="-457200">
              <a:buFont typeface="Courier New" panose="02070309020205020404" pitchFamily="49" charset="0"/>
              <a:buChar char="o"/>
            </a:pPr>
            <a:r>
              <a:rPr lang="et-EE" sz="2800" dirty="0">
                <a:latin typeface="Arial" panose="020B0604020202020204" pitchFamily="34" charset="0"/>
                <a:cs typeface="Arial" panose="020B0604020202020204" pitchFamily="34" charset="0"/>
              </a:rPr>
              <a:t>Näita talle tema töökohta.</a:t>
            </a:r>
          </a:p>
          <a:p>
            <a:pPr marL="457200" indent="-457200">
              <a:buFont typeface="Courier New" panose="02070309020205020404" pitchFamily="49" charset="0"/>
              <a:buChar char="o"/>
            </a:pPr>
            <a:endParaRPr lang="et-EE" sz="2800" dirty="0">
              <a:latin typeface="Arial" panose="020B0604020202020204" pitchFamily="34" charset="0"/>
              <a:cs typeface="Arial" panose="020B0604020202020204" pitchFamily="34" charset="0"/>
            </a:endParaRPr>
          </a:p>
          <a:p>
            <a:pPr marL="457200" indent="-457200">
              <a:buFont typeface="Courier New" panose="02070309020205020404" pitchFamily="49" charset="0"/>
              <a:buChar char="o"/>
            </a:pPr>
            <a:r>
              <a:rPr lang="et-EE" sz="2800" dirty="0">
                <a:latin typeface="Arial" panose="020B0604020202020204" pitchFamily="34" charset="0"/>
                <a:cs typeface="Arial" panose="020B0604020202020204" pitchFamily="34" charset="0"/>
              </a:rPr>
              <a:t>Tutvusta teda kaastöötajatega.</a:t>
            </a:r>
          </a:p>
          <a:p>
            <a:pPr>
              <a:buClr>
                <a:schemeClr val="accent5">
                  <a:lumMod val="75000"/>
                </a:schemeClr>
              </a:buClr>
            </a:pPr>
            <a:endParaRPr lang="et-EE" sz="2800" dirty="0"/>
          </a:p>
        </p:txBody>
      </p:sp>
    </p:spTree>
    <p:extLst>
      <p:ext uri="{BB962C8B-B14F-4D97-AF65-F5344CB8AC3E}">
        <p14:creationId xmlns:p14="http://schemas.microsoft.com/office/powerpoint/2010/main" val="106606299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
        <p:nvSpPr>
          <p:cNvPr id="8" name="TextBox 7"/>
          <p:cNvSpPr txBox="1"/>
          <p:nvPr/>
        </p:nvSpPr>
        <p:spPr>
          <a:xfrm>
            <a:off x="390573" y="1652079"/>
            <a:ext cx="10909773" cy="4549835"/>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marL="342900" indent="-342900">
              <a:lnSpc>
                <a:spcPct val="150000"/>
              </a:lnSpc>
              <a:buAutoNum type="arabicPeriod"/>
            </a:pPr>
            <a:r>
              <a:rPr lang="et-EE" sz="2800" dirty="0">
                <a:latin typeface="Arial" panose="020B0604020202020204" pitchFamily="34" charset="0"/>
                <a:cs typeface="Arial" panose="020B0604020202020204" pitchFamily="34" charset="0"/>
              </a:rPr>
              <a:t>Milliseid küsimusi sa võiksid õpipoisilt enne väljaõppe alustamist küsida?</a:t>
            </a:r>
          </a:p>
          <a:p>
            <a:pPr marL="342900" indent="-342900">
              <a:lnSpc>
                <a:spcPct val="150000"/>
              </a:lnSpc>
              <a:buAutoNum type="arabicPeriod"/>
            </a:pPr>
            <a:r>
              <a:rPr lang="et-EE" sz="2800" dirty="0">
                <a:latin typeface="Arial" panose="020B0604020202020204" pitchFamily="34" charset="0"/>
                <a:cs typeface="Arial" panose="020B0604020202020204" pitchFamily="34" charset="0"/>
              </a:rPr>
              <a:t>Mida sa võiksid õpipoisile enda kohta rääkida?</a:t>
            </a:r>
          </a:p>
          <a:p>
            <a:pPr marL="342900" indent="-342900">
              <a:lnSpc>
                <a:spcPct val="150000"/>
              </a:lnSpc>
              <a:buAutoNum type="arabicPeriod"/>
            </a:pPr>
            <a:r>
              <a:rPr lang="et-EE" sz="2800" dirty="0">
                <a:latin typeface="Arial" panose="020B0604020202020204" pitchFamily="34" charset="0"/>
                <a:cs typeface="Arial" panose="020B0604020202020204" pitchFamily="34" charset="0"/>
              </a:rPr>
              <a:t>Mida sa peaksid edasi tegema, kui oled õpipoissi tervitanud ja ennast tutvustanud?</a:t>
            </a:r>
          </a:p>
          <a:p>
            <a:pPr marL="342900" indent="-342900">
              <a:lnSpc>
                <a:spcPct val="150000"/>
              </a:lnSpc>
              <a:buAutoNum type="arabicPeriod"/>
            </a:pPr>
            <a:r>
              <a:rPr lang="et-EE" sz="2800" dirty="0">
                <a:latin typeface="Arial" panose="020B0604020202020204" pitchFamily="34" charset="0"/>
                <a:cs typeface="Arial" panose="020B0604020202020204" pitchFamily="34" charset="0"/>
              </a:rPr>
              <a:t>Mida sa peaksid tegema pärast õpipoisi vastuvõtmist? </a:t>
            </a:r>
          </a:p>
          <a:p>
            <a:pPr>
              <a:lnSpc>
                <a:spcPct val="150000"/>
              </a:lnSpc>
            </a:pPr>
            <a:endParaRPr lang="en-US" sz="2800" dirty="0"/>
          </a:p>
        </p:txBody>
      </p:sp>
      <p:sp>
        <p:nvSpPr>
          <p:cNvPr id="9" name="TextBox 8"/>
          <p:cNvSpPr txBox="1"/>
          <p:nvPr/>
        </p:nvSpPr>
        <p:spPr>
          <a:xfrm>
            <a:off x="390573" y="161835"/>
            <a:ext cx="9066555" cy="1200329"/>
          </a:xfrm>
          <a:prstGeom prst="rect">
            <a:avLst/>
          </a:prstGeom>
          <a:noFill/>
        </p:spPr>
        <p:txBody>
          <a:bodyPr wrap="square" rtlCol="0">
            <a:spAutoFit/>
          </a:bodyPr>
          <a:lstStyle/>
          <a:p>
            <a:r>
              <a:rPr lang="et-EE" sz="3600" b="1" dirty="0">
                <a:latin typeface="Arial" panose="020B0604020202020204" pitchFamily="34" charset="0"/>
                <a:cs typeface="Arial" panose="020B0604020202020204" pitchFamily="34" charset="0"/>
              </a:rPr>
              <a:t>Enesekontrolli küsimused</a:t>
            </a:r>
          </a:p>
          <a:p>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904165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3582" y="89737"/>
            <a:ext cx="11551218" cy="1077218"/>
          </a:xfrm>
          <a:prstGeom prst="rect">
            <a:avLst/>
          </a:prstGeom>
          <a:noFill/>
        </p:spPr>
        <p:txBody>
          <a:bodyPr wrap="square" rtlCol="0">
            <a:spAutoFit/>
          </a:bodyPr>
          <a:lstStyle>
            <a:defPPr>
              <a:defRPr lang="lt-LT"/>
            </a:defPPr>
            <a:lvl1pPr>
              <a:defRPr sz="2400">
                <a:solidFill>
                  <a:schemeClr val="accent5">
                    <a:lumMod val="75000"/>
                  </a:schemeClr>
                </a:solidFill>
                <a:latin typeface="Arial" panose="020B0604020202020204" pitchFamily="34" charset="0"/>
                <a:cs typeface="Arial" panose="020B0604020202020204" pitchFamily="34" charset="0"/>
              </a:defRPr>
            </a:lvl1pPr>
          </a:lstStyle>
          <a:p>
            <a:r>
              <a:rPr lang="et-EE" sz="3200" b="1" dirty="0">
                <a:solidFill>
                  <a:schemeClr val="tx1"/>
                </a:solidFill>
              </a:rPr>
              <a:t>Õpipoisile üldise tööohutuse põhitõdesid käsitleva väljaõppe andmine</a:t>
            </a:r>
          </a:p>
        </p:txBody>
      </p:sp>
      <p:sp>
        <p:nvSpPr>
          <p:cNvPr id="8" name="TextBox 7"/>
          <p:cNvSpPr txBox="1"/>
          <p:nvPr/>
        </p:nvSpPr>
        <p:spPr>
          <a:xfrm>
            <a:off x="434305" y="1472072"/>
            <a:ext cx="10909773" cy="5386090"/>
          </a:xfrm>
          <a:custGeom>
            <a:avLst/>
            <a:gdLst>
              <a:gd name="connsiteX0" fmla="*/ 0 w 10208526"/>
              <a:gd name="connsiteY0" fmla="*/ 0 h 3970318"/>
              <a:gd name="connsiteX1" fmla="*/ 10208526 w 10208526"/>
              <a:gd name="connsiteY1" fmla="*/ 0 h 3970318"/>
              <a:gd name="connsiteX2" fmla="*/ 10208526 w 10208526"/>
              <a:gd name="connsiteY2" fmla="*/ 3970318 h 3970318"/>
              <a:gd name="connsiteX3" fmla="*/ 0 w 10208526"/>
              <a:gd name="connsiteY3" fmla="*/ 3970318 h 3970318"/>
              <a:gd name="connsiteX4" fmla="*/ 0 w 10208526"/>
              <a:gd name="connsiteY4" fmla="*/ 0 h 3970318"/>
              <a:gd name="connsiteX0" fmla="*/ 0 w 10208526"/>
              <a:gd name="connsiteY0" fmla="*/ 0 h 3970318"/>
              <a:gd name="connsiteX1" fmla="*/ 10208526 w 10208526"/>
              <a:gd name="connsiteY1" fmla="*/ 0 h 3970318"/>
              <a:gd name="connsiteX2" fmla="*/ 6346210 w 10208526"/>
              <a:gd name="connsiteY2" fmla="*/ 3956671 h 3970318"/>
              <a:gd name="connsiteX3" fmla="*/ 0 w 10208526"/>
              <a:gd name="connsiteY3" fmla="*/ 3970318 h 3970318"/>
              <a:gd name="connsiteX4" fmla="*/ 0 w 10208526"/>
              <a:gd name="connsiteY4" fmla="*/ 0 h 3970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8526" h="3970318">
                <a:moveTo>
                  <a:pt x="0" y="0"/>
                </a:moveTo>
                <a:lnTo>
                  <a:pt x="10208526" y="0"/>
                </a:lnTo>
                <a:lnTo>
                  <a:pt x="6346210" y="3956671"/>
                </a:lnTo>
                <a:lnTo>
                  <a:pt x="0" y="3970318"/>
                </a:lnTo>
                <a:lnTo>
                  <a:pt x="0" y="0"/>
                </a:lnTo>
                <a:close/>
              </a:path>
            </a:pathLst>
          </a:custGeom>
          <a:noFill/>
        </p:spPr>
        <p:txBody>
          <a:bodyPr wrap="square" rtlCol="0">
            <a:spAutoFit/>
          </a:bodyPr>
          <a:lstStyle/>
          <a:p>
            <a:pPr>
              <a:buClr>
                <a:schemeClr val="accent5">
                  <a:lumMod val="75000"/>
                </a:schemeClr>
              </a:buClr>
            </a:pPr>
            <a:r>
              <a:rPr lang="et-EE" sz="2000" dirty="0">
                <a:latin typeface="Arial" panose="020B0604020202020204" pitchFamily="34" charset="0"/>
                <a:cs typeface="Arial" panose="020B0604020202020204" pitchFamily="34" charset="0"/>
              </a:rPr>
              <a:t>Pärast õpi</a:t>
            </a:r>
            <a:r>
              <a:rPr lang="en-GB" sz="2000" dirty="0">
                <a:latin typeface="Arial" panose="020B0604020202020204" pitchFamily="34" charset="0"/>
                <a:cs typeface="Arial" panose="020B0604020202020204" pitchFamily="34" charset="0"/>
              </a:rPr>
              <a:t>p</a:t>
            </a:r>
            <a:r>
              <a:rPr lang="et-EE" sz="2000" dirty="0" err="1">
                <a:latin typeface="Arial" panose="020B0604020202020204" pitchFamily="34" charset="0"/>
                <a:cs typeface="Arial" panose="020B0604020202020204" pitchFamily="34" charset="0"/>
              </a:rPr>
              <a:t>oisi</a:t>
            </a:r>
            <a:r>
              <a:rPr lang="et-EE" sz="2000" dirty="0">
                <a:latin typeface="Arial" panose="020B0604020202020204" pitchFamily="34" charset="0"/>
                <a:cs typeface="Arial" panose="020B0604020202020204" pitchFamily="34" charset="0"/>
              </a:rPr>
              <a:t> vastuvõtmist ja talle töökeskkonna tutvustamist võid alustada tegelikku juhendamist, õpetades talle üldist tööohutusega seotud asju. Teemade üksikasjalik loetelu on siin allpool.</a:t>
            </a:r>
          </a:p>
          <a:p>
            <a:r>
              <a:rPr lang="et-EE" sz="2000" dirty="0">
                <a:latin typeface="Arial" panose="020B0604020202020204" pitchFamily="34" charset="0"/>
                <a:cs typeface="Arial" panose="020B0604020202020204" pitchFamily="34" charset="0"/>
              </a:rPr>
              <a:t> </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Tervishoiu ja ohutusega seotud vastutus</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Ohtude kindlakstegemine, riskide hindamine ja riskijuhtimine</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Käsitsemine</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Ohtlikud ained ja ohtlikud kaubad</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Müra</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Elekter</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Mehaaniline varustus</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Kõrgelt kukkumine</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Isiklik ohutus</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Isiklik kaitsevarustus</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Käitumine hädaolukorras</a:t>
            </a:r>
          </a:p>
          <a:p>
            <a:pPr marL="800100" lvl="1" indent="-342900">
              <a:buFont typeface="Courier New" panose="02070309020205020404" pitchFamily="49" charset="0"/>
              <a:buChar char="o"/>
            </a:pPr>
            <a:r>
              <a:rPr lang="et-EE" sz="2000" dirty="0">
                <a:latin typeface="Arial" panose="020B0604020202020204" pitchFamily="34" charset="0"/>
                <a:cs typeface="Arial" panose="020B0604020202020204" pitchFamily="34" charset="0"/>
              </a:rPr>
              <a:t>Tervishoidu ja tööohutust käsitlevad õigusaktid</a:t>
            </a:r>
          </a:p>
          <a:p>
            <a:r>
              <a:rPr lang="en-US" sz="2400" b="1" i="1"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6836379"/>
      </p:ext>
    </p:extLst>
  </p:cSld>
  <p:clrMapOvr>
    <a:masterClrMapping/>
  </p:clrMapOvr>
  <p:transition spd="slow">
    <p:wipe/>
  </p:transition>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958</TotalTime>
  <Words>356</Words>
  <Application>Microsoft Office PowerPoint</Application>
  <PresentationFormat>Laiekraan</PresentationFormat>
  <Paragraphs>87</Paragraphs>
  <Slides>8</Slides>
  <Notes>1</Notes>
  <HiddenSlides>0</HiddenSlides>
  <MMClips>0</MMClips>
  <ScaleCrop>false</ScaleCrop>
  <HeadingPairs>
    <vt:vector size="6" baseType="variant">
      <vt:variant>
        <vt:lpstr>Kasutatud fondid</vt:lpstr>
      </vt:variant>
      <vt:variant>
        <vt:i4>7</vt:i4>
      </vt:variant>
      <vt:variant>
        <vt:lpstr>Kujundus</vt:lpstr>
      </vt:variant>
      <vt:variant>
        <vt:i4>1</vt:i4>
      </vt:variant>
      <vt:variant>
        <vt:lpstr>Slaidipealkirjad</vt:lpstr>
      </vt:variant>
      <vt:variant>
        <vt:i4>8</vt:i4>
      </vt:variant>
    </vt:vector>
  </HeadingPairs>
  <TitlesOfParts>
    <vt:vector size="16" baseType="lpstr">
      <vt:lpstr>Arial</vt:lpstr>
      <vt:lpstr>Calibri</vt:lpstr>
      <vt:lpstr>Calibri Light</vt:lpstr>
      <vt:lpstr>Candara</vt:lpstr>
      <vt:lpstr>Courier New</vt:lpstr>
      <vt:lpstr>Times New Roman</vt:lpstr>
      <vt:lpstr>Wingdings</vt:lpstr>
      <vt:lpstr>„Office“ tema</vt:lpstr>
      <vt:lpstr>   Erasmus+ Kava Võtmetegevus 2 – Strateegilised partnerlused Projekt “Õpipoisiõppe arendamine: ettevõttepoolse juhendaja koolituse ja õpipoisiõppe edendamine”  Project  No 2015-1-LT01-KA202-013415  Ettevõttepoolse juhendaja koolituskava  VÄLJAÕPPE SISU Õpipoisi tööks ettevalmistamine    Välja töötanud Leedu masinaehitustööstuse inseneriühendus LINPRA  Vilnius, 2016    </vt:lpstr>
      <vt:lpstr>PowerPointi esitlus</vt:lpstr>
      <vt:lpstr>PowerPointi esitlus</vt:lpstr>
      <vt:lpstr>PowerPointi esitlus</vt:lpstr>
      <vt:lpstr>PowerPointi esitlus</vt:lpstr>
      <vt:lpstr>PowerPointi esitlus</vt:lpstr>
      <vt:lpstr>PowerPointi esitlus</vt:lpstr>
      <vt:lpstr>PowerPointi esitlus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Projektas „Pameistrystės vystymas: įmonių meistrų mokymas ir pameistrystės populiarinimas“ (Developing Apprenticeship: In-Company Trainer Training And Apprenticeship Promotion).   Vykdomas pagal programos „Erasmus+“ 2 pagrindinį veiksmą – Strateginės Partnerystės. Projekto  Nr. 2015-1-LT01-KA202-013415</dc:title>
  <dc:creator>Rasa Lužytė</dc:creator>
  <cp:lastModifiedBy>Anneli Entson</cp:lastModifiedBy>
  <cp:revision>104</cp:revision>
  <dcterms:created xsi:type="dcterms:W3CDTF">2015-09-22T19:26:02Z</dcterms:created>
  <dcterms:modified xsi:type="dcterms:W3CDTF">2017-10-26T10:47:18Z</dcterms:modified>
</cp:coreProperties>
</file>