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4"/>
  </p:notesMasterIdLst>
  <p:handoutMasterIdLst>
    <p:handoutMasterId r:id="rId55"/>
  </p:handoutMasterIdLst>
  <p:sldIdLst>
    <p:sldId id="256" r:id="rId3"/>
    <p:sldId id="257" r:id="rId4"/>
    <p:sldId id="342" r:id="rId5"/>
    <p:sldId id="318" r:id="rId6"/>
    <p:sldId id="319" r:id="rId7"/>
    <p:sldId id="320" r:id="rId8"/>
    <p:sldId id="321" r:id="rId9"/>
    <p:sldId id="322" r:id="rId10"/>
    <p:sldId id="323" r:id="rId11"/>
    <p:sldId id="324" r:id="rId12"/>
    <p:sldId id="325" r:id="rId13"/>
    <p:sldId id="326" r:id="rId14"/>
    <p:sldId id="327" r:id="rId15"/>
    <p:sldId id="328" r:id="rId16"/>
    <p:sldId id="343"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258" r:id="rId30"/>
    <p:sldId id="259" r:id="rId31"/>
    <p:sldId id="305" r:id="rId32"/>
    <p:sldId id="306" r:id="rId33"/>
    <p:sldId id="307" r:id="rId34"/>
    <p:sldId id="308" r:id="rId35"/>
    <p:sldId id="309" r:id="rId36"/>
    <p:sldId id="310" r:id="rId37"/>
    <p:sldId id="312" r:id="rId38"/>
    <p:sldId id="262" r:id="rId39"/>
    <p:sldId id="260" r:id="rId40"/>
    <p:sldId id="261" r:id="rId41"/>
    <p:sldId id="263" r:id="rId42"/>
    <p:sldId id="293" r:id="rId43"/>
    <p:sldId id="294" r:id="rId44"/>
    <p:sldId id="295" r:id="rId45"/>
    <p:sldId id="296" r:id="rId46"/>
    <p:sldId id="297" r:id="rId47"/>
    <p:sldId id="298" r:id="rId48"/>
    <p:sldId id="299" r:id="rId49"/>
    <p:sldId id="313" r:id="rId50"/>
    <p:sldId id="314" r:id="rId51"/>
    <p:sldId id="291" r:id="rId52"/>
    <p:sldId id="304" r:id="rId53"/>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0"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1" autoAdjust="0"/>
    <p:restoredTop sz="94660"/>
  </p:normalViewPr>
  <p:slideViewPr>
    <p:cSldViewPr>
      <p:cViewPr varScale="1">
        <p:scale>
          <a:sx n="82" d="100"/>
          <a:sy n="82" d="100"/>
        </p:scale>
        <p:origin x="1771"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61"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a:extLst>
              <a:ext uri="{FF2B5EF4-FFF2-40B4-BE49-F238E27FC236}">
                <a16:creationId xmlns:a16="http://schemas.microsoft.com/office/drawing/2014/main" id="{D2EBFBF9-53BB-4DB7-8D49-11B2FCD76319}"/>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t-EE"/>
          </a:p>
        </p:txBody>
      </p:sp>
      <p:sp>
        <p:nvSpPr>
          <p:cNvPr id="3" name="Kuupäeva kohatäide 2">
            <a:extLst>
              <a:ext uri="{FF2B5EF4-FFF2-40B4-BE49-F238E27FC236}">
                <a16:creationId xmlns:a16="http://schemas.microsoft.com/office/drawing/2014/main" id="{122E7F4F-133C-4AC8-83E1-66F145701C81}"/>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412ED5DD-70C6-4F6A-85A8-BC7EA0FF601A}" type="datetimeFigureOut">
              <a:rPr lang="et-EE" smtClean="0"/>
              <a:t>26.10.2017</a:t>
            </a:fld>
            <a:endParaRPr lang="et-EE"/>
          </a:p>
        </p:txBody>
      </p:sp>
      <p:sp>
        <p:nvSpPr>
          <p:cNvPr id="4" name="Jaluse kohatäide 3">
            <a:extLst>
              <a:ext uri="{FF2B5EF4-FFF2-40B4-BE49-F238E27FC236}">
                <a16:creationId xmlns:a16="http://schemas.microsoft.com/office/drawing/2014/main" id="{7FD5B93D-5B27-4BDF-9FCA-951208C752A7}"/>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a:extLst>
              <a:ext uri="{FF2B5EF4-FFF2-40B4-BE49-F238E27FC236}">
                <a16:creationId xmlns:a16="http://schemas.microsoft.com/office/drawing/2014/main" id="{469164C6-158F-4D0E-B057-48FDE23EBA0B}"/>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8CC40FE-B218-475C-A949-AFA5BECBDAAD}" type="slidenum">
              <a:rPr lang="et-EE" smtClean="0"/>
              <a:t>‹#›</a:t>
            </a:fld>
            <a:endParaRPr lang="et-EE"/>
          </a:p>
        </p:txBody>
      </p:sp>
    </p:spTree>
    <p:extLst>
      <p:ext uri="{BB962C8B-B14F-4D97-AF65-F5344CB8AC3E}">
        <p14:creationId xmlns:p14="http://schemas.microsoft.com/office/powerpoint/2010/main" val="2361578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C2832B3-0D95-4A13-9FD3-2588F8903FEC}" type="datetimeFigureOut">
              <a:rPr lang="lv-LV" smtClean="0"/>
              <a:t>26.10.2017</a:t>
            </a:fld>
            <a:endParaRPr lang="lv-LV"/>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350FA4E-07C5-4EAB-838C-1FD5828725A7}" type="slidenum">
              <a:rPr lang="lv-LV" smtClean="0"/>
              <a:t>‹#›</a:t>
            </a:fld>
            <a:endParaRPr lang="lv-LV"/>
          </a:p>
        </p:txBody>
      </p:sp>
    </p:spTree>
    <p:extLst>
      <p:ext uri="{BB962C8B-B14F-4D97-AF65-F5344CB8AC3E}">
        <p14:creationId xmlns:p14="http://schemas.microsoft.com/office/powerpoint/2010/main" val="1978589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350FA4E-07C5-4EAB-838C-1FD5828725A7}" type="slidenum">
              <a:rPr lang="lv-LV" smtClean="0"/>
              <a:t>5</a:t>
            </a:fld>
            <a:endParaRPr lang="lv-LV"/>
          </a:p>
        </p:txBody>
      </p:sp>
    </p:spTree>
    <p:extLst>
      <p:ext uri="{BB962C8B-B14F-4D97-AF65-F5344CB8AC3E}">
        <p14:creationId xmlns:p14="http://schemas.microsoft.com/office/powerpoint/2010/main" val="582963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350FA4E-07C5-4EAB-838C-1FD5828725A7}" type="slidenum">
              <a:rPr lang="lv-LV" smtClean="0"/>
              <a:t>6</a:t>
            </a:fld>
            <a:endParaRPr lang="lv-LV"/>
          </a:p>
        </p:txBody>
      </p:sp>
    </p:spTree>
    <p:extLst>
      <p:ext uri="{BB962C8B-B14F-4D97-AF65-F5344CB8AC3E}">
        <p14:creationId xmlns:p14="http://schemas.microsoft.com/office/powerpoint/2010/main" val="1793661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15. slaid (alusta ringis vasakult keskelt)</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Tõhus tagasiside</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Ära kritiseeri isikut, keskendu sooritusele!</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Alusta positiivsest</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Anna tagasisidet ühele ülesandele</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Ole spetsiifiline</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Keskendu käitumisele</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Ära unusta, et juhendatavate oskused on eelnevalt õpitu tulemus</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Anna võimalus selgitada</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Paku alternatiive</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Küsi tagasisidet</a:t>
            </a:r>
          </a:p>
          <a:p>
            <a:r>
              <a:rPr lang="et-EE" sz="1200" kern="1200" dirty="0">
                <a:solidFill>
                  <a:schemeClr val="tx1"/>
                </a:solidFill>
                <a:effectLst/>
                <a:latin typeface="+mn-lt"/>
                <a:ea typeface="+mn-ea"/>
                <a:cs typeface="+mn-cs"/>
              </a:rPr>
              <a:t> </a:t>
            </a:r>
          </a:p>
          <a:p>
            <a:endParaRPr lang="et-EE" dirty="0"/>
          </a:p>
        </p:txBody>
      </p:sp>
      <p:sp>
        <p:nvSpPr>
          <p:cNvPr id="4" name="Slaidinumbri kohatäide 3"/>
          <p:cNvSpPr>
            <a:spLocks noGrp="1"/>
          </p:cNvSpPr>
          <p:nvPr>
            <p:ph type="sldNum" sz="quarter" idx="10"/>
          </p:nvPr>
        </p:nvSpPr>
        <p:spPr/>
        <p:txBody>
          <a:bodyPr/>
          <a:lstStyle/>
          <a:p>
            <a:fld id="{C350FA4E-07C5-4EAB-838C-1FD5828725A7}" type="slidenum">
              <a:rPr lang="lv-LV" smtClean="0"/>
              <a:t>15</a:t>
            </a:fld>
            <a:endParaRPr lang="lv-LV"/>
          </a:p>
        </p:txBody>
      </p:sp>
    </p:spTree>
    <p:extLst>
      <p:ext uri="{BB962C8B-B14F-4D97-AF65-F5344CB8AC3E}">
        <p14:creationId xmlns:p14="http://schemas.microsoft.com/office/powerpoint/2010/main" val="3013116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18. slaid (jutumull)</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Konflikt: tugev lahkarvamus, ideede ja huvide vastandumine</a:t>
            </a:r>
          </a:p>
          <a:p>
            <a:endParaRPr lang="et-EE" dirty="0"/>
          </a:p>
        </p:txBody>
      </p:sp>
      <p:sp>
        <p:nvSpPr>
          <p:cNvPr id="4" name="Slaidinumbri kohatäide 3"/>
          <p:cNvSpPr>
            <a:spLocks noGrp="1"/>
          </p:cNvSpPr>
          <p:nvPr>
            <p:ph type="sldNum" sz="quarter" idx="10"/>
          </p:nvPr>
        </p:nvSpPr>
        <p:spPr/>
        <p:txBody>
          <a:bodyPr/>
          <a:lstStyle/>
          <a:p>
            <a:fld id="{C350FA4E-07C5-4EAB-838C-1FD5828725A7}" type="slidenum">
              <a:rPr lang="lv-LV" smtClean="0"/>
              <a:t>18</a:t>
            </a:fld>
            <a:endParaRPr lang="lv-LV"/>
          </a:p>
        </p:txBody>
      </p:sp>
    </p:spTree>
    <p:extLst>
      <p:ext uri="{BB962C8B-B14F-4D97-AF65-F5344CB8AC3E}">
        <p14:creationId xmlns:p14="http://schemas.microsoft.com/office/powerpoint/2010/main" val="3336484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34. slaid</a:t>
            </a:r>
          </a:p>
          <a:p>
            <a:r>
              <a:rPr lang="et-EE" sz="1200" kern="1200" dirty="0" err="1">
                <a:solidFill>
                  <a:schemeClr val="tx1"/>
                </a:solidFill>
                <a:effectLst/>
                <a:latin typeface="+mn-lt"/>
                <a:ea typeface="+mn-ea"/>
                <a:cs typeface="+mn-cs"/>
              </a:rPr>
              <a:t>Concrete</a:t>
            </a:r>
            <a:r>
              <a:rPr lang="et-EE" sz="1200" kern="1200" dirty="0">
                <a:solidFill>
                  <a:schemeClr val="tx1"/>
                </a:solidFill>
                <a:effectLst/>
                <a:latin typeface="+mn-lt"/>
                <a:ea typeface="+mn-ea"/>
                <a:cs typeface="+mn-cs"/>
              </a:rPr>
              <a:t> </a:t>
            </a:r>
            <a:r>
              <a:rPr lang="et-EE" sz="1200" kern="1200" dirty="0" err="1">
                <a:solidFill>
                  <a:schemeClr val="tx1"/>
                </a:solidFill>
                <a:effectLst/>
                <a:latin typeface="+mn-lt"/>
                <a:ea typeface="+mn-ea"/>
                <a:cs typeface="+mn-cs"/>
              </a:rPr>
              <a:t>experience</a:t>
            </a:r>
            <a:endParaRPr lang="et-EE" sz="1200" kern="1200" dirty="0">
              <a:solidFill>
                <a:schemeClr val="tx1"/>
              </a:solidFill>
              <a:effectLst/>
              <a:latin typeface="+mn-lt"/>
              <a:ea typeface="+mn-ea"/>
              <a:cs typeface="+mn-cs"/>
            </a:endParaRPr>
          </a:p>
          <a:p>
            <a:r>
              <a:rPr lang="et-EE" sz="1200" kern="1200" dirty="0">
                <a:solidFill>
                  <a:schemeClr val="tx1"/>
                </a:solidFill>
                <a:effectLst/>
                <a:latin typeface="+mn-lt"/>
                <a:ea typeface="+mn-ea"/>
                <a:cs typeface="+mn-cs"/>
              </a:rPr>
              <a:t>Konkreetne kogemus</a:t>
            </a:r>
          </a:p>
          <a:p>
            <a:r>
              <a:rPr lang="et-EE" sz="1200" kern="1200" dirty="0">
                <a:solidFill>
                  <a:schemeClr val="tx1"/>
                </a:solidFill>
                <a:effectLst/>
                <a:latin typeface="+mn-lt"/>
                <a:ea typeface="+mn-ea"/>
                <a:cs typeface="+mn-cs"/>
              </a:rPr>
              <a:t>Feeling</a:t>
            </a:r>
          </a:p>
          <a:p>
            <a:r>
              <a:rPr lang="et-EE" sz="1200" kern="1200" dirty="0">
                <a:solidFill>
                  <a:schemeClr val="tx1"/>
                </a:solidFill>
                <a:effectLst/>
                <a:latin typeface="+mn-lt"/>
                <a:ea typeface="+mn-ea"/>
                <a:cs typeface="+mn-cs"/>
              </a:rPr>
              <a:t>Tunne</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 </a:t>
            </a:r>
          </a:p>
          <a:p>
            <a:r>
              <a:rPr lang="et-EE" sz="1200" kern="1200" dirty="0" err="1">
                <a:solidFill>
                  <a:schemeClr val="tx1"/>
                </a:solidFill>
                <a:effectLst/>
                <a:latin typeface="+mn-lt"/>
                <a:ea typeface="+mn-ea"/>
                <a:cs typeface="+mn-cs"/>
              </a:rPr>
              <a:t>Reflective</a:t>
            </a:r>
            <a:r>
              <a:rPr lang="et-EE" sz="1200" kern="1200" dirty="0">
                <a:solidFill>
                  <a:schemeClr val="tx1"/>
                </a:solidFill>
                <a:effectLst/>
                <a:latin typeface="+mn-lt"/>
                <a:ea typeface="+mn-ea"/>
                <a:cs typeface="+mn-cs"/>
              </a:rPr>
              <a:t> </a:t>
            </a:r>
            <a:r>
              <a:rPr lang="et-EE" sz="1200" kern="1200" dirty="0" err="1">
                <a:solidFill>
                  <a:schemeClr val="tx1"/>
                </a:solidFill>
                <a:effectLst/>
                <a:latin typeface="+mn-lt"/>
                <a:ea typeface="+mn-ea"/>
                <a:cs typeface="+mn-cs"/>
              </a:rPr>
              <a:t>observation</a:t>
            </a:r>
            <a:endParaRPr lang="et-EE" sz="1200" kern="1200" dirty="0">
              <a:solidFill>
                <a:schemeClr val="tx1"/>
              </a:solidFill>
              <a:effectLst/>
              <a:latin typeface="+mn-lt"/>
              <a:ea typeface="+mn-ea"/>
              <a:cs typeface="+mn-cs"/>
            </a:endParaRPr>
          </a:p>
          <a:p>
            <a:r>
              <a:rPr lang="et-EE" sz="1200" kern="1200" dirty="0">
                <a:solidFill>
                  <a:schemeClr val="tx1"/>
                </a:solidFill>
                <a:effectLst/>
                <a:latin typeface="+mn-lt"/>
                <a:ea typeface="+mn-ea"/>
                <a:cs typeface="+mn-cs"/>
              </a:rPr>
              <a:t>Peegeldav vaatlemine</a:t>
            </a:r>
          </a:p>
          <a:p>
            <a:r>
              <a:rPr lang="et-EE" sz="1200" kern="1200" dirty="0" err="1">
                <a:solidFill>
                  <a:schemeClr val="tx1"/>
                </a:solidFill>
                <a:effectLst/>
                <a:latin typeface="+mn-lt"/>
                <a:ea typeface="+mn-ea"/>
                <a:cs typeface="+mn-cs"/>
              </a:rPr>
              <a:t>Watching</a:t>
            </a:r>
            <a:endParaRPr lang="et-EE" sz="1200" kern="1200" dirty="0">
              <a:solidFill>
                <a:schemeClr val="tx1"/>
              </a:solidFill>
              <a:effectLst/>
              <a:latin typeface="+mn-lt"/>
              <a:ea typeface="+mn-ea"/>
              <a:cs typeface="+mn-cs"/>
            </a:endParaRPr>
          </a:p>
          <a:p>
            <a:r>
              <a:rPr lang="et-EE" sz="1200" kern="1200" dirty="0">
                <a:solidFill>
                  <a:schemeClr val="tx1"/>
                </a:solidFill>
                <a:effectLst/>
                <a:latin typeface="+mn-lt"/>
                <a:ea typeface="+mn-ea"/>
                <a:cs typeface="+mn-cs"/>
              </a:rPr>
              <a:t>Jälgimine</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 </a:t>
            </a:r>
          </a:p>
          <a:p>
            <a:r>
              <a:rPr lang="et-EE" sz="1200" kern="1200" dirty="0" err="1">
                <a:solidFill>
                  <a:schemeClr val="tx1"/>
                </a:solidFill>
                <a:effectLst/>
                <a:latin typeface="+mn-lt"/>
                <a:ea typeface="+mn-ea"/>
                <a:cs typeface="+mn-cs"/>
              </a:rPr>
              <a:t>Abstract</a:t>
            </a:r>
            <a:r>
              <a:rPr lang="et-EE" sz="1200" kern="1200" dirty="0">
                <a:solidFill>
                  <a:schemeClr val="tx1"/>
                </a:solidFill>
                <a:effectLst/>
                <a:latin typeface="+mn-lt"/>
                <a:ea typeface="+mn-ea"/>
                <a:cs typeface="+mn-cs"/>
              </a:rPr>
              <a:t> </a:t>
            </a:r>
            <a:r>
              <a:rPr lang="et-EE" sz="1200" kern="1200" dirty="0" err="1">
                <a:solidFill>
                  <a:schemeClr val="tx1"/>
                </a:solidFill>
                <a:effectLst/>
                <a:latin typeface="+mn-lt"/>
                <a:ea typeface="+mn-ea"/>
                <a:cs typeface="+mn-cs"/>
              </a:rPr>
              <a:t>conseptualisation</a:t>
            </a:r>
            <a:endParaRPr lang="et-EE" sz="1200" kern="1200" dirty="0">
              <a:solidFill>
                <a:schemeClr val="tx1"/>
              </a:solidFill>
              <a:effectLst/>
              <a:latin typeface="+mn-lt"/>
              <a:ea typeface="+mn-ea"/>
              <a:cs typeface="+mn-cs"/>
            </a:endParaRPr>
          </a:p>
          <a:p>
            <a:r>
              <a:rPr lang="et-EE" sz="1200" kern="1200" dirty="0">
                <a:solidFill>
                  <a:schemeClr val="tx1"/>
                </a:solidFill>
                <a:effectLst/>
                <a:latin typeface="+mn-lt"/>
                <a:ea typeface="+mn-ea"/>
                <a:cs typeface="+mn-cs"/>
              </a:rPr>
              <a:t>Üldistamine</a:t>
            </a:r>
          </a:p>
          <a:p>
            <a:r>
              <a:rPr lang="et-EE" sz="1200" kern="1200" dirty="0" err="1">
                <a:solidFill>
                  <a:schemeClr val="tx1"/>
                </a:solidFill>
                <a:effectLst/>
                <a:latin typeface="+mn-lt"/>
                <a:ea typeface="+mn-ea"/>
                <a:cs typeface="+mn-cs"/>
              </a:rPr>
              <a:t>Thinking</a:t>
            </a:r>
            <a:endParaRPr lang="et-EE" sz="1200" kern="1200" dirty="0">
              <a:solidFill>
                <a:schemeClr val="tx1"/>
              </a:solidFill>
              <a:effectLst/>
              <a:latin typeface="+mn-lt"/>
              <a:ea typeface="+mn-ea"/>
              <a:cs typeface="+mn-cs"/>
            </a:endParaRPr>
          </a:p>
          <a:p>
            <a:r>
              <a:rPr lang="et-EE" sz="1200" kern="1200" dirty="0">
                <a:solidFill>
                  <a:schemeClr val="tx1"/>
                </a:solidFill>
                <a:effectLst/>
                <a:latin typeface="+mn-lt"/>
                <a:ea typeface="+mn-ea"/>
                <a:cs typeface="+mn-cs"/>
              </a:rPr>
              <a:t>Mõtlemine</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 </a:t>
            </a:r>
          </a:p>
          <a:p>
            <a:r>
              <a:rPr lang="et-EE" sz="1200" kern="1200" dirty="0" err="1">
                <a:solidFill>
                  <a:schemeClr val="tx1"/>
                </a:solidFill>
                <a:effectLst/>
                <a:latin typeface="+mn-lt"/>
                <a:ea typeface="+mn-ea"/>
                <a:cs typeface="+mn-cs"/>
              </a:rPr>
              <a:t>Active</a:t>
            </a:r>
            <a:r>
              <a:rPr lang="et-EE" sz="1200" kern="1200" dirty="0">
                <a:solidFill>
                  <a:schemeClr val="tx1"/>
                </a:solidFill>
                <a:effectLst/>
                <a:latin typeface="+mn-lt"/>
                <a:ea typeface="+mn-ea"/>
                <a:cs typeface="+mn-cs"/>
              </a:rPr>
              <a:t> </a:t>
            </a:r>
            <a:r>
              <a:rPr lang="et-EE" sz="1200" kern="1200" dirty="0" err="1">
                <a:solidFill>
                  <a:schemeClr val="tx1"/>
                </a:solidFill>
                <a:effectLst/>
                <a:latin typeface="+mn-lt"/>
                <a:ea typeface="+mn-ea"/>
                <a:cs typeface="+mn-cs"/>
              </a:rPr>
              <a:t>experimentation</a:t>
            </a:r>
            <a:endParaRPr lang="et-EE" sz="1200" kern="1200" dirty="0">
              <a:solidFill>
                <a:schemeClr val="tx1"/>
              </a:solidFill>
              <a:effectLst/>
              <a:latin typeface="+mn-lt"/>
              <a:ea typeface="+mn-ea"/>
              <a:cs typeface="+mn-cs"/>
            </a:endParaRPr>
          </a:p>
          <a:p>
            <a:r>
              <a:rPr lang="et-EE" sz="1200" kern="1200" dirty="0">
                <a:solidFill>
                  <a:schemeClr val="tx1"/>
                </a:solidFill>
                <a:effectLst/>
                <a:latin typeface="+mn-lt"/>
                <a:ea typeface="+mn-ea"/>
                <a:cs typeface="+mn-cs"/>
              </a:rPr>
              <a:t>Aktiivne katsetamine</a:t>
            </a:r>
          </a:p>
          <a:p>
            <a:r>
              <a:rPr lang="et-EE" sz="1200" kern="1200" dirty="0" err="1">
                <a:solidFill>
                  <a:schemeClr val="tx1"/>
                </a:solidFill>
                <a:effectLst/>
                <a:latin typeface="+mn-lt"/>
                <a:ea typeface="+mn-ea"/>
                <a:cs typeface="+mn-cs"/>
              </a:rPr>
              <a:t>Doing</a:t>
            </a:r>
            <a:endParaRPr lang="et-EE" sz="1200" kern="1200" dirty="0">
              <a:solidFill>
                <a:schemeClr val="tx1"/>
              </a:solidFill>
              <a:effectLst/>
              <a:latin typeface="+mn-lt"/>
              <a:ea typeface="+mn-ea"/>
              <a:cs typeface="+mn-cs"/>
            </a:endParaRPr>
          </a:p>
          <a:p>
            <a:r>
              <a:rPr lang="et-EE" sz="1200" kern="1200" dirty="0">
                <a:solidFill>
                  <a:schemeClr val="tx1"/>
                </a:solidFill>
                <a:effectLst/>
                <a:latin typeface="+mn-lt"/>
                <a:ea typeface="+mn-ea"/>
                <a:cs typeface="+mn-cs"/>
              </a:rPr>
              <a:t>Tegemine</a:t>
            </a: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 </a:t>
            </a:r>
          </a:p>
          <a:p>
            <a:r>
              <a:rPr lang="et-EE" sz="1200" kern="1200" dirty="0" err="1">
                <a:solidFill>
                  <a:schemeClr val="tx1"/>
                </a:solidFill>
                <a:effectLst/>
                <a:latin typeface="+mn-lt"/>
                <a:ea typeface="+mn-ea"/>
                <a:cs typeface="+mn-cs"/>
              </a:rPr>
              <a:t>Continuum</a:t>
            </a:r>
            <a:endParaRPr lang="et-EE" sz="1200" kern="1200" dirty="0">
              <a:solidFill>
                <a:schemeClr val="tx1"/>
              </a:solidFill>
              <a:effectLst/>
              <a:latin typeface="+mn-lt"/>
              <a:ea typeface="+mn-ea"/>
              <a:cs typeface="+mn-cs"/>
            </a:endParaRPr>
          </a:p>
          <a:p>
            <a:r>
              <a:rPr lang="et-EE" sz="1200" kern="1200" dirty="0">
                <a:solidFill>
                  <a:schemeClr val="tx1"/>
                </a:solidFill>
                <a:effectLst/>
                <a:latin typeface="+mn-lt"/>
                <a:ea typeface="+mn-ea"/>
                <a:cs typeface="+mn-cs"/>
              </a:rPr>
              <a:t>Järgimine</a:t>
            </a:r>
          </a:p>
          <a:p>
            <a:r>
              <a:rPr lang="et-EE" sz="1200" kern="1200" dirty="0" err="1">
                <a:solidFill>
                  <a:schemeClr val="tx1"/>
                </a:solidFill>
                <a:effectLst/>
                <a:latin typeface="+mn-lt"/>
                <a:ea typeface="+mn-ea"/>
                <a:cs typeface="+mn-cs"/>
              </a:rPr>
              <a:t>Perception</a:t>
            </a:r>
            <a:endParaRPr lang="et-EE" sz="1200" kern="1200" dirty="0">
              <a:solidFill>
                <a:schemeClr val="tx1"/>
              </a:solidFill>
              <a:effectLst/>
              <a:latin typeface="+mn-lt"/>
              <a:ea typeface="+mn-ea"/>
              <a:cs typeface="+mn-cs"/>
            </a:endParaRPr>
          </a:p>
          <a:p>
            <a:r>
              <a:rPr lang="et-EE" sz="1200" kern="1200" dirty="0">
                <a:solidFill>
                  <a:schemeClr val="tx1"/>
                </a:solidFill>
                <a:effectLst/>
                <a:latin typeface="+mn-lt"/>
                <a:ea typeface="+mn-ea"/>
                <a:cs typeface="+mn-cs"/>
              </a:rPr>
              <a:t>Tajumine</a:t>
            </a:r>
          </a:p>
          <a:p>
            <a:r>
              <a:rPr lang="et-EE" sz="1200" kern="1200" dirty="0" err="1">
                <a:solidFill>
                  <a:schemeClr val="tx1"/>
                </a:solidFill>
                <a:effectLst/>
                <a:latin typeface="+mn-lt"/>
                <a:ea typeface="+mn-ea"/>
                <a:cs typeface="+mn-cs"/>
              </a:rPr>
              <a:t>Processing</a:t>
            </a:r>
            <a:endParaRPr lang="et-EE" sz="1200" kern="1200" dirty="0">
              <a:solidFill>
                <a:schemeClr val="tx1"/>
              </a:solidFill>
              <a:effectLst/>
              <a:latin typeface="+mn-lt"/>
              <a:ea typeface="+mn-ea"/>
              <a:cs typeface="+mn-cs"/>
            </a:endParaRPr>
          </a:p>
          <a:p>
            <a:r>
              <a:rPr lang="et-EE" sz="1200" kern="1200" dirty="0">
                <a:solidFill>
                  <a:schemeClr val="tx1"/>
                </a:solidFill>
                <a:effectLst/>
                <a:latin typeface="+mn-lt"/>
                <a:ea typeface="+mn-ea"/>
                <a:cs typeface="+mn-cs"/>
              </a:rPr>
              <a:t> </a:t>
            </a:r>
          </a:p>
          <a:p>
            <a:r>
              <a:rPr lang="et-EE" sz="1200" kern="1200" dirty="0">
                <a:solidFill>
                  <a:schemeClr val="tx1"/>
                </a:solidFill>
                <a:effectLst/>
                <a:latin typeface="+mn-lt"/>
                <a:ea typeface="+mn-ea"/>
                <a:cs typeface="+mn-cs"/>
              </a:rPr>
              <a:t>Töötlemine</a:t>
            </a:r>
          </a:p>
          <a:p>
            <a:r>
              <a:rPr lang="et-EE" sz="1200" kern="1200" dirty="0">
                <a:solidFill>
                  <a:schemeClr val="tx1"/>
                </a:solidFill>
                <a:effectLst/>
                <a:latin typeface="+mn-lt"/>
                <a:ea typeface="+mn-ea"/>
                <a:cs typeface="+mn-cs"/>
              </a:rPr>
              <a:t> </a:t>
            </a:r>
          </a:p>
          <a:p>
            <a:endParaRPr lang="et-EE" dirty="0"/>
          </a:p>
        </p:txBody>
      </p:sp>
      <p:sp>
        <p:nvSpPr>
          <p:cNvPr id="4" name="Slaidinumbri kohatäide 3"/>
          <p:cNvSpPr>
            <a:spLocks noGrp="1"/>
          </p:cNvSpPr>
          <p:nvPr>
            <p:ph type="sldNum" sz="quarter" idx="10"/>
          </p:nvPr>
        </p:nvSpPr>
        <p:spPr/>
        <p:txBody>
          <a:bodyPr/>
          <a:lstStyle/>
          <a:p>
            <a:fld id="{C350FA4E-07C5-4EAB-838C-1FD5828725A7}" type="slidenum">
              <a:rPr lang="lv-LV" smtClean="0"/>
              <a:t>34</a:t>
            </a:fld>
            <a:endParaRPr lang="lv-LV"/>
          </a:p>
        </p:txBody>
      </p:sp>
    </p:spTree>
    <p:extLst>
      <p:ext uri="{BB962C8B-B14F-4D97-AF65-F5344CB8AC3E}">
        <p14:creationId xmlns:p14="http://schemas.microsoft.com/office/powerpoint/2010/main" val="3849686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7D3F4FB8-3972-4E57-95A1-3B0C4FB316B5}" type="datetimeFigureOut">
              <a:rPr lang="lv-LV" smtClean="0"/>
              <a:t>26.10.2017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B8206EC-CEAD-45BB-85FF-B8B4DA00C7F1}" type="slidenum">
              <a:rPr lang="lv-LV" smtClean="0"/>
              <a:t>‹#›</a:t>
            </a:fld>
            <a:endParaRPr lang="lv-LV"/>
          </a:p>
        </p:txBody>
      </p:sp>
    </p:spTree>
    <p:extLst>
      <p:ext uri="{BB962C8B-B14F-4D97-AF65-F5344CB8AC3E}">
        <p14:creationId xmlns:p14="http://schemas.microsoft.com/office/powerpoint/2010/main" val="427653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7D3F4FB8-3972-4E57-95A1-3B0C4FB316B5}" type="datetimeFigureOut">
              <a:rPr lang="lv-LV" smtClean="0"/>
              <a:t>26.10.2017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B8206EC-CEAD-45BB-85FF-B8B4DA00C7F1}" type="slidenum">
              <a:rPr lang="lv-LV" smtClean="0"/>
              <a:t>‹#›</a:t>
            </a:fld>
            <a:endParaRPr lang="lv-LV"/>
          </a:p>
        </p:txBody>
      </p:sp>
    </p:spTree>
    <p:extLst>
      <p:ext uri="{BB962C8B-B14F-4D97-AF65-F5344CB8AC3E}">
        <p14:creationId xmlns:p14="http://schemas.microsoft.com/office/powerpoint/2010/main" val="200351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7D3F4FB8-3972-4E57-95A1-3B0C4FB316B5}" type="datetimeFigureOut">
              <a:rPr lang="lv-LV" smtClean="0"/>
              <a:t>26.10.2017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B8206EC-CEAD-45BB-85FF-B8B4DA00C7F1}" type="slidenum">
              <a:rPr lang="lv-LV" smtClean="0"/>
              <a:t>‹#›</a:t>
            </a:fld>
            <a:endParaRPr lang="lv-LV"/>
          </a:p>
        </p:txBody>
      </p:sp>
    </p:spTree>
    <p:extLst>
      <p:ext uri="{BB962C8B-B14F-4D97-AF65-F5344CB8AC3E}">
        <p14:creationId xmlns:p14="http://schemas.microsoft.com/office/powerpoint/2010/main" val="4232591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143000" y="1122363"/>
            <a:ext cx="6858000" cy="2387600"/>
          </a:xfrm>
        </p:spPr>
        <p:txBody>
          <a:bodyPr anchor="b"/>
          <a:lstStyle>
            <a:lvl1pPr algn="ctr">
              <a:defRPr sz="6000"/>
            </a:lvl1pPr>
          </a:lstStyle>
          <a:p>
            <a:r>
              <a:rPr lang="lt-LT"/>
              <a:t>Spustelėję redag. ruoš. pavad. stilių</a:t>
            </a:r>
          </a:p>
        </p:txBody>
      </p:sp>
      <p:sp>
        <p:nvSpPr>
          <p:cNvPr id="3" name="Antrinis pavadinima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719999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584320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623887" y="1709738"/>
            <a:ext cx="7886700" cy="2852737"/>
          </a:xfrm>
        </p:spPr>
        <p:txBody>
          <a:bodyPr anchor="b"/>
          <a:lstStyle>
            <a:lvl1pPr>
              <a:defRPr sz="6000"/>
            </a:lvl1pPr>
          </a:lstStyle>
          <a:p>
            <a:r>
              <a:rPr lang="lt-LT"/>
              <a:t>Spustelėję redag. ruoš. pavad. stilių</a:t>
            </a:r>
          </a:p>
        </p:txBody>
      </p:sp>
      <p:sp>
        <p:nvSpPr>
          <p:cNvPr id="3" name="Teksto vietos rezervavimo ženklas 2"/>
          <p:cNvSpPr>
            <a:spLocks noGrp="1"/>
          </p:cNvSpPr>
          <p:nvPr>
            <p:ph type="body" idx="1"/>
          </p:nvPr>
        </p:nvSpPr>
        <p:spPr>
          <a:xfrm>
            <a:off x="623887" y="458947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12723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628650" y="1825625"/>
            <a:ext cx="38862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29150" y="1825625"/>
            <a:ext cx="38862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lt-LT">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842709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629841" y="365126"/>
            <a:ext cx="7886700" cy="1325563"/>
          </a:xfrm>
        </p:spPr>
        <p:txBody>
          <a:bodyPr/>
          <a:lstStyle/>
          <a:p>
            <a:r>
              <a:rPr lang="lt-LT"/>
              <a:t>Spustelėję redag. ruoš. pavad. stilių</a:t>
            </a:r>
          </a:p>
        </p:txBody>
      </p:sp>
      <p:sp>
        <p:nvSpPr>
          <p:cNvPr id="3" name="Teksto vietos rezervavimo ženklas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629842" y="2505075"/>
            <a:ext cx="3868340"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4629152" y="2505075"/>
            <a:ext cx="3887391"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8" name="Poraštės vietos rezervavimo ženklas 7"/>
          <p:cNvSpPr>
            <a:spLocks noGrp="1"/>
          </p:cNvSpPr>
          <p:nvPr>
            <p:ph type="ftr" sz="quarter" idx="11"/>
          </p:nvPr>
        </p:nvSpPr>
        <p:spPr/>
        <p:txBody>
          <a:bodyPr/>
          <a:lstStyle/>
          <a:p>
            <a:endParaRPr lang="lt-LT">
              <a:solidFill>
                <a:prstClr val="black">
                  <a:tint val="75000"/>
                </a:prstClr>
              </a:solidFill>
            </a:endParaRPr>
          </a:p>
        </p:txBody>
      </p:sp>
      <p:sp>
        <p:nvSpPr>
          <p:cNvPr id="9" name="Skaidrės numerio vietos rezervavimo ženklas 8"/>
          <p:cNvSpPr>
            <a:spLocks noGrp="1"/>
          </p:cNvSpPr>
          <p:nvPr>
            <p:ph type="sldNum" sz="quarter" idx="12"/>
          </p:nvPr>
        </p:nvSpPr>
        <p:spPr/>
        <p:txBody>
          <a:body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4028075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4" name="Poraštės vietos rezervavimo ženklas 3"/>
          <p:cNvSpPr>
            <a:spLocks noGrp="1"/>
          </p:cNvSpPr>
          <p:nvPr>
            <p:ph type="ftr" sz="quarter" idx="11"/>
          </p:nvPr>
        </p:nvSpPr>
        <p:spPr/>
        <p:txBody>
          <a:bodyPr/>
          <a:lstStyle/>
          <a:p>
            <a:endParaRPr lang="lt-LT">
              <a:solidFill>
                <a:prstClr val="black">
                  <a:tint val="75000"/>
                </a:prstClr>
              </a:solidFill>
            </a:endParaRPr>
          </a:p>
        </p:txBody>
      </p:sp>
      <p:sp>
        <p:nvSpPr>
          <p:cNvPr id="5" name="Skaidrės numerio vietos rezervavimo ženklas 4"/>
          <p:cNvSpPr>
            <a:spLocks noGrp="1"/>
          </p:cNvSpPr>
          <p:nvPr>
            <p:ph type="sldNum" sz="quarter" idx="12"/>
          </p:nvPr>
        </p:nvSpPr>
        <p:spPr/>
        <p:txBody>
          <a:body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939285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3" name="Poraštės vietos rezervavimo ženklas 2"/>
          <p:cNvSpPr>
            <a:spLocks noGrp="1"/>
          </p:cNvSpPr>
          <p:nvPr>
            <p:ph type="ftr" sz="quarter" idx="11"/>
          </p:nvPr>
        </p:nvSpPr>
        <p:spPr/>
        <p:txBody>
          <a:bodyPr/>
          <a:lstStyle/>
          <a:p>
            <a:endParaRPr lang="lt-LT">
              <a:solidFill>
                <a:prstClr val="black">
                  <a:tint val="75000"/>
                </a:prstClr>
              </a:solidFill>
            </a:endParaRPr>
          </a:p>
        </p:txBody>
      </p:sp>
      <p:sp>
        <p:nvSpPr>
          <p:cNvPr id="4" name="Skaidrės numerio vietos rezervavimo ženklas 3"/>
          <p:cNvSpPr>
            <a:spLocks noGrp="1"/>
          </p:cNvSpPr>
          <p:nvPr>
            <p:ph type="sldNum" sz="quarter" idx="12"/>
          </p:nvPr>
        </p:nvSpPr>
        <p:spPr/>
        <p:txBody>
          <a:body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31246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629841" y="457200"/>
            <a:ext cx="2949178" cy="1600200"/>
          </a:xfrm>
        </p:spPr>
        <p:txBody>
          <a:bodyPr anchor="b"/>
          <a:lstStyle>
            <a:lvl1pPr>
              <a:defRPr sz="3200"/>
            </a:lvl1pPr>
          </a:lstStyle>
          <a:p>
            <a:r>
              <a:rPr lang="lt-LT"/>
              <a:t>Spustelėję redag. ruoš. pavad. stilių</a:t>
            </a:r>
          </a:p>
        </p:txBody>
      </p:sp>
      <p:sp>
        <p:nvSpPr>
          <p:cNvPr id="3" name="Turinio vietos rezervavimo ženklas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lt-LT">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08240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7D3F4FB8-3972-4E57-95A1-3B0C4FB316B5}" type="datetimeFigureOut">
              <a:rPr lang="lv-LV" smtClean="0"/>
              <a:t>26.10.2017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B8206EC-CEAD-45BB-85FF-B8B4DA00C7F1}" type="slidenum">
              <a:rPr lang="lv-LV" smtClean="0"/>
              <a:t>‹#›</a:t>
            </a:fld>
            <a:endParaRPr lang="lv-LV"/>
          </a:p>
        </p:txBody>
      </p:sp>
    </p:spTree>
    <p:extLst>
      <p:ext uri="{BB962C8B-B14F-4D97-AF65-F5344CB8AC3E}">
        <p14:creationId xmlns:p14="http://schemas.microsoft.com/office/powerpoint/2010/main" val="2801648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629841" y="457200"/>
            <a:ext cx="2949178" cy="1600200"/>
          </a:xfrm>
        </p:spPr>
        <p:txBody>
          <a:bodyPr anchor="b"/>
          <a:lstStyle>
            <a:lvl1pPr>
              <a:defRPr sz="3200"/>
            </a:lvl1pPr>
          </a:lstStyle>
          <a:p>
            <a:r>
              <a:rPr lang="lt-LT"/>
              <a:t>Spustelėję redag. ruoš. pavad. stilių</a:t>
            </a:r>
          </a:p>
        </p:txBody>
      </p:sp>
      <p:sp>
        <p:nvSpPr>
          <p:cNvPr id="3" name="Paveikslėlio vietos rezervavimo ženklas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lt-LT">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4440261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02543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543676" y="365125"/>
            <a:ext cx="1971675" cy="5811838"/>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628652" y="365125"/>
            <a:ext cx="5800725" cy="5811838"/>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9356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3F4FB8-3972-4E57-95A1-3B0C4FB316B5}" type="datetimeFigureOut">
              <a:rPr lang="lv-LV" smtClean="0"/>
              <a:t>26.10.2017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B8206EC-CEAD-45BB-85FF-B8B4DA00C7F1}" type="slidenum">
              <a:rPr lang="lv-LV" smtClean="0"/>
              <a:t>‹#›</a:t>
            </a:fld>
            <a:endParaRPr lang="lv-LV"/>
          </a:p>
        </p:txBody>
      </p:sp>
    </p:spTree>
    <p:extLst>
      <p:ext uri="{BB962C8B-B14F-4D97-AF65-F5344CB8AC3E}">
        <p14:creationId xmlns:p14="http://schemas.microsoft.com/office/powerpoint/2010/main" val="179154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7D3F4FB8-3972-4E57-95A1-3B0C4FB316B5}" type="datetimeFigureOut">
              <a:rPr lang="lv-LV" smtClean="0"/>
              <a:t>26.10.2017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B8206EC-CEAD-45BB-85FF-B8B4DA00C7F1}" type="slidenum">
              <a:rPr lang="lv-LV" smtClean="0"/>
              <a:t>‹#›</a:t>
            </a:fld>
            <a:endParaRPr lang="lv-LV"/>
          </a:p>
        </p:txBody>
      </p:sp>
    </p:spTree>
    <p:extLst>
      <p:ext uri="{BB962C8B-B14F-4D97-AF65-F5344CB8AC3E}">
        <p14:creationId xmlns:p14="http://schemas.microsoft.com/office/powerpoint/2010/main" val="4144219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7D3F4FB8-3972-4E57-95A1-3B0C4FB316B5}" type="datetimeFigureOut">
              <a:rPr lang="lv-LV" smtClean="0"/>
              <a:t>26.10.2017</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AB8206EC-CEAD-45BB-85FF-B8B4DA00C7F1}" type="slidenum">
              <a:rPr lang="lv-LV" smtClean="0"/>
              <a:t>‹#›</a:t>
            </a:fld>
            <a:endParaRPr lang="lv-LV"/>
          </a:p>
        </p:txBody>
      </p:sp>
    </p:spTree>
    <p:extLst>
      <p:ext uri="{BB962C8B-B14F-4D97-AF65-F5344CB8AC3E}">
        <p14:creationId xmlns:p14="http://schemas.microsoft.com/office/powerpoint/2010/main" val="2448927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7D3F4FB8-3972-4E57-95A1-3B0C4FB316B5}" type="datetimeFigureOut">
              <a:rPr lang="lv-LV" smtClean="0"/>
              <a:t>26.10.2017</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AB8206EC-CEAD-45BB-85FF-B8B4DA00C7F1}" type="slidenum">
              <a:rPr lang="lv-LV" smtClean="0"/>
              <a:t>‹#›</a:t>
            </a:fld>
            <a:endParaRPr lang="lv-LV"/>
          </a:p>
        </p:txBody>
      </p:sp>
    </p:spTree>
    <p:extLst>
      <p:ext uri="{BB962C8B-B14F-4D97-AF65-F5344CB8AC3E}">
        <p14:creationId xmlns:p14="http://schemas.microsoft.com/office/powerpoint/2010/main" val="150223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F4FB8-3972-4E57-95A1-3B0C4FB316B5}" type="datetimeFigureOut">
              <a:rPr lang="lv-LV" smtClean="0"/>
              <a:t>26.10.2017</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AB8206EC-CEAD-45BB-85FF-B8B4DA00C7F1}" type="slidenum">
              <a:rPr lang="lv-LV" smtClean="0"/>
              <a:t>‹#›</a:t>
            </a:fld>
            <a:endParaRPr lang="lv-LV"/>
          </a:p>
        </p:txBody>
      </p:sp>
    </p:spTree>
    <p:extLst>
      <p:ext uri="{BB962C8B-B14F-4D97-AF65-F5344CB8AC3E}">
        <p14:creationId xmlns:p14="http://schemas.microsoft.com/office/powerpoint/2010/main" val="3377832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3F4FB8-3972-4E57-95A1-3B0C4FB316B5}" type="datetimeFigureOut">
              <a:rPr lang="lv-LV" smtClean="0"/>
              <a:t>26.10.2017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B8206EC-CEAD-45BB-85FF-B8B4DA00C7F1}" type="slidenum">
              <a:rPr lang="lv-LV" smtClean="0"/>
              <a:t>‹#›</a:t>
            </a:fld>
            <a:endParaRPr lang="lv-LV"/>
          </a:p>
        </p:txBody>
      </p:sp>
    </p:spTree>
    <p:extLst>
      <p:ext uri="{BB962C8B-B14F-4D97-AF65-F5344CB8AC3E}">
        <p14:creationId xmlns:p14="http://schemas.microsoft.com/office/powerpoint/2010/main" val="128518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3F4FB8-3972-4E57-95A1-3B0C4FB316B5}" type="datetimeFigureOut">
              <a:rPr lang="lv-LV" smtClean="0"/>
              <a:t>26.10.2017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B8206EC-CEAD-45BB-85FF-B8B4DA00C7F1}" type="slidenum">
              <a:rPr lang="lv-LV" smtClean="0"/>
              <a:t>‹#›</a:t>
            </a:fld>
            <a:endParaRPr lang="lv-LV"/>
          </a:p>
        </p:txBody>
      </p:sp>
    </p:spTree>
    <p:extLst>
      <p:ext uri="{BB962C8B-B14F-4D97-AF65-F5344CB8AC3E}">
        <p14:creationId xmlns:p14="http://schemas.microsoft.com/office/powerpoint/2010/main" val="3708010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F4FB8-3972-4E57-95A1-3B0C4FB316B5}" type="datetimeFigureOut">
              <a:rPr lang="lv-LV" smtClean="0"/>
              <a:t>26.10.2017</a:t>
            </a:fld>
            <a:endParaRPr lang="lv-LV"/>
          </a:p>
        </p:txBody>
      </p:sp>
      <p:sp>
        <p:nvSpPr>
          <p:cNvPr id="5" name="Footer Placeholder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206EC-CEAD-45BB-85FF-B8B4DA00C7F1}" type="slidenum">
              <a:rPr lang="lv-LV" smtClean="0"/>
              <a:t>‹#›</a:t>
            </a:fld>
            <a:endParaRPr lang="lv-LV"/>
          </a:p>
        </p:txBody>
      </p:sp>
    </p:spTree>
    <p:extLst>
      <p:ext uri="{BB962C8B-B14F-4D97-AF65-F5344CB8AC3E}">
        <p14:creationId xmlns:p14="http://schemas.microsoft.com/office/powerpoint/2010/main" val="132930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628650" y="6356359"/>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5" name="Poraštės vietos rezervavimo ženklas 4"/>
          <p:cNvSpPr>
            <a:spLocks noGrp="1"/>
          </p:cNvSpPr>
          <p:nvPr>
            <p:ph type="ftr" sz="quarter" idx="3"/>
          </p:nvPr>
        </p:nvSpPr>
        <p:spPr>
          <a:xfrm>
            <a:off x="3028950" y="6356359"/>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solidFill>
                <a:prstClr val="black">
                  <a:tint val="75000"/>
                </a:prstClr>
              </a:solidFill>
            </a:endParaRPr>
          </a:p>
        </p:txBody>
      </p:sp>
      <p:sp>
        <p:nvSpPr>
          <p:cNvPr id="6" name="Skaidrės numerio vietos rezervavimo ženklas 5"/>
          <p:cNvSpPr>
            <a:spLocks noGrp="1"/>
          </p:cNvSpPr>
          <p:nvPr>
            <p:ph type="sldNum" sz="quarter" idx="4"/>
          </p:nvPr>
        </p:nvSpPr>
        <p:spPr>
          <a:xfrm>
            <a:off x="6457950" y="635635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999270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youtu.be/XLvZkUP5_KU"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microsoft.com/office/2007/relationships/hdphoto" Target="../media/hdphoto3.wdp"/></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cid:image001.jpg@01D13347.29E36CC0" TargetMode="External"/><Relationship Id="rId4" Type="http://schemas.openxmlformats.org/officeDocument/2006/relationships/image" Target="../media/image4.jpeg"/><Relationship Id="rId9" Type="http://schemas.openxmlformats.org/officeDocument/2006/relationships/image" Target="../media/image9.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_ENREF_2"/><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hyperlink" Target="https://youtu.be/VygcIQJEP4E"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geoffpetty.com/geoffs-books/downloads-for-ebt/"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www.skillsyouneed.com/ls/index.php/343479"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hyperlink" Target="http://www.skillsyouneed.com/ips/conflict-resolution.html"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hyperlink" Target="http://www.cedefop.europa.eu/" TargetMode="External"/><Relationship Id="rId2" Type="http://schemas.openxmlformats.org/officeDocument/2006/relationships/hyperlink" Target="http://www.saliedet.lv/" TargetMode="Externa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hyperlink" Target="http://www.menttime.tsn.at/cms/upload/pdf/00_druk_mentors_latviski.pdf"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kolas.lu.lv/course/view.php?id=583#section-3" TargetMode="External"/><Relationship Id="rId2" Type="http://schemas.openxmlformats.org/officeDocument/2006/relationships/hyperlink" Target="http://old.llkc.lv/tin/attachments/materialspraksuvaditajiem(2010-llkc).pdf" TargetMode="External"/><Relationship Id="rId1" Type="http://schemas.openxmlformats.org/officeDocument/2006/relationships/slideLayout" Target="../slideLayouts/slideLayout13.xml"/><Relationship Id="rId5" Type="http://schemas.openxmlformats.org/officeDocument/2006/relationships/hyperlink" Target="http://www.simplypsychology.org/" TargetMode="External"/><Relationship Id="rId4" Type="http://schemas.openxmlformats.org/officeDocument/2006/relationships/hyperlink" Target="https://www.teachervision.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04664"/>
            <a:ext cx="8352928" cy="6264695"/>
          </a:xfrm>
        </p:spPr>
        <p:txBody>
          <a:bodyPr>
            <a:normAutofit fontScale="90000"/>
          </a:bodyPr>
          <a:lstStyle/>
          <a:p>
            <a:br>
              <a:rPr lang="lt-LT" sz="1400" b="1" dirty="0">
                <a:latin typeface="Arial" panose="020B0604020202020204" pitchFamily="34" charset="0"/>
                <a:cs typeface="Arial" panose="020B0604020202020204" pitchFamily="34" charset="0"/>
              </a:rPr>
            </a:br>
            <a:br>
              <a:rPr lang="lt-LT" sz="1400" b="1" dirty="0">
                <a:latin typeface="Arial" panose="020B0604020202020204" pitchFamily="34" charset="0"/>
                <a:cs typeface="Arial" panose="020B0604020202020204" pitchFamily="34" charset="0"/>
              </a:rPr>
            </a:br>
            <a:br>
              <a:rPr lang="lt-LT" sz="1400" b="1" dirty="0">
                <a:latin typeface="Arial" panose="020B0604020202020204" pitchFamily="34" charset="0"/>
                <a:cs typeface="Arial" panose="020B0604020202020204" pitchFamily="34" charset="0"/>
              </a:rPr>
            </a:br>
            <a:br>
              <a:rPr lang="lt-LT" sz="1400" b="1" dirty="0">
                <a:latin typeface="Arial" panose="020B0604020202020204" pitchFamily="34" charset="0"/>
                <a:cs typeface="Arial" panose="020B0604020202020204" pitchFamily="34" charset="0"/>
              </a:rPr>
            </a:br>
            <a:br>
              <a:rPr lang="lt-LT" sz="1400" b="1" dirty="0">
                <a:latin typeface="Arial" panose="020B0604020202020204" pitchFamily="34" charset="0"/>
                <a:cs typeface="Arial" panose="020B0604020202020204" pitchFamily="34" charset="0"/>
              </a:rPr>
            </a:br>
            <a:br>
              <a:rPr lang="lt-LT" sz="1400" b="1" dirty="0">
                <a:latin typeface="Arial" panose="020B0604020202020204" pitchFamily="34" charset="0"/>
                <a:cs typeface="Arial" panose="020B0604020202020204" pitchFamily="34" charset="0"/>
              </a:rPr>
            </a:br>
            <a:br>
              <a:rPr lang="lt-LT" sz="1400" b="1" dirty="0">
                <a:latin typeface="Arial" panose="020B0604020202020204" pitchFamily="34" charset="0"/>
                <a:cs typeface="Arial" panose="020B0604020202020204" pitchFamily="34" charset="0"/>
              </a:rPr>
            </a:br>
            <a:r>
              <a:rPr lang="et-EE" sz="1400" b="1" dirty="0" err="1">
                <a:latin typeface="Arial" panose="020B0604020202020204" pitchFamily="34" charset="0"/>
                <a:cs typeface="Arial" panose="020B0604020202020204" pitchFamily="34" charset="0"/>
              </a:rPr>
              <a:t>Erasmus</a:t>
            </a:r>
            <a:r>
              <a:rPr lang="et-EE" sz="1400" b="1" dirty="0">
                <a:latin typeface="Arial" panose="020B0604020202020204" pitchFamily="34" charset="0"/>
                <a:cs typeface="Arial" panose="020B0604020202020204" pitchFamily="34" charset="0"/>
              </a:rPr>
              <a:t>+ Kava Võtmetegevus 2 – Strateegilised partnerlused</a:t>
            </a:r>
            <a:br>
              <a:rPr lang="et-EE" sz="1400" b="1" dirty="0">
                <a:latin typeface="Arial" panose="020B0604020202020204" pitchFamily="34" charset="0"/>
                <a:cs typeface="Arial" panose="020B0604020202020204" pitchFamily="34" charset="0"/>
              </a:rPr>
            </a:br>
            <a:r>
              <a:rPr lang="et-EE" sz="1400" b="1" dirty="0">
                <a:latin typeface="Arial" panose="020B0604020202020204" pitchFamily="34" charset="0"/>
                <a:cs typeface="Arial" panose="020B0604020202020204" pitchFamily="34" charset="0"/>
              </a:rPr>
              <a:t>Projekt “Õpipoisiõppe arendamine: ettevõttepoolse juhendaja koolituse ja õpipoisiõppe edendamine”</a:t>
            </a:r>
            <a:br>
              <a:rPr lang="et-EE" sz="1400" b="1" dirty="0">
                <a:latin typeface="Arial" panose="020B0604020202020204" pitchFamily="34" charset="0"/>
                <a:cs typeface="Arial" panose="020B0604020202020204" pitchFamily="34" charset="0"/>
              </a:rPr>
            </a:br>
            <a:r>
              <a:rPr lang="et-EE" sz="1400" b="1" dirty="0">
                <a:latin typeface="Arial" panose="020B0604020202020204" pitchFamily="34" charset="0"/>
                <a:cs typeface="Arial" panose="020B0604020202020204" pitchFamily="34" charset="0"/>
              </a:rPr>
              <a:t> Projekt  nr 2015-1-LT01-KA202-013415</a:t>
            </a:r>
            <a:br>
              <a:rPr lang="et-EE" sz="2000" b="1" dirty="0">
                <a:latin typeface="Arial" panose="020B0604020202020204" pitchFamily="34" charset="0"/>
                <a:cs typeface="Arial" panose="020B0604020202020204" pitchFamily="34" charset="0"/>
              </a:rPr>
            </a:br>
            <a:br>
              <a:rPr lang="lt-LT" sz="2000" b="1" dirty="0">
                <a:latin typeface="Arial" panose="020B0604020202020204" pitchFamily="34" charset="0"/>
                <a:cs typeface="Arial" panose="020B0604020202020204" pitchFamily="34" charset="0"/>
              </a:rPr>
            </a:br>
            <a:br>
              <a:rPr lang="lt-LT" sz="2000" b="1" dirty="0">
                <a:latin typeface="Arial" panose="020B0604020202020204" pitchFamily="34" charset="0"/>
                <a:cs typeface="Arial" panose="020B0604020202020204" pitchFamily="34" charset="0"/>
              </a:rPr>
            </a:br>
            <a:br>
              <a:rPr lang="lt-LT" sz="2000" b="1" dirty="0">
                <a:latin typeface="Arial" panose="020B0604020202020204" pitchFamily="34" charset="0"/>
                <a:cs typeface="Arial" panose="020B0604020202020204" pitchFamily="34" charset="0"/>
              </a:rPr>
            </a:br>
            <a:br>
              <a:rPr lang="lt-LT" sz="2000" b="1" dirty="0">
                <a:latin typeface="Arial" panose="020B0604020202020204" pitchFamily="34" charset="0"/>
                <a:cs typeface="Arial" panose="020B0604020202020204" pitchFamily="34" charset="0"/>
              </a:rPr>
            </a:br>
            <a:br>
              <a:rPr lang="lt-LT" sz="2000" b="1" dirty="0">
                <a:latin typeface="Arial" panose="020B0604020202020204" pitchFamily="34" charset="0"/>
                <a:cs typeface="Arial" panose="020B0604020202020204" pitchFamily="34" charset="0"/>
              </a:rPr>
            </a:br>
            <a:r>
              <a:rPr lang="et-EE" sz="3200" b="1" dirty="0">
                <a:latin typeface="Arial" panose="020B0604020202020204" pitchFamily="34" charset="0"/>
                <a:cs typeface="Arial" panose="020B0604020202020204" pitchFamily="34" charset="0"/>
              </a:rPr>
              <a:t>Ettevõttepoolse juhendaja koolituskava</a:t>
            </a:r>
            <a:br>
              <a:rPr lang="et-EE" sz="3200" b="1" dirty="0">
                <a:latin typeface="Arial" panose="020B0604020202020204" pitchFamily="34" charset="0"/>
                <a:cs typeface="Arial" panose="020B0604020202020204" pitchFamily="34" charset="0"/>
              </a:rPr>
            </a:br>
            <a:br>
              <a:rPr lang="en-GB" sz="3200" b="1" dirty="0">
                <a:latin typeface="Arial" panose="020B0604020202020204" pitchFamily="34" charset="0"/>
                <a:cs typeface="Arial" panose="020B0604020202020204" pitchFamily="34" charset="0"/>
              </a:rPr>
            </a:br>
            <a:r>
              <a:rPr lang="et-EE" sz="3600" b="1" dirty="0">
                <a:latin typeface="Arial" panose="020B0604020202020204" pitchFamily="34" charset="0"/>
                <a:cs typeface="Arial" panose="020B0604020202020204" pitchFamily="34" charset="0"/>
              </a:rPr>
              <a:t>Juhendamismeetodid</a:t>
            </a:r>
            <a:br>
              <a:rPr lang="et-EE" sz="3600" b="1"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r>
              <a:rPr lang="et-EE" sz="3600" b="1" dirty="0">
                <a:latin typeface="Arial" panose="020B0604020202020204" pitchFamily="34" charset="0"/>
                <a:cs typeface="Arial" panose="020B0604020202020204" pitchFamily="34" charset="0"/>
              </a:rPr>
              <a:t>Juhendamise individualiseerimine</a:t>
            </a:r>
            <a:br>
              <a:rPr lang="et-EE" sz="1800" b="1" dirty="0">
                <a:latin typeface="Arial" panose="020B0604020202020204" pitchFamily="34" charset="0"/>
                <a:cs typeface="Arial" panose="020B0604020202020204" pitchFamily="34" charset="0"/>
              </a:rPr>
            </a:br>
            <a:br>
              <a:rPr lang="et-EE" sz="1800" b="1"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br>
              <a:rPr lang="lt-LT" sz="2000" b="1" dirty="0">
                <a:latin typeface="Arial" panose="020B0604020202020204" pitchFamily="34" charset="0"/>
                <a:cs typeface="Arial" panose="020B0604020202020204" pitchFamily="34" charset="0"/>
              </a:rPr>
            </a:br>
            <a:br>
              <a:rPr lang="lt-LT" sz="2000" b="1" dirty="0">
                <a:latin typeface="Arial" panose="020B0604020202020204" pitchFamily="34" charset="0"/>
                <a:cs typeface="Arial" panose="020B0604020202020204" pitchFamily="34" charset="0"/>
              </a:rPr>
            </a:br>
            <a:br>
              <a:rPr lang="lt-LT" sz="2000" b="1" dirty="0">
                <a:latin typeface="Arial" panose="020B0604020202020204" pitchFamily="34" charset="0"/>
                <a:cs typeface="Arial" panose="020B0604020202020204" pitchFamily="34" charset="0"/>
              </a:rPr>
            </a:br>
            <a:br>
              <a:rPr lang="lt-LT" sz="2000" b="1" dirty="0">
                <a:latin typeface="Arial" panose="020B0604020202020204" pitchFamily="34" charset="0"/>
                <a:cs typeface="Arial" panose="020B0604020202020204" pitchFamily="34" charset="0"/>
              </a:rPr>
            </a:br>
            <a:br>
              <a:rPr lang="lt-LT" sz="2000" b="1" dirty="0">
                <a:latin typeface="Arial" panose="020B0604020202020204" pitchFamily="34" charset="0"/>
                <a:cs typeface="Arial" panose="020B0604020202020204" pitchFamily="34" charset="0"/>
              </a:rPr>
            </a:br>
            <a:br>
              <a:rPr lang="lt-LT" sz="2000" b="1" dirty="0">
                <a:latin typeface="Arial" panose="020B0604020202020204" pitchFamily="34" charset="0"/>
                <a:cs typeface="Arial" panose="020B0604020202020204" pitchFamily="34" charset="0"/>
              </a:rPr>
            </a:br>
            <a:endParaRPr lang="lv-LV" sz="1400" dirty="0"/>
          </a:p>
        </p:txBody>
      </p:sp>
      <p:pic>
        <p:nvPicPr>
          <p:cNvPr id="5"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2067703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Peegelpilt</a:t>
            </a:r>
          </a:p>
        </p:txBody>
      </p:sp>
      <p:sp>
        <p:nvSpPr>
          <p:cNvPr id="3" name="Sisu kohatäide 2"/>
          <p:cNvSpPr>
            <a:spLocks noGrp="1"/>
          </p:cNvSpPr>
          <p:nvPr>
            <p:ph idx="1"/>
          </p:nvPr>
        </p:nvSpPr>
        <p:spPr/>
        <p:txBody>
          <a:bodyPr>
            <a:normAutofit/>
          </a:bodyPr>
          <a:lstStyle/>
          <a:p>
            <a:pPr lvl="0"/>
            <a:r>
              <a:rPr lang="et-EE" sz="1800" dirty="0">
                <a:latin typeface="Arial" panose="020B0604020202020204" pitchFamily="34" charset="0"/>
                <a:cs typeface="Arial" panose="020B0604020202020204" pitchFamily="34" charset="0"/>
              </a:rPr>
              <a:t>Valmista ette õppe/juhendamiskava. Määratle juhendamise faasid, kasutatavad materjalid ja nende materjalide kasutuseesmärgid. Visanda oma juhendatavate profiil ja kujutle n.ö. peegelpildis, kas juhendatavad on suutelised materjale sellisel viisil vastu võtma nagu sa neid neile pakkuda kavatsed.</a:t>
            </a:r>
          </a:p>
          <a:p>
            <a:pPr lvl="0"/>
            <a:r>
              <a:rPr lang="et-EE" sz="1800" dirty="0">
                <a:latin typeface="Arial" panose="020B0604020202020204" pitchFamily="34" charset="0"/>
                <a:cs typeface="Arial" panose="020B0604020202020204" pitchFamily="34" charset="0"/>
              </a:rPr>
              <a:t>Kirjelda õppetegevusi ja -ülesandeid. Analüüsi, millist liiki eelteadmised peaksid su juhendatavatel olema omandatud, et ülesannet täita.</a:t>
            </a:r>
          </a:p>
          <a:p>
            <a:pPr lvl="0"/>
            <a:r>
              <a:rPr lang="et-EE" sz="1800" dirty="0">
                <a:latin typeface="Arial" panose="020B0604020202020204" pitchFamily="34" charset="0"/>
                <a:cs typeface="Arial" panose="020B0604020202020204" pitchFamily="34" charset="0"/>
              </a:rPr>
              <a:t>Küsi endalt, kas juhendatava  “õpetatavuse” profiil hõlmab ka ülesande sooritamiseks vajalikke eelteadmisi. Või on midagi, mida sa peaksid ülesande juures muutma?</a:t>
            </a:r>
          </a:p>
          <a:p>
            <a:pPr marL="0" indent="0">
              <a:buNone/>
            </a:pPr>
            <a:endParaRPr lang="et-EE" dirty="0"/>
          </a:p>
        </p:txBody>
      </p:sp>
    </p:spTree>
    <p:extLst>
      <p:ext uri="{BB962C8B-B14F-4D97-AF65-F5344CB8AC3E}">
        <p14:creationId xmlns:p14="http://schemas.microsoft.com/office/powerpoint/2010/main" val="3481644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b="1" dirty="0">
                <a:latin typeface="Arial" panose="020B0604020202020204" pitchFamily="34" charset="0"/>
                <a:cs typeface="Arial" panose="020B0604020202020204" pitchFamily="34" charset="0"/>
              </a:rPr>
              <a:t>Kuulamine ja tagasiside andmine</a:t>
            </a:r>
            <a:br>
              <a:rPr lang="et-EE" b="1" dirty="0"/>
            </a:br>
            <a:endParaRPr lang="et-EE" dirty="0"/>
          </a:p>
        </p:txBody>
      </p:sp>
      <p:sp>
        <p:nvSpPr>
          <p:cNvPr id="3" name="Sisu kohatäide 2"/>
          <p:cNvSpPr>
            <a:spLocks noGrp="1"/>
          </p:cNvSpPr>
          <p:nvPr>
            <p:ph idx="1"/>
          </p:nvPr>
        </p:nvSpPr>
        <p:spPr>
          <a:xfrm>
            <a:off x="628650" y="2769870"/>
            <a:ext cx="7886700" cy="2720102"/>
          </a:xfrm>
        </p:spPr>
        <p:txBody>
          <a:bodyPr/>
          <a:lstStyle/>
          <a:p>
            <a:pPr lvl="0"/>
            <a:r>
              <a:rPr lang="et-EE" sz="1800" dirty="0">
                <a:latin typeface="Arial" panose="020B0604020202020204" pitchFamily="34" charset="0"/>
                <a:cs typeface="Arial" panose="020B0604020202020204" pitchFamily="34" charset="0"/>
              </a:rPr>
              <a:t>Mida mõeldakse “aktiivse kuulamise” all?</a:t>
            </a:r>
          </a:p>
          <a:p>
            <a:pPr lvl="0"/>
            <a:r>
              <a:rPr lang="et-EE" sz="1800" dirty="0">
                <a:latin typeface="Arial" panose="020B0604020202020204" pitchFamily="34" charset="0"/>
                <a:cs typeface="Arial" panose="020B0604020202020204" pitchFamily="34" charset="0"/>
              </a:rPr>
              <a:t>Kuidas anda tõhusat tagasisidet?</a:t>
            </a:r>
          </a:p>
          <a:p>
            <a:pPr marL="0" indent="0">
              <a:buNone/>
            </a:pPr>
            <a:endParaRPr lang="et-EE" sz="1800" dirty="0">
              <a:latin typeface="Arial" panose="020B0604020202020204" pitchFamily="34" charset="0"/>
              <a:cs typeface="Arial" panose="020B0604020202020204" pitchFamily="34" charset="0"/>
            </a:endParaRPr>
          </a:p>
          <a:p>
            <a:endParaRPr lang="et-EE" dirty="0"/>
          </a:p>
        </p:txBody>
      </p:sp>
      <p:pic>
        <p:nvPicPr>
          <p:cNvPr id="4" name="Picture 13"/>
          <p:cNvPicPr/>
          <p:nvPr/>
        </p:nvPicPr>
        <p:blipFill>
          <a:blip r:embed="rId2" cstate="print">
            <a:extLst>
              <a:ext uri="{BEBA8EAE-BF5A-486C-A8C5-ECC9F3942E4B}">
                <a14:imgProps xmlns:a14="http://schemas.microsoft.com/office/drawing/2010/main">
                  <a14:imgLayer r:embed="rId3">
                    <a14:imgEffect>
                      <a14:backgroundRemoval t="3167" b="94167" l="2167" r="97667"/>
                    </a14:imgEffect>
                  </a14:imgLayer>
                </a14:imgProps>
              </a:ext>
              <a:ext uri="{28A0092B-C50C-407E-A947-70E740481C1C}">
                <a14:useLocalDpi xmlns:a14="http://schemas.microsoft.com/office/drawing/2010/main" val="0"/>
              </a:ext>
            </a:extLst>
          </a:blip>
          <a:stretch>
            <a:fillRect/>
          </a:stretch>
        </p:blipFill>
        <p:spPr>
          <a:xfrm>
            <a:off x="6732240" y="1844824"/>
            <a:ext cx="1438751" cy="1438751"/>
          </a:xfrm>
          <a:prstGeom prst="rect">
            <a:avLst/>
          </a:prstGeom>
        </p:spPr>
      </p:pic>
    </p:spTree>
    <p:extLst>
      <p:ext uri="{BB962C8B-B14F-4D97-AF65-F5344CB8AC3E}">
        <p14:creationId xmlns:p14="http://schemas.microsoft.com/office/powerpoint/2010/main" val="1155265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Aktiivne kuulamine</a:t>
            </a:r>
            <a:endParaRPr lang="et-EE" b="1" dirty="0"/>
          </a:p>
        </p:txBody>
      </p:sp>
      <p:sp>
        <p:nvSpPr>
          <p:cNvPr id="3" name="Sisu kohatäide 2"/>
          <p:cNvSpPr>
            <a:spLocks noGrp="1"/>
          </p:cNvSpPr>
          <p:nvPr>
            <p:ph idx="1"/>
          </p:nvPr>
        </p:nvSpPr>
        <p:spPr/>
        <p:txBody>
          <a:bodyPr>
            <a:normAutofit/>
          </a:bodyPr>
          <a:lstStyle/>
          <a:p>
            <a:pPr marL="0" indent="0">
              <a:buNone/>
            </a:pPr>
            <a:r>
              <a:rPr lang="et-EE" sz="1950" dirty="0">
                <a:latin typeface="Arial" panose="020B0604020202020204" pitchFamily="34" charset="0"/>
                <a:cs typeface="Arial" panose="020B0604020202020204" pitchFamily="34" charset="0"/>
              </a:rPr>
              <a:t>Kuulamine nõuab keskendumist ja sihipärast fookustamist.</a:t>
            </a:r>
          </a:p>
          <a:p>
            <a:r>
              <a:rPr lang="et-EE" sz="1950" b="1" dirty="0">
                <a:latin typeface="Arial" panose="020B0604020202020204" pitchFamily="34" charset="0"/>
                <a:cs typeface="Arial" panose="020B0604020202020204" pitchFamily="34" charset="0"/>
              </a:rPr>
              <a:t>Fookusta </a:t>
            </a:r>
            <a:r>
              <a:rPr lang="et-EE" sz="1950" dirty="0">
                <a:latin typeface="Arial" panose="020B0604020202020204" pitchFamily="34" charset="0"/>
                <a:cs typeface="Arial" panose="020B0604020202020204" pitchFamily="34" charset="0"/>
              </a:rPr>
              <a:t>oma tähelepanu. Formuleeri oma tunded ja saadud muljed ümber.</a:t>
            </a:r>
            <a:endParaRPr lang="et-EE" sz="1950" dirty="0">
              <a:latin typeface="Arial" panose="020B0604020202020204" pitchFamily="34" charset="0"/>
              <a:ea typeface="MS Mincho"/>
              <a:cs typeface="Arial" panose="020B0604020202020204" pitchFamily="34" charset="0"/>
            </a:endParaRPr>
          </a:p>
          <a:p>
            <a:pPr lvl="0"/>
            <a:r>
              <a:rPr lang="et-EE" sz="1950" b="1" dirty="0">
                <a:latin typeface="Arial" panose="020B0604020202020204" pitchFamily="34" charset="0"/>
                <a:cs typeface="Arial" panose="020B0604020202020204" pitchFamily="34" charset="0"/>
              </a:rPr>
              <a:t>Ole empaatiline</a:t>
            </a:r>
            <a:r>
              <a:rPr lang="et-EE" sz="1950" dirty="0">
                <a:latin typeface="Arial" panose="020B0604020202020204" pitchFamily="34" charset="0"/>
                <a:cs typeface="Arial" panose="020B0604020202020204" pitchFamily="34" charset="0"/>
              </a:rPr>
              <a:t>. Anna rääkijale kindlust  ja vasta talle aktiivselt. Pööra tähelepanu mitteverbaalsetele sõnumitele. Proovi näha olukorda oma juhendatava vaatevinklist, arvesta keskkonda, tingimusi ja olukorda, milles ta tegutseb.</a:t>
            </a:r>
          </a:p>
          <a:p>
            <a:pPr lvl="0"/>
            <a:r>
              <a:rPr lang="et-EE" sz="1950" b="1" dirty="0">
                <a:latin typeface="Arial" panose="020B0604020202020204" pitchFamily="34" charset="0"/>
                <a:cs typeface="Arial" panose="020B0604020202020204" pitchFamily="34" charset="0"/>
              </a:rPr>
              <a:t>Tunnusta</a:t>
            </a:r>
            <a:r>
              <a:rPr lang="et-EE" sz="1950" dirty="0">
                <a:latin typeface="Arial" panose="020B0604020202020204" pitchFamily="34" charset="0"/>
                <a:cs typeface="Arial" panose="020B0604020202020204" pitchFamily="34" charset="0"/>
              </a:rPr>
              <a:t> teiste arvamusi ja kuula hinnangut andmata. Aktsepteeri juhendatavat ka siis, kui sa ei nõustu kõigega, mida kuuled. Juhendajana pead sa oma juhendatavat kuulama ja suunama küsimustega asjast sügavama arusaamise poole. See on märk vajadusest avastada kõnealuse probleemi eri aspekte ja perspektiive.</a:t>
            </a:r>
          </a:p>
          <a:p>
            <a:pPr lvl="0"/>
            <a:r>
              <a:rPr lang="et-EE" sz="1950" dirty="0">
                <a:latin typeface="Arial" panose="020B0604020202020204" pitchFamily="34" charset="0"/>
                <a:cs typeface="Arial" panose="020B0604020202020204" pitchFamily="34" charset="0"/>
              </a:rPr>
              <a:t>Ole suuteline </a:t>
            </a:r>
            <a:r>
              <a:rPr lang="et-EE" sz="1950" b="1" dirty="0">
                <a:latin typeface="Arial" panose="020B0604020202020204" pitchFamily="34" charset="0"/>
                <a:cs typeface="Arial" panose="020B0604020202020204" pitchFamily="34" charset="0"/>
              </a:rPr>
              <a:t>andma tagasisidet.</a:t>
            </a:r>
          </a:p>
          <a:p>
            <a:pPr marL="0" indent="0">
              <a:buNone/>
            </a:pPr>
            <a:endParaRPr lang="et-EE" dirty="0"/>
          </a:p>
        </p:txBody>
      </p:sp>
    </p:spTree>
    <p:extLst>
      <p:ext uri="{BB962C8B-B14F-4D97-AF65-F5344CB8AC3E}">
        <p14:creationId xmlns:p14="http://schemas.microsoft.com/office/powerpoint/2010/main" val="3670896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Tagasiside</a:t>
            </a:r>
            <a:endParaRPr lang="et-EE" b="1" dirty="0"/>
          </a:p>
        </p:txBody>
      </p:sp>
      <p:sp>
        <p:nvSpPr>
          <p:cNvPr id="3" name="Sisu kohatäide 2"/>
          <p:cNvSpPr>
            <a:spLocks noGrp="1"/>
          </p:cNvSpPr>
          <p:nvPr>
            <p:ph idx="1"/>
          </p:nvPr>
        </p:nvSpPr>
        <p:spPr/>
        <p:txBody>
          <a:bodyPr/>
          <a:lstStyle/>
          <a:p>
            <a:pPr marL="0" indent="0">
              <a:buNone/>
            </a:pPr>
            <a:r>
              <a:rPr lang="et-EE" sz="1800" dirty="0">
                <a:latin typeface="Arial" panose="020B0604020202020204" pitchFamily="34" charset="0"/>
                <a:cs typeface="Arial" panose="020B0604020202020204" pitchFamily="34" charset="0"/>
              </a:rPr>
              <a:t>Tagasiside eesmärgid</a:t>
            </a:r>
          </a:p>
          <a:p>
            <a:pPr lvl="0"/>
            <a:r>
              <a:rPr lang="et-EE" sz="1800" dirty="0">
                <a:latin typeface="Arial" panose="020B0604020202020204" pitchFamily="34" charset="0"/>
                <a:cs typeface="Arial" panose="020B0604020202020204" pitchFamily="34" charset="0"/>
              </a:rPr>
              <a:t>Hinnata, mis on siiani ära õpitud.</a:t>
            </a:r>
          </a:p>
          <a:p>
            <a:pPr lvl="0"/>
            <a:r>
              <a:rPr lang="et-EE" sz="1800" dirty="0">
                <a:latin typeface="Arial" panose="020B0604020202020204" pitchFamily="34" charset="0"/>
                <a:cs typeface="Arial" panose="020B0604020202020204" pitchFamily="34" charset="0"/>
              </a:rPr>
              <a:t>Toetada juhendatava õpet.</a:t>
            </a:r>
          </a:p>
          <a:p>
            <a:pPr lvl="0"/>
            <a:r>
              <a:rPr lang="et-EE" sz="1800" dirty="0">
                <a:latin typeface="Arial" panose="020B0604020202020204" pitchFamily="34" charset="0"/>
                <a:cs typeface="Arial" panose="020B0604020202020204" pitchFamily="34" charset="0"/>
              </a:rPr>
              <a:t>Määratleda juhendatava õppimisvajadused.</a:t>
            </a:r>
          </a:p>
          <a:p>
            <a:pPr lvl="0"/>
            <a:r>
              <a:rPr lang="et-EE" sz="1800" dirty="0">
                <a:latin typeface="Arial" panose="020B0604020202020204" pitchFamily="34" charset="0"/>
                <a:cs typeface="Arial" panose="020B0604020202020204" pitchFamily="34" charset="0"/>
              </a:rPr>
              <a:t>Koguda lisateavet, et õpet edendada, kohandada ja vormida.</a:t>
            </a:r>
          </a:p>
          <a:p>
            <a:pPr lvl="0"/>
            <a:r>
              <a:rPr lang="et-EE" sz="1800" dirty="0">
                <a:latin typeface="Arial" panose="020B0604020202020204" pitchFamily="34" charset="0"/>
                <a:cs typeface="Arial" panose="020B0604020202020204" pitchFamily="34" charset="0"/>
              </a:rPr>
              <a:t>Pakkuda teavet juhendatava professionaalsete oskuste ja pädevuse taseme kohta.</a:t>
            </a:r>
          </a:p>
          <a:p>
            <a:endParaRPr lang="et-EE" dirty="0"/>
          </a:p>
        </p:txBody>
      </p:sp>
    </p:spTree>
    <p:extLst>
      <p:ext uri="{BB962C8B-B14F-4D97-AF65-F5344CB8AC3E}">
        <p14:creationId xmlns:p14="http://schemas.microsoft.com/office/powerpoint/2010/main" val="188091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Tõhusa tagasiside andmine</a:t>
            </a:r>
          </a:p>
        </p:txBody>
      </p:sp>
      <p:sp>
        <p:nvSpPr>
          <p:cNvPr id="3" name="Sisu kohatäide 2"/>
          <p:cNvSpPr>
            <a:spLocks noGrp="1"/>
          </p:cNvSpPr>
          <p:nvPr>
            <p:ph idx="1"/>
          </p:nvPr>
        </p:nvSpPr>
        <p:spPr/>
        <p:txBody>
          <a:bodyPr>
            <a:normAutofit/>
          </a:bodyPr>
          <a:lstStyle/>
          <a:p>
            <a:r>
              <a:rPr lang="et-EE" sz="1900" dirty="0">
                <a:latin typeface="Arial" panose="020B0604020202020204" pitchFamily="34" charset="0"/>
                <a:cs typeface="Arial" panose="020B0604020202020204" pitchFamily="34" charset="0"/>
              </a:rPr>
              <a:t>Tagasiside peaks algama ülesande kirjeldusest ja soorituse taseme hindamisest. Hoidu isiku vastu suunatud rünnakust ja kriitikast.</a:t>
            </a:r>
          </a:p>
          <a:p>
            <a:r>
              <a:rPr lang="et-EE" sz="1900" dirty="0">
                <a:latin typeface="Arial" panose="020B0604020202020204" pitchFamily="34" charset="0"/>
                <a:cs typeface="Arial" panose="020B0604020202020204" pitchFamily="34" charset="0"/>
              </a:rPr>
              <a:t>Juhata oma tagasiside sisse positiivsete aspektidega: too esile asjad, mida leiad olevat kiiduväärt ja ole nii spetsiifiline kui võimalik. </a:t>
            </a:r>
          </a:p>
          <a:p>
            <a:r>
              <a:rPr lang="et-EE" sz="1900" dirty="0">
                <a:latin typeface="Arial" panose="020B0604020202020204" pitchFamily="34" charset="0"/>
                <a:cs typeface="Arial" panose="020B0604020202020204" pitchFamily="34" charset="0"/>
              </a:rPr>
              <a:t>Keskendu juhendatava käitumisele ja tüüri juttu edasi. </a:t>
            </a:r>
          </a:p>
          <a:p>
            <a:r>
              <a:rPr lang="et-EE" sz="1900" dirty="0">
                <a:latin typeface="Arial" panose="020B0604020202020204" pitchFamily="34" charset="0"/>
                <a:cs typeface="Arial" panose="020B0604020202020204" pitchFamily="34" charset="0"/>
              </a:rPr>
              <a:t>Anna juhendatavale võimalusi jagada ja selgitada asja oma mätta otsast. Tõhusa tagasiside lõpptulemus on alternatiivsete lahenduste pakkumine. </a:t>
            </a:r>
          </a:p>
          <a:p>
            <a:r>
              <a:rPr lang="et-EE" sz="1900" dirty="0">
                <a:latin typeface="Arial" panose="020B0604020202020204" pitchFamily="34" charset="0"/>
                <a:cs typeface="Arial" panose="020B0604020202020204" pitchFamily="34" charset="0"/>
              </a:rPr>
              <a:t>Küsi tagasisidet ka juhendaja juhtimisviisi ja oskuste andmise kohta.</a:t>
            </a:r>
          </a:p>
          <a:p>
            <a:pPr marL="0" indent="0">
              <a:buNone/>
            </a:pPr>
            <a:endParaRPr lang="et-EE" dirty="0"/>
          </a:p>
        </p:txBody>
      </p:sp>
    </p:spTree>
    <p:extLst>
      <p:ext uri="{BB962C8B-B14F-4D97-AF65-F5344CB8AC3E}">
        <p14:creationId xmlns:p14="http://schemas.microsoft.com/office/powerpoint/2010/main" val="1786872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Tõhusa tagasiside sammud</a:t>
            </a:r>
          </a:p>
        </p:txBody>
      </p:sp>
      <p:pic>
        <p:nvPicPr>
          <p:cNvPr id="4" name="Picture 18"/>
          <p:cNvPicPr>
            <a:picLocks noGrp="1"/>
          </p:cNvPicPr>
          <p:nvPr>
            <p:ph idx="1"/>
          </p:nvPr>
        </p:nvPicPr>
        <p:blipFill rotWithShape="1">
          <a:blip r:embed="rId3">
            <a:extLst>
              <a:ext uri="{28A0092B-C50C-407E-A947-70E740481C1C}">
                <a14:useLocalDpi xmlns:a14="http://schemas.microsoft.com/office/drawing/2010/main" val="0"/>
              </a:ext>
            </a:extLst>
          </a:blip>
          <a:srcRect l="5590" t="7210" r="3663" b="7343"/>
          <a:stretch/>
        </p:blipFill>
        <p:spPr bwMode="auto">
          <a:xfrm>
            <a:off x="1403648" y="1916832"/>
            <a:ext cx="5775961" cy="4061459"/>
          </a:xfrm>
          <a:prstGeom prst="rect">
            <a:avLst/>
          </a:prstGeom>
          <a:ln w="6350" cap="flat" cmpd="sng" algn="ctr">
            <a:solidFill>
              <a:sysClr val="windowText" lastClr="000000"/>
            </a:solidFill>
            <a:prstDash val="solid"/>
            <a:round/>
            <a:headEnd type="none" w="med" len="med"/>
            <a:tailEnd type="none" w="med" len="med"/>
          </a:ln>
          <a:extLst>
            <a:ext uri="{53640926-AAD7-44d8-BBD7-CCE9431645EC}">
              <a14:shadowObscured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spTree>
    <p:extLst>
      <p:ext uri="{BB962C8B-B14F-4D97-AF65-F5344CB8AC3E}">
        <p14:creationId xmlns:p14="http://schemas.microsoft.com/office/powerpoint/2010/main" val="3867364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Peegelpilt</a:t>
            </a:r>
            <a:br>
              <a:rPr lang="et-EE" b="1" dirty="0"/>
            </a:br>
            <a:endParaRPr lang="et-EE" dirty="0"/>
          </a:p>
        </p:txBody>
      </p:sp>
      <p:sp>
        <p:nvSpPr>
          <p:cNvPr id="3" name="Sisu kohatäide 2"/>
          <p:cNvSpPr>
            <a:spLocks noGrp="1"/>
          </p:cNvSpPr>
          <p:nvPr>
            <p:ph idx="1"/>
          </p:nvPr>
        </p:nvSpPr>
        <p:spPr/>
        <p:txBody>
          <a:bodyPr/>
          <a:lstStyle/>
          <a:p>
            <a:pPr lvl="0"/>
            <a:r>
              <a:rPr lang="et-EE" sz="1800" dirty="0">
                <a:latin typeface="Arial" panose="020B0604020202020204" pitchFamily="34" charset="0"/>
                <a:cs typeface="Arial" panose="020B0604020202020204" pitchFamily="34" charset="0"/>
              </a:rPr>
              <a:t>Vaata videot “</a:t>
            </a:r>
            <a:r>
              <a:rPr lang="et-EE" sz="1800" u="sng" dirty="0" err="1">
                <a:latin typeface="Arial" panose="020B0604020202020204" pitchFamily="34" charset="0"/>
                <a:cs typeface="Arial" panose="020B0604020202020204" pitchFamily="34" charset="0"/>
                <a:hlinkClick r:id="rId2"/>
              </a:rPr>
              <a:t>Active</a:t>
            </a:r>
            <a:r>
              <a:rPr lang="et-EE" sz="1800" u="sng" dirty="0">
                <a:latin typeface="Arial" panose="020B0604020202020204" pitchFamily="34" charset="0"/>
                <a:cs typeface="Arial" panose="020B0604020202020204" pitchFamily="34" charset="0"/>
                <a:hlinkClick r:id="rId2"/>
              </a:rPr>
              <a:t> </a:t>
            </a:r>
            <a:r>
              <a:rPr lang="et-EE" sz="1800" u="sng" dirty="0" err="1">
                <a:latin typeface="Arial" panose="020B0604020202020204" pitchFamily="34" charset="0"/>
                <a:cs typeface="Arial" panose="020B0604020202020204" pitchFamily="34" charset="0"/>
                <a:hlinkClick r:id="rId2"/>
              </a:rPr>
              <a:t>Listening</a:t>
            </a:r>
            <a:r>
              <a:rPr lang="et-EE" sz="1800" dirty="0">
                <a:latin typeface="Arial" panose="020B0604020202020204" pitchFamily="34" charset="0"/>
                <a:cs typeface="Arial" panose="020B0604020202020204" pitchFamily="34" charset="0"/>
              </a:rPr>
              <a:t>” (Aktiivne kuulamine), </a:t>
            </a:r>
            <a:r>
              <a:rPr lang="et-EE" sz="1800" dirty="0" err="1">
                <a:latin typeface="Arial" panose="020B0604020202020204" pitchFamily="34" charset="0"/>
                <a:cs typeface="Arial" panose="020B0604020202020204" pitchFamily="34" charset="0"/>
              </a:rPr>
              <a:t>Ohlmer</a:t>
            </a:r>
            <a:r>
              <a:rPr lang="et-EE" sz="1800" dirty="0">
                <a:latin typeface="Arial" panose="020B0604020202020204" pitchFamily="34" charset="0"/>
                <a:cs typeface="Arial" panose="020B0604020202020204" pitchFamily="34" charset="0"/>
              </a:rPr>
              <a:t> </a:t>
            </a:r>
            <a:r>
              <a:rPr lang="et-EE" sz="1800" dirty="0" err="1">
                <a:latin typeface="Arial" panose="020B0604020202020204" pitchFamily="34" charset="0"/>
                <a:cs typeface="Arial" panose="020B0604020202020204" pitchFamily="34" charset="0"/>
              </a:rPr>
              <a:t>Consulting</a:t>
            </a:r>
            <a:r>
              <a:rPr lang="et-EE" sz="1800" dirty="0">
                <a:latin typeface="Arial" panose="020B0604020202020204" pitchFamily="34" charset="0"/>
                <a:cs typeface="Arial" panose="020B0604020202020204" pitchFamily="34" charset="0"/>
              </a:rPr>
              <a:t> (2012).</a:t>
            </a:r>
          </a:p>
          <a:p>
            <a:pPr lvl="0"/>
            <a:r>
              <a:rPr lang="et-EE" sz="1800" dirty="0">
                <a:latin typeface="Arial" panose="020B0604020202020204" pitchFamily="34" charset="0"/>
                <a:cs typeface="Arial" panose="020B0604020202020204" pitchFamily="34" charset="0"/>
              </a:rPr>
              <a:t>Kas oskad välja tuua, milline osa väljendab aktiivse kuulamise suhtlemistehnikat ja milline osa moodustab tagasiside?</a:t>
            </a:r>
          </a:p>
          <a:p>
            <a:pPr lvl="0"/>
            <a:r>
              <a:rPr lang="et-EE" sz="1800" dirty="0">
                <a:latin typeface="Arial" panose="020B0604020202020204" pitchFamily="34" charset="0"/>
                <a:cs typeface="Arial" panose="020B0604020202020204" pitchFamily="34" charset="0"/>
              </a:rPr>
              <a:t>Kas sa suudad ühitada selle tehnika oma</a:t>
            </a:r>
            <a:r>
              <a:rPr lang="en-GB" sz="1800" dirty="0">
                <a:latin typeface="Arial" panose="020B0604020202020204" pitchFamily="34" charset="0"/>
                <a:cs typeface="Arial" panose="020B0604020202020204" pitchFamily="34" charset="0"/>
              </a:rPr>
              <a:t> </a:t>
            </a:r>
            <a:r>
              <a:rPr lang="et-EE" sz="1800" dirty="0">
                <a:latin typeface="Arial" panose="020B0604020202020204" pitchFamily="34" charset="0"/>
                <a:cs typeface="Arial" panose="020B0604020202020204" pitchFamily="34" charset="0"/>
              </a:rPr>
              <a:t>praktilise juhendajatööga?</a:t>
            </a:r>
          </a:p>
          <a:p>
            <a:pPr marL="0" indent="0">
              <a:buNone/>
            </a:pPr>
            <a:endParaRPr lang="et-EE" dirty="0"/>
          </a:p>
        </p:txBody>
      </p:sp>
    </p:spTree>
    <p:extLst>
      <p:ext uri="{BB962C8B-B14F-4D97-AF65-F5344CB8AC3E}">
        <p14:creationId xmlns:p14="http://schemas.microsoft.com/office/powerpoint/2010/main" val="2047940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Konfliktide lahendamine</a:t>
            </a:r>
            <a:br>
              <a:rPr lang="et-EE" b="1" dirty="0"/>
            </a:br>
            <a:endParaRPr lang="et-EE" dirty="0"/>
          </a:p>
        </p:txBody>
      </p:sp>
      <p:sp>
        <p:nvSpPr>
          <p:cNvPr id="3" name="Sisu kohatäide 2"/>
          <p:cNvSpPr>
            <a:spLocks noGrp="1"/>
          </p:cNvSpPr>
          <p:nvPr>
            <p:ph idx="1"/>
          </p:nvPr>
        </p:nvSpPr>
        <p:spPr/>
        <p:txBody>
          <a:bodyPr/>
          <a:lstStyle/>
          <a:p>
            <a:pPr marL="0" indent="0">
              <a:buNone/>
            </a:pPr>
            <a:r>
              <a:rPr lang="et-EE" sz="1800" dirty="0">
                <a:latin typeface="Arial" panose="020B0604020202020204" pitchFamily="34" charset="0"/>
                <a:cs typeface="Arial" panose="020B0604020202020204" pitchFamily="34" charset="0"/>
              </a:rPr>
              <a:t>Konfliktid ei lahene iseenesest; neid tuleb lahendada, et hoida ära pinge tekkimist sinu ja su juhendatavate vahel tulevikus. Kui konfliktid on lahendamata, põhjustavad need ajapikku tõenäoliselt  suuremaid probleeme. </a:t>
            </a:r>
          </a:p>
          <a:p>
            <a:pPr marL="0" indent="0">
              <a:buNone/>
            </a:pPr>
            <a:endParaRPr lang="et-EE" sz="1800" dirty="0">
              <a:latin typeface="Arial" panose="020B0604020202020204" pitchFamily="34" charset="0"/>
              <a:cs typeface="Arial" panose="020B0604020202020204" pitchFamily="34" charset="0"/>
            </a:endParaRPr>
          </a:p>
          <a:p>
            <a:pPr lvl="0"/>
            <a:r>
              <a:rPr lang="et-EE" sz="1800" dirty="0">
                <a:latin typeface="Arial" panose="020B0604020202020204" pitchFamily="34" charset="0"/>
                <a:cs typeface="Arial" panose="020B0604020202020204" pitchFamily="34" charset="0"/>
              </a:rPr>
              <a:t>Kuidas lahendada konflikte juhendamise ajal?</a:t>
            </a:r>
          </a:p>
          <a:p>
            <a:r>
              <a:rPr lang="et-EE" sz="1800" dirty="0">
                <a:latin typeface="Arial" panose="020B0604020202020204" pitchFamily="34" charset="0"/>
                <a:cs typeface="Arial" panose="020B0604020202020204" pitchFamily="34" charset="0"/>
              </a:rPr>
              <a:t>Kuidas ehitada üles </a:t>
            </a:r>
            <a:r>
              <a:rPr lang="en-GB" sz="1800" dirty="0">
                <a:latin typeface="Arial" panose="020B0604020202020204" pitchFamily="34" charset="0"/>
                <a:cs typeface="Arial" panose="020B0604020202020204" pitchFamily="34" charset="0"/>
              </a:rPr>
              <a:t>kehtesta</a:t>
            </a:r>
            <a:r>
              <a:rPr lang="et-EE" sz="1800" dirty="0">
                <a:latin typeface="Arial" panose="020B0604020202020204" pitchFamily="34" charset="0"/>
                <a:cs typeface="Arial" panose="020B0604020202020204" pitchFamily="34" charset="0"/>
              </a:rPr>
              <a:t>v sõnum?</a:t>
            </a:r>
          </a:p>
          <a:p>
            <a:pPr marL="0" lvl="0" indent="0">
              <a:buNone/>
            </a:pPr>
            <a:endParaRPr lang="et-EE" dirty="0"/>
          </a:p>
          <a:p>
            <a:endParaRPr lang="et-EE" dirty="0"/>
          </a:p>
        </p:txBody>
      </p:sp>
    </p:spTree>
    <p:extLst>
      <p:ext uri="{BB962C8B-B14F-4D97-AF65-F5344CB8AC3E}">
        <p14:creationId xmlns:p14="http://schemas.microsoft.com/office/powerpoint/2010/main" val="3317329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Konfliktide tüübid</a:t>
            </a:r>
          </a:p>
        </p:txBody>
      </p:sp>
      <p:sp>
        <p:nvSpPr>
          <p:cNvPr id="3" name="Sisu kohatäide 2"/>
          <p:cNvSpPr>
            <a:spLocks noGrp="1"/>
          </p:cNvSpPr>
          <p:nvPr>
            <p:ph idx="1"/>
          </p:nvPr>
        </p:nvSpPr>
        <p:spPr>
          <a:xfrm>
            <a:off x="628650" y="2274571"/>
            <a:ext cx="7886700" cy="3421142"/>
          </a:xfrm>
        </p:spPr>
        <p:txBody>
          <a:bodyPr>
            <a:normAutofit fontScale="92500" lnSpcReduction="10000"/>
          </a:bodyPr>
          <a:lstStyle/>
          <a:p>
            <a:pPr marL="0" indent="0">
              <a:buNone/>
            </a:pPr>
            <a:r>
              <a:rPr lang="et-EE" sz="1950" dirty="0">
                <a:latin typeface="Arial" panose="020B0604020202020204" pitchFamily="34" charset="0"/>
                <a:cs typeface="Arial" panose="020B0604020202020204" pitchFamily="34" charset="0"/>
              </a:rPr>
              <a:t>Sugugi mitte kõikidesse konfliktidesse ei tuleks suhtuda kui negatiivsetesse.</a:t>
            </a:r>
          </a:p>
          <a:p>
            <a:pPr lvl="0"/>
            <a:r>
              <a:rPr lang="et-EE" sz="1950" b="1" dirty="0">
                <a:latin typeface="Arial" panose="020B0604020202020204" pitchFamily="34" charset="0"/>
                <a:cs typeface="Arial" panose="020B0604020202020204" pitchFamily="34" charset="0"/>
              </a:rPr>
              <a:t>Isiklikud või suhtekonfliktid </a:t>
            </a:r>
            <a:r>
              <a:rPr lang="et-EE" sz="1950" dirty="0">
                <a:latin typeface="Arial" panose="020B0604020202020204" pitchFamily="34" charset="0"/>
                <a:cs typeface="Arial" panose="020B0604020202020204" pitchFamily="34" charset="0"/>
              </a:rPr>
              <a:t>puudutavad harilikult suhte olulisi aspekte ja keerlevad selliste küsimuste ümber nagu truudus, usalduse kuritarvitamine, truuduse murdmine, reetmine või mitteaustamine.</a:t>
            </a:r>
          </a:p>
          <a:p>
            <a:pPr lvl="0"/>
            <a:r>
              <a:rPr lang="et-EE" sz="1950" b="1" dirty="0">
                <a:latin typeface="Arial" panose="020B0604020202020204" pitchFamily="34" charset="0"/>
                <a:cs typeface="Arial" panose="020B0604020202020204" pitchFamily="34" charset="0"/>
              </a:rPr>
              <a:t>Kasuga seotud konfliktid </a:t>
            </a:r>
            <a:r>
              <a:rPr lang="et-EE" sz="1950" dirty="0">
                <a:latin typeface="Arial" panose="020B0604020202020204" pitchFamily="34" charset="0"/>
                <a:cs typeface="Arial" panose="020B0604020202020204" pitchFamily="34" charset="0"/>
              </a:rPr>
              <a:t>puudutavad eesmärke, struktuure, protseduure ja vahendeid: midagi üpris käegakatsutavat ja struktuurilist organisatsioonis või üksikisiku jaoks.</a:t>
            </a:r>
          </a:p>
          <a:p>
            <a:pPr lvl="0"/>
            <a:r>
              <a:rPr lang="et-EE" sz="1950" b="1" dirty="0">
                <a:latin typeface="Arial" panose="020B0604020202020204" pitchFamily="34" charset="0"/>
                <a:cs typeface="Arial" panose="020B0604020202020204" pitchFamily="34" charset="0"/>
              </a:rPr>
              <a:t>Huvide konfliktid </a:t>
            </a:r>
            <a:r>
              <a:rPr lang="et-EE" sz="1950" dirty="0">
                <a:latin typeface="Arial" panose="020B0604020202020204" pitchFamily="34" charset="0"/>
                <a:cs typeface="Arial" panose="020B0604020202020204" pitchFamily="34" charset="0"/>
              </a:rPr>
              <a:t>tekivad olukordades, asjaolude ja toimimisviiside kogumis, kus üksikisik või organisatsioon on kaasatud huvide paljususse ja tal on võimalik õiglust õõnestada või põhja lasta, kasutades kahtlasel/vaieldaval viisil aega, raha, kohta või isikuid, et saavutada ihaldatud eesmärgid.</a:t>
            </a:r>
          </a:p>
          <a:p>
            <a:endParaRPr lang="et-EE" dirty="0"/>
          </a:p>
        </p:txBody>
      </p:sp>
      <p:pic>
        <p:nvPicPr>
          <p:cNvPr id="4" name="Picture 20"/>
          <p:cNvPicPr/>
          <p:nvPr/>
        </p:nvPicPr>
        <p:blipFill>
          <a:blip r:embed="rId3" cstate="print">
            <a:extLst>
              <a:ext uri="{BEBA8EAE-BF5A-486C-A8C5-ECC9F3942E4B}">
                <a14:imgProps xmlns:a14="http://schemas.microsoft.com/office/drawing/2010/main">
                  <a14:imgLayer r:embed="rId4">
                    <a14:imgEffect>
                      <a14:backgroundRemoval t="3000" b="93667" l="2333" r="98000"/>
                    </a14:imgEffect>
                  </a14:imgLayer>
                </a14:imgProps>
              </a:ext>
              <a:ext uri="{28A0092B-C50C-407E-A947-70E740481C1C}">
                <a14:useLocalDpi xmlns:a14="http://schemas.microsoft.com/office/drawing/2010/main" val="0"/>
              </a:ext>
            </a:extLst>
          </a:blip>
          <a:stretch>
            <a:fillRect/>
          </a:stretch>
        </p:blipFill>
        <p:spPr>
          <a:xfrm>
            <a:off x="7020272" y="365126"/>
            <a:ext cx="1714500" cy="1714500"/>
          </a:xfrm>
          <a:prstGeom prst="rect">
            <a:avLst/>
          </a:prstGeom>
        </p:spPr>
      </p:pic>
    </p:spTree>
    <p:extLst>
      <p:ext uri="{BB962C8B-B14F-4D97-AF65-F5344CB8AC3E}">
        <p14:creationId xmlns:p14="http://schemas.microsoft.com/office/powerpoint/2010/main" val="2115705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Konflikti lahendamise sammud</a:t>
            </a:r>
          </a:p>
        </p:txBody>
      </p:sp>
      <p:sp>
        <p:nvSpPr>
          <p:cNvPr id="3" name="Sisu kohatäide 2"/>
          <p:cNvSpPr>
            <a:spLocks noGrp="1"/>
          </p:cNvSpPr>
          <p:nvPr>
            <p:ph idx="1"/>
          </p:nvPr>
        </p:nvSpPr>
        <p:spPr/>
        <p:txBody>
          <a:bodyPr>
            <a:normAutofit fontScale="92500" lnSpcReduction="20000"/>
          </a:bodyPr>
          <a:lstStyle/>
          <a:p>
            <a:pPr lvl="0"/>
            <a:r>
              <a:rPr lang="et-EE" b="1" dirty="0"/>
              <a:t>Tunne ära ja määratle konflikt</a:t>
            </a:r>
            <a:r>
              <a:rPr lang="et-EE" dirty="0"/>
              <a:t>. Konflikti tuleb defineerida ja kirjeldada üksikasjalikult.</a:t>
            </a:r>
          </a:p>
          <a:p>
            <a:pPr lvl="0"/>
            <a:r>
              <a:rPr lang="et-EE" b="1" dirty="0"/>
              <a:t>Mõista </a:t>
            </a:r>
            <a:r>
              <a:rPr lang="et-EE" dirty="0"/>
              <a:t>ja tunnista nii iseenda kui ka teiste tundeid ja mõtteid seoses selle konfliktiga. See viib üksteise aktseptimiseni.</a:t>
            </a:r>
          </a:p>
          <a:p>
            <a:pPr lvl="0"/>
            <a:r>
              <a:rPr lang="et-EE" b="1" dirty="0"/>
              <a:t>Leia üles peidetud huvid ja vajadused</a:t>
            </a:r>
            <a:r>
              <a:rPr lang="et-EE" dirty="0"/>
              <a:t>. Sageli ei ole võimalik olla kõigile meeltmööda, kuid teisalt on tihti   võimalik rahuldada nende peidetud vajadusi ja huvisid.</a:t>
            </a:r>
          </a:p>
          <a:p>
            <a:pPr lvl="0"/>
            <a:r>
              <a:rPr lang="et-EE" b="1" dirty="0"/>
              <a:t>Leia rakendatav lahendus</a:t>
            </a:r>
            <a:r>
              <a:rPr lang="et-EE" dirty="0"/>
              <a:t>, mis rahuldaks kõiki konflikti pooli. Tee otsus, tööta välja lahendus ja tee asi ära.</a:t>
            </a:r>
          </a:p>
          <a:p>
            <a:pPr lvl="0"/>
            <a:r>
              <a:rPr lang="et-EE" b="1" dirty="0"/>
              <a:t>Lepi tegevus kokku, </a:t>
            </a:r>
            <a:r>
              <a:rPr lang="et-EE" dirty="0"/>
              <a:t>toetudes eelmises sammus tehtud otsusele.</a:t>
            </a:r>
          </a:p>
          <a:p>
            <a:endParaRPr lang="et-EE" dirty="0"/>
          </a:p>
        </p:txBody>
      </p:sp>
    </p:spTree>
    <p:extLst>
      <p:ext uri="{BB962C8B-B14F-4D97-AF65-F5344CB8AC3E}">
        <p14:creationId xmlns:p14="http://schemas.microsoft.com/office/powerpoint/2010/main" val="1725233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aveikslėlis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8865" y="516077"/>
            <a:ext cx="921770" cy="162949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aveikslėlis 121" descr="http://www.statybininkai.lt/stlogobalt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2408" y="830418"/>
            <a:ext cx="1334803" cy="117300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aveikslėlis 122" descr="http://ziemellatvija.diena.lv/uploads/thumbnails/680x455/articles/2013/05/64971__519b0d2f1450b.jp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685" y="4628167"/>
            <a:ext cx="1438130" cy="12783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aveikslėlis 123" descr="http://www.aid-com.be/sites/default/files/upload/Logos/Logo%20AI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81021" y="4330261"/>
            <a:ext cx="1526924" cy="11275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irc_ilrp_mut" descr="https://encrypted-tbn1.gstatic.com/images?q=tbn:ANd9GcTrKRYo1Q775YOzbx3QJ296e34QUjtHVIcjWTBlALR1SUzwAOsF78vMnUD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6757" y="3109078"/>
            <a:ext cx="2185934" cy="57498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aveikslėlis 8" descr="http://www.kpmpc.lt/refernet/wp-content/themes/WP/images/log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5649" y="5076825"/>
            <a:ext cx="2925361" cy="600074"/>
          </a:xfrm>
          <a:prstGeom prst="rect">
            <a:avLst/>
          </a:prstGeom>
          <a:noFill/>
          <a:extLst>
            <a:ext uri="{909E8E84-426E-40DD-AFC4-6F175D3DCCD1}">
              <a14:hiddenFill xmlns:a14="http://schemas.microsoft.com/office/drawing/2010/main">
                <a:solidFill>
                  <a:srgbClr val="FFFFFF"/>
                </a:solidFill>
              </a14:hiddenFill>
            </a:ext>
          </a:extLst>
        </p:spPr>
      </p:pic>
      <p:pic>
        <p:nvPicPr>
          <p:cNvPr id="2049" name="Paveikslėlis 126" descr="T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5644" y="2971876"/>
            <a:ext cx="2208246" cy="8127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9"/>
          <p:cNvSpPr>
            <a:spLocks noChangeArrowheads="1"/>
          </p:cNvSpPr>
          <p:nvPr/>
        </p:nvSpPr>
        <p:spPr bwMode="auto">
          <a:xfrm>
            <a:off x="0" y="90102"/>
            <a:ext cx="3193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sp>
        <p:nvSpPr>
          <p:cNvPr id="5" name="Rectangle 10"/>
          <p:cNvSpPr>
            <a:spLocks noChangeArrowheads="1"/>
          </p:cNvSpPr>
          <p:nvPr/>
        </p:nvSpPr>
        <p:spPr bwMode="auto">
          <a:xfrm>
            <a:off x="0" y="1442661"/>
            <a:ext cx="45397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sp>
        <p:nvSpPr>
          <p:cNvPr id="6" name="Rectangle 11"/>
          <p:cNvSpPr>
            <a:spLocks noChangeArrowheads="1"/>
          </p:cNvSpPr>
          <p:nvPr/>
        </p:nvSpPr>
        <p:spPr bwMode="auto">
          <a:xfrm>
            <a:off x="0" y="2318961"/>
            <a:ext cx="3193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t-EE" altLang="lt-LT" sz="1200">
                <a:solidFill>
                  <a:srgbClr val="1F497D"/>
                </a:solidFill>
                <a:latin typeface="Candara" panose="020E0502030303020204" pitchFamily="34" charset="0"/>
                <a:ea typeface="Calibri" panose="020F0502020204030204" pitchFamily="34" charset="0"/>
                <a:cs typeface="Times New Roman" panose="02020603050405020304" pitchFamily="18" charset="0"/>
              </a:rPr>
              <a:t>    </a:t>
            </a:r>
            <a:endParaRPr lang="et-EE" altLang="lt-LT">
              <a:solidFill>
                <a:prstClr val="black"/>
              </a:solidFill>
              <a:latin typeface="Arial" panose="020B0604020202020204" pitchFamily="34" charset="0"/>
            </a:endParaRPr>
          </a:p>
        </p:txBody>
      </p:sp>
      <p:sp>
        <p:nvSpPr>
          <p:cNvPr id="7" name="Rectangle 12"/>
          <p:cNvSpPr>
            <a:spLocks noChangeArrowheads="1"/>
          </p:cNvSpPr>
          <p:nvPr/>
        </p:nvSpPr>
        <p:spPr bwMode="auto">
          <a:xfrm>
            <a:off x="0" y="2871411"/>
            <a:ext cx="3193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t-EE" altLang="lt-LT" sz="1200">
                <a:solidFill>
                  <a:srgbClr val="1F497D"/>
                </a:solidFill>
                <a:latin typeface="Candara" panose="020E0502030303020204" pitchFamily="34" charset="0"/>
                <a:ea typeface="Calibri" panose="020F0502020204030204" pitchFamily="34" charset="0"/>
                <a:cs typeface="Times New Roman" panose="02020603050405020304" pitchFamily="18" charset="0"/>
              </a:rPr>
              <a:t>   </a:t>
            </a:r>
            <a:r>
              <a:rPr lang="et-EE"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et-EE" altLang="lt-LT">
              <a:solidFill>
                <a:prstClr val="black"/>
              </a:solidFill>
              <a:latin typeface="Arial" panose="020B0604020202020204" pitchFamily="34" charset="0"/>
            </a:endParaRPr>
          </a:p>
        </p:txBody>
      </p:sp>
      <p:sp>
        <p:nvSpPr>
          <p:cNvPr id="8" name="Rectangle 13"/>
          <p:cNvSpPr>
            <a:spLocks noChangeArrowheads="1"/>
          </p:cNvSpPr>
          <p:nvPr/>
        </p:nvSpPr>
        <p:spPr bwMode="auto">
          <a:xfrm>
            <a:off x="0" y="3709604"/>
            <a:ext cx="4203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t-EE" altLang="lt-LT" sz="1200">
                <a:solidFill>
                  <a:srgbClr val="1F497D"/>
                </a:solidFill>
                <a:latin typeface="Candara" panose="020E0502030303020204" pitchFamily="34" charset="0"/>
                <a:ea typeface="Calibri" panose="020F0502020204030204" pitchFamily="34" charset="0"/>
                <a:cs typeface="Times New Roman" panose="02020603050405020304" pitchFamily="18" charset="0"/>
              </a:rPr>
              <a:t>       </a:t>
            </a:r>
            <a:endParaRPr lang="et-EE" altLang="lt-LT">
              <a:solidFill>
                <a:prstClr val="black"/>
              </a:solidFill>
              <a:latin typeface="Arial" panose="020B0604020202020204" pitchFamily="34" charset="0"/>
            </a:endParaRPr>
          </a:p>
        </p:txBody>
      </p:sp>
      <p:sp>
        <p:nvSpPr>
          <p:cNvPr id="9" name="Rectangle 14"/>
          <p:cNvSpPr>
            <a:spLocks noChangeArrowheads="1"/>
          </p:cNvSpPr>
          <p:nvPr/>
        </p:nvSpPr>
        <p:spPr bwMode="auto">
          <a:xfrm>
            <a:off x="0" y="4531678"/>
            <a:ext cx="5212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sz="1100">
              <a:solidFill>
                <a:prstClr val="black"/>
              </a:solidFill>
            </a:endParaRPr>
          </a:p>
          <a:p>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endParaRPr>
          </a:p>
        </p:txBody>
      </p:sp>
      <p:sp>
        <p:nvSpPr>
          <p:cNvPr id="10" name="Rectangle 15"/>
          <p:cNvSpPr>
            <a:spLocks noChangeArrowheads="1"/>
          </p:cNvSpPr>
          <p:nvPr/>
        </p:nvSpPr>
        <p:spPr bwMode="auto">
          <a:xfrm>
            <a:off x="0" y="5128836"/>
            <a:ext cx="38664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sp>
        <p:nvSpPr>
          <p:cNvPr id="11" name="Rectangle 16"/>
          <p:cNvSpPr>
            <a:spLocks noChangeArrowheads="1"/>
          </p:cNvSpPr>
          <p:nvPr/>
        </p:nvSpPr>
        <p:spPr bwMode="auto">
          <a:xfrm>
            <a:off x="0" y="5509836"/>
            <a:ext cx="38664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pic>
        <p:nvPicPr>
          <p:cNvPr id="19" name="Paveikslėlis 18" descr="cid:DE2DAF21-E90B-4870-9DA8-E55D753764C0@creatum.ee"/>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3417990" y="1077289"/>
            <a:ext cx="2049094" cy="1122005"/>
          </a:xfrm>
          <a:prstGeom prst="rect">
            <a:avLst/>
          </a:prstGeom>
          <a:noFill/>
          <a:ln>
            <a:noFill/>
          </a:ln>
        </p:spPr>
      </p:pic>
    </p:spTree>
    <p:extLst>
      <p:ext uri="{BB962C8B-B14F-4D97-AF65-F5344CB8AC3E}">
        <p14:creationId xmlns:p14="http://schemas.microsoft.com/office/powerpoint/2010/main" val="143298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Konflikti lahendamise meetodid</a:t>
            </a:r>
            <a:endParaRPr lang="et-EE" dirty="0"/>
          </a:p>
        </p:txBody>
      </p:sp>
      <p:sp>
        <p:nvSpPr>
          <p:cNvPr id="3" name="Sisu kohatäide 2"/>
          <p:cNvSpPr>
            <a:spLocks noGrp="1"/>
          </p:cNvSpPr>
          <p:nvPr>
            <p:ph idx="1"/>
          </p:nvPr>
        </p:nvSpPr>
        <p:spPr/>
        <p:txBody>
          <a:bodyPr>
            <a:normAutofit/>
          </a:bodyPr>
          <a:lstStyle/>
          <a:p>
            <a:pPr marL="0" indent="0">
              <a:buNone/>
            </a:pPr>
            <a:r>
              <a:rPr lang="en-GB" b="1" dirty="0"/>
              <a:t>2 </a:t>
            </a:r>
            <a:r>
              <a:rPr lang="et-EE" b="1" dirty="0"/>
              <a:t>peamist konflikti lahendamise meetodit</a:t>
            </a:r>
          </a:p>
          <a:p>
            <a:r>
              <a:rPr lang="et-EE" dirty="0"/>
              <a:t> Läbirääkimised</a:t>
            </a:r>
          </a:p>
          <a:p>
            <a:r>
              <a:rPr lang="et-EE" dirty="0"/>
              <a:t>Argumenteerimine. Et soliidselt argumenteerida, pead sa suutma ennast maksma panna, kehtestada. </a:t>
            </a:r>
          </a:p>
        </p:txBody>
      </p:sp>
    </p:spTree>
    <p:extLst>
      <p:ext uri="{BB962C8B-B14F-4D97-AF65-F5344CB8AC3E}">
        <p14:creationId xmlns:p14="http://schemas.microsoft.com/office/powerpoint/2010/main" val="1472704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Kehtestav käitumine </a:t>
            </a:r>
          </a:p>
        </p:txBody>
      </p:sp>
      <p:sp>
        <p:nvSpPr>
          <p:cNvPr id="3" name="Sisu kohatäide 2"/>
          <p:cNvSpPr>
            <a:spLocks noGrp="1"/>
          </p:cNvSpPr>
          <p:nvPr>
            <p:ph idx="1"/>
          </p:nvPr>
        </p:nvSpPr>
        <p:spPr/>
        <p:txBody>
          <a:bodyPr>
            <a:normAutofit fontScale="92500" lnSpcReduction="20000"/>
          </a:bodyPr>
          <a:lstStyle/>
          <a:p>
            <a:pPr marL="0" indent="0">
              <a:buNone/>
            </a:pPr>
            <a:r>
              <a:rPr lang="et-EE" dirty="0"/>
              <a:t>Enda kehtestamine tähendab arvestamist nii iseenda kui ka teiste inimeste õiguste, soovide, tahtmiste, vajaduste ja ihadega (</a:t>
            </a:r>
            <a:r>
              <a:rPr lang="et-EE" dirty="0" err="1">
                <a:hlinkClick r:id="rId2" action="ppaction://hlinkfile" tooltip="Bolton, 1986 #1004"/>
              </a:rPr>
              <a:t>Bolton</a:t>
            </a:r>
            <a:r>
              <a:rPr lang="et-EE" dirty="0">
                <a:hlinkClick r:id="rId2" action="ppaction://hlinkfile" tooltip="Bolton, 1986 #1004"/>
              </a:rPr>
              <a:t>, 1986</a:t>
            </a:r>
            <a:r>
              <a:rPr lang="et-EE" dirty="0"/>
              <a:t>).</a:t>
            </a:r>
          </a:p>
          <a:p>
            <a:pPr lvl="0"/>
            <a:r>
              <a:rPr lang="et-EE" dirty="0"/>
              <a:t>Väljenda oma soove, mõtteid ja tundeid avatult.</a:t>
            </a:r>
          </a:p>
          <a:p>
            <a:pPr lvl="0"/>
            <a:r>
              <a:rPr lang="et-EE" dirty="0"/>
              <a:t>Kuula ära, mis teistel on öelda, ja vasta sobivalt.</a:t>
            </a:r>
          </a:p>
          <a:p>
            <a:pPr lvl="0"/>
            <a:r>
              <a:rPr lang="et-EE" dirty="0"/>
              <a:t>Võta mõned kohustused omaks ja delegeeri mõned teistele.</a:t>
            </a:r>
          </a:p>
          <a:p>
            <a:pPr lvl="0"/>
            <a:r>
              <a:rPr lang="et-EE" dirty="0"/>
              <a:t>Anna regulaarselt tagasisidet ja tunnusta teisi nende saavutuste eest.</a:t>
            </a:r>
          </a:p>
          <a:p>
            <a:pPr lvl="0"/>
            <a:r>
              <a:rPr lang="et-EE" dirty="0"/>
              <a:t>Ära unusta tunnistada oma vigu. </a:t>
            </a:r>
          </a:p>
          <a:p>
            <a:pPr lvl="0"/>
            <a:r>
              <a:rPr lang="et-EE" dirty="0"/>
              <a:t>Säilita terve mõistus ja enesekontroll ning kohtle juhendatavaid ja kolleege endaga võrdsetena.</a:t>
            </a:r>
          </a:p>
          <a:p>
            <a:endParaRPr lang="et-EE" dirty="0"/>
          </a:p>
          <a:p>
            <a:endParaRPr lang="et-EE" dirty="0"/>
          </a:p>
        </p:txBody>
      </p:sp>
    </p:spTree>
    <p:extLst>
      <p:ext uri="{BB962C8B-B14F-4D97-AF65-F5344CB8AC3E}">
        <p14:creationId xmlns:p14="http://schemas.microsoft.com/office/powerpoint/2010/main" val="1563765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Kehtestava sõnumi ülesehitamine</a:t>
            </a:r>
          </a:p>
        </p:txBody>
      </p:sp>
      <p:sp>
        <p:nvSpPr>
          <p:cNvPr id="3" name="Sisu kohatäide 2"/>
          <p:cNvSpPr>
            <a:spLocks noGrp="1"/>
          </p:cNvSpPr>
          <p:nvPr>
            <p:ph idx="1"/>
          </p:nvPr>
        </p:nvSpPr>
        <p:spPr/>
        <p:txBody>
          <a:bodyPr>
            <a:normAutofit/>
          </a:bodyPr>
          <a:lstStyle/>
          <a:p>
            <a:pPr marL="0" indent="0">
              <a:buNone/>
            </a:pPr>
            <a:r>
              <a:rPr lang="et-EE" sz="1950" dirty="0">
                <a:latin typeface="Arial" panose="020B0604020202020204" pitchFamily="34" charset="0"/>
                <a:cs typeface="Arial" panose="020B0604020202020204" pitchFamily="34" charset="0"/>
              </a:rPr>
              <a:t>Saates õigel ajal ja oskuslikult välja kehtestavaid sõnumeid, võid sa konfliktiolukordi ära hoida ja </a:t>
            </a:r>
            <a:r>
              <a:rPr lang="et-EE" sz="1950" dirty="0" err="1">
                <a:latin typeface="Arial" panose="020B0604020202020204" pitchFamily="34" charset="0"/>
                <a:cs typeface="Arial" panose="020B0604020202020204" pitchFamily="34" charset="0"/>
              </a:rPr>
              <a:t>konflik</a:t>
            </a:r>
            <a:r>
              <a:rPr lang="en-GB" sz="1950" dirty="0">
                <a:latin typeface="Arial" panose="020B0604020202020204" pitchFamily="34" charset="0"/>
                <a:cs typeface="Arial" panose="020B0604020202020204" pitchFamily="34" charset="0"/>
              </a:rPr>
              <a:t>t</a:t>
            </a:r>
            <a:r>
              <a:rPr lang="et-EE" sz="1950" dirty="0">
                <a:latin typeface="Arial" panose="020B0604020202020204" pitchFamily="34" charset="0"/>
                <a:cs typeface="Arial" panose="020B0604020202020204" pitchFamily="34" charset="0"/>
              </a:rPr>
              <a:t>e lahendada.</a:t>
            </a:r>
          </a:p>
          <a:p>
            <a:pPr lvl="0"/>
            <a:r>
              <a:rPr lang="et-EE" sz="1950" b="1" dirty="0">
                <a:latin typeface="Arial" panose="020B0604020202020204" pitchFamily="34" charset="0"/>
                <a:cs typeface="Arial" panose="020B0604020202020204" pitchFamily="34" charset="0"/>
              </a:rPr>
              <a:t>Olukorda või käitumist kirjeldades:</a:t>
            </a:r>
            <a:r>
              <a:rPr lang="et-EE" sz="1950" dirty="0">
                <a:latin typeface="Arial" panose="020B0604020202020204" pitchFamily="34" charset="0"/>
                <a:cs typeface="Arial" panose="020B0604020202020204" pitchFamily="34" charset="0"/>
              </a:rPr>
              <a:t> kasuta mina-sõnumeid ja ole nii täpne kui võimalik. Too välja üksnes olukorda või käitumist puudutavad aspektid. Ära tee mingeid teiste ajenditest, tõekspidamistest või isiksusest lähtuvaid oletusi. </a:t>
            </a:r>
          </a:p>
          <a:p>
            <a:pPr lvl="0"/>
            <a:r>
              <a:rPr lang="et-EE" sz="1950" b="1" dirty="0">
                <a:latin typeface="Arial" panose="020B0604020202020204" pitchFamily="34" charset="0"/>
                <a:cs typeface="Arial" panose="020B0604020202020204" pitchFamily="34" charset="0"/>
              </a:rPr>
              <a:t>Tundeid väljendades</a:t>
            </a:r>
            <a:r>
              <a:rPr lang="et-EE" sz="1950" dirty="0">
                <a:latin typeface="Arial" panose="020B0604020202020204" pitchFamily="34" charset="0"/>
                <a:cs typeface="Arial" panose="020B0604020202020204" pitchFamily="34" charset="0"/>
              </a:rPr>
              <a:t>: kirjelda oma tundeid korrektselt ja määratle ka oma tunnete aste. See tähendab, et sa pead oma tundeid valitsema ning neid ära tundma ja eristama.</a:t>
            </a:r>
          </a:p>
          <a:p>
            <a:pPr lvl="0"/>
            <a:r>
              <a:rPr lang="et-EE" sz="1950" b="1" dirty="0">
                <a:latin typeface="Arial" panose="020B0604020202020204" pitchFamily="34" charset="0"/>
                <a:cs typeface="Arial" panose="020B0604020202020204" pitchFamily="34" charset="0"/>
              </a:rPr>
              <a:t>Kirjelda tulemust ja mõju, </a:t>
            </a:r>
            <a:r>
              <a:rPr lang="et-EE" sz="1950" dirty="0">
                <a:latin typeface="Arial" panose="020B0604020202020204" pitchFamily="34" charset="0"/>
                <a:cs typeface="Arial" panose="020B0604020202020204" pitchFamily="34" charset="0"/>
              </a:rPr>
              <a:t>mida olukord sulle avaldas. Taas: keskendu konkreetsele sündmusele või käitumisele, ära üldista ega häbimärgista.</a:t>
            </a:r>
            <a:endParaRPr lang="et-EE" dirty="0"/>
          </a:p>
        </p:txBody>
      </p:sp>
    </p:spTree>
    <p:extLst>
      <p:ext uri="{BB962C8B-B14F-4D97-AF65-F5344CB8AC3E}">
        <p14:creationId xmlns:p14="http://schemas.microsoft.com/office/powerpoint/2010/main" val="3232777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Peegelpilt</a:t>
            </a:r>
            <a:br>
              <a:rPr lang="et-EE" b="1" dirty="0"/>
            </a:br>
            <a:endParaRPr lang="et-EE" dirty="0"/>
          </a:p>
        </p:txBody>
      </p:sp>
      <p:sp>
        <p:nvSpPr>
          <p:cNvPr id="3" name="Sisu kohatäide 2"/>
          <p:cNvSpPr>
            <a:spLocks noGrp="1"/>
          </p:cNvSpPr>
          <p:nvPr>
            <p:ph idx="1"/>
          </p:nvPr>
        </p:nvSpPr>
        <p:spPr/>
        <p:txBody>
          <a:bodyPr/>
          <a:lstStyle/>
          <a:p>
            <a:pPr lvl="0"/>
            <a:r>
              <a:rPr lang="et-EE" sz="1800" dirty="0">
                <a:latin typeface="Arial" panose="020B0604020202020204" pitchFamily="34" charset="0"/>
                <a:cs typeface="Arial" panose="020B0604020202020204" pitchFamily="34" charset="0"/>
              </a:rPr>
              <a:t>Vaata videot “</a:t>
            </a:r>
            <a:r>
              <a:rPr lang="et-EE" sz="1800" u="sng" dirty="0" err="1">
                <a:latin typeface="Arial" panose="020B0604020202020204" pitchFamily="34" charset="0"/>
                <a:cs typeface="Arial" panose="020B0604020202020204" pitchFamily="34" charset="0"/>
                <a:hlinkClick r:id="rId2"/>
              </a:rPr>
              <a:t>Assertive</a:t>
            </a:r>
            <a:r>
              <a:rPr lang="et-EE" sz="1800" u="sng" dirty="0">
                <a:latin typeface="Arial" panose="020B0604020202020204" pitchFamily="34" charset="0"/>
                <a:cs typeface="Arial" panose="020B0604020202020204" pitchFamily="34" charset="0"/>
                <a:hlinkClick r:id="rId2"/>
              </a:rPr>
              <a:t> </a:t>
            </a:r>
            <a:r>
              <a:rPr lang="et-EE" sz="1800" u="sng" dirty="0" err="1">
                <a:latin typeface="Arial" panose="020B0604020202020204" pitchFamily="34" charset="0"/>
                <a:cs typeface="Arial" panose="020B0604020202020204" pitchFamily="34" charset="0"/>
                <a:hlinkClick r:id="rId2"/>
              </a:rPr>
              <a:t>Messages</a:t>
            </a:r>
            <a:r>
              <a:rPr lang="et-EE" sz="1800" dirty="0">
                <a:latin typeface="Arial" panose="020B0604020202020204" pitchFamily="34" charset="0"/>
                <a:cs typeface="Arial" panose="020B0604020202020204" pitchFamily="34" charset="0"/>
              </a:rPr>
              <a:t>” (“Kehtestavad sõnumid”), </a:t>
            </a:r>
            <a:r>
              <a:rPr lang="et-EE" sz="1800" dirty="0" err="1">
                <a:latin typeface="Arial" panose="020B0604020202020204" pitchFamily="34" charset="0"/>
                <a:cs typeface="Arial" panose="020B0604020202020204" pitchFamily="34" charset="0"/>
              </a:rPr>
              <a:t>Wade</a:t>
            </a:r>
            <a:r>
              <a:rPr lang="et-EE" sz="1800" dirty="0">
                <a:latin typeface="Arial" panose="020B0604020202020204" pitchFamily="34" charset="0"/>
                <a:cs typeface="Arial" panose="020B0604020202020204" pitchFamily="34" charset="0"/>
              </a:rPr>
              <a:t> </a:t>
            </a:r>
            <a:r>
              <a:rPr lang="et-EE" sz="1800" dirty="0" err="1">
                <a:latin typeface="Arial" panose="020B0604020202020204" pitchFamily="34" charset="0"/>
                <a:cs typeface="Arial" panose="020B0604020202020204" pitchFamily="34" charset="0"/>
              </a:rPr>
              <a:t>Cornelius</a:t>
            </a:r>
            <a:r>
              <a:rPr lang="et-EE" sz="1800" dirty="0">
                <a:latin typeface="Arial" panose="020B0604020202020204" pitchFamily="34" charset="0"/>
                <a:cs typeface="Arial" panose="020B0604020202020204" pitchFamily="34" charset="0"/>
              </a:rPr>
              <a:t> (2014).</a:t>
            </a:r>
          </a:p>
          <a:p>
            <a:pPr lvl="0"/>
            <a:r>
              <a:rPr lang="et-EE" sz="1800" dirty="0">
                <a:latin typeface="Arial" panose="020B0604020202020204" pitchFamily="34" charset="0"/>
                <a:cs typeface="Arial" panose="020B0604020202020204" pitchFamily="34" charset="0"/>
              </a:rPr>
              <a:t>Vaata peeglisse: kas sa kasutad töökohas kehtestavaid sõnumeid?</a:t>
            </a:r>
          </a:p>
          <a:p>
            <a:pPr lvl="0"/>
            <a:r>
              <a:rPr lang="et-EE" sz="1800" dirty="0">
                <a:latin typeface="Arial" panose="020B0604020202020204" pitchFamily="34" charset="0"/>
                <a:cs typeface="Arial" panose="020B0604020202020204" pitchFamily="34" charset="0"/>
              </a:rPr>
              <a:t>Kuidas ja millal sa peaksid juhendamise ajal kehtestavaid sõnumeid kasutama?</a:t>
            </a:r>
            <a:endParaRPr lang="et-EE" dirty="0"/>
          </a:p>
        </p:txBody>
      </p:sp>
    </p:spTree>
    <p:extLst>
      <p:ext uri="{BB962C8B-B14F-4D97-AF65-F5344CB8AC3E}">
        <p14:creationId xmlns:p14="http://schemas.microsoft.com/office/powerpoint/2010/main" val="3733643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Lisalugemist</a:t>
            </a:r>
          </a:p>
        </p:txBody>
      </p:sp>
      <p:sp>
        <p:nvSpPr>
          <p:cNvPr id="3" name="Sisu kohatäide 2"/>
          <p:cNvSpPr>
            <a:spLocks noGrp="1"/>
          </p:cNvSpPr>
          <p:nvPr>
            <p:ph idx="1"/>
          </p:nvPr>
        </p:nvSpPr>
        <p:spPr>
          <a:xfrm>
            <a:off x="628650" y="2457450"/>
            <a:ext cx="7886700" cy="3032522"/>
          </a:xfrm>
        </p:spPr>
        <p:txBody>
          <a:bodyPr>
            <a:normAutofit/>
          </a:bodyPr>
          <a:lstStyle/>
          <a:p>
            <a:r>
              <a:rPr lang="en-GB" sz="1800" dirty="0">
                <a:latin typeface="Arial" panose="020B0604020202020204" pitchFamily="34" charset="0"/>
                <a:cs typeface="Arial" panose="020B0604020202020204" pitchFamily="34" charset="0"/>
              </a:rPr>
              <a:t>Petty, G. 2009. Evidence-Based Teaching. A Practical Approach. </a:t>
            </a:r>
            <a:r>
              <a:rPr lang="en-GB" sz="1800" u="sng" dirty="0">
                <a:latin typeface="Arial" panose="020B0604020202020204" pitchFamily="34" charset="0"/>
                <a:cs typeface="Arial" panose="020B0604020202020204" pitchFamily="34" charset="0"/>
                <a:hlinkClick r:id="rId2"/>
              </a:rPr>
              <a:t>http://geoffpetty.com/geoffs-books/downloads-for-ebt/</a:t>
            </a:r>
            <a:endParaRPr lang="et-EE" sz="1800" u="sng"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Petty, G. 2009. Teaching today. A Practical Guide. Nelson Thornes</a:t>
            </a:r>
            <a:endParaRPr lang="et-EE" sz="1800" dirty="0">
              <a:latin typeface="Arial" panose="020B0604020202020204" pitchFamily="34" charset="0"/>
              <a:cs typeface="Arial" panose="020B0604020202020204" pitchFamily="34" charset="0"/>
            </a:endParaRPr>
          </a:p>
          <a:p>
            <a:pPr marL="0" indent="0">
              <a:buNone/>
            </a:pPr>
            <a:endParaRPr lang="et-EE" dirty="0"/>
          </a:p>
        </p:txBody>
      </p:sp>
    </p:spTree>
    <p:extLst>
      <p:ext uri="{BB962C8B-B14F-4D97-AF65-F5344CB8AC3E}">
        <p14:creationId xmlns:p14="http://schemas.microsoft.com/office/powerpoint/2010/main" val="519921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Sinu kuulamisoskus</a:t>
            </a:r>
          </a:p>
        </p:txBody>
      </p:sp>
      <p:sp>
        <p:nvSpPr>
          <p:cNvPr id="3" name="Sisu kohatäide 2"/>
          <p:cNvSpPr>
            <a:spLocks noGrp="1"/>
          </p:cNvSpPr>
          <p:nvPr>
            <p:ph idx="1"/>
          </p:nvPr>
        </p:nvSpPr>
        <p:spPr/>
        <p:txBody>
          <a:bodyPr/>
          <a:lstStyle/>
          <a:p>
            <a:pPr marL="0" indent="0">
              <a:buNone/>
            </a:pPr>
            <a:r>
              <a:rPr lang="et-EE" sz="1800" dirty="0">
                <a:latin typeface="Arial" panose="020B0604020202020204" pitchFamily="34" charset="0"/>
                <a:cs typeface="Arial" panose="020B0604020202020204" pitchFamily="34" charset="0"/>
              </a:rPr>
              <a:t>Hinda oma kuulamisoskusi, emotsionaalse intelligentsuse tase</a:t>
            </a:r>
            <a:r>
              <a:rPr lang="en-GB" sz="1800" dirty="0">
                <a:latin typeface="Arial" panose="020B0604020202020204" pitchFamily="34" charset="0"/>
                <a:cs typeface="Arial" panose="020B0604020202020204" pitchFamily="34" charset="0"/>
              </a:rPr>
              <a:t>t</a:t>
            </a:r>
            <a:r>
              <a:rPr lang="et-EE" sz="1800" dirty="0">
                <a:latin typeface="Arial" panose="020B0604020202020204" pitchFamily="34" charset="0"/>
                <a:cs typeface="Arial" panose="020B0604020202020204" pitchFamily="34" charset="0"/>
              </a:rPr>
              <a:t>, verbaalset suhtlust ja suhtlemisoskusi gruppides enesehindamise testiga, mille leiad: </a:t>
            </a:r>
          </a:p>
          <a:p>
            <a:pPr marL="0" indent="0">
              <a:buNone/>
            </a:pPr>
            <a:r>
              <a:rPr lang="et-EE" sz="1800" u="sng" dirty="0">
                <a:latin typeface="Arial" panose="020B0604020202020204" pitchFamily="34" charset="0"/>
                <a:cs typeface="Arial" panose="020B0604020202020204" pitchFamily="34" charset="0"/>
                <a:hlinkClick r:id="rId2"/>
              </a:rPr>
              <a:t>http://www.skillsyouneed.com/ls/index.php/343479</a:t>
            </a:r>
            <a:r>
              <a:rPr lang="et-EE" sz="1800" dirty="0">
                <a:latin typeface="Arial" panose="020B0604020202020204" pitchFamily="34" charset="0"/>
                <a:cs typeface="Arial" panose="020B0604020202020204" pitchFamily="34" charset="0"/>
              </a:rPr>
              <a:t> </a:t>
            </a:r>
          </a:p>
          <a:p>
            <a:pPr marL="0" indent="0">
              <a:buNone/>
            </a:pPr>
            <a:endParaRPr lang="et-EE" sz="1800" dirty="0">
              <a:latin typeface="Arial" panose="020B0604020202020204" pitchFamily="34" charset="0"/>
              <a:cs typeface="Arial" panose="020B0604020202020204" pitchFamily="34" charset="0"/>
            </a:endParaRPr>
          </a:p>
          <a:p>
            <a:pPr marL="0" indent="0">
              <a:buNone/>
            </a:pPr>
            <a:r>
              <a:rPr lang="et-EE" sz="1800" i="1" dirty="0">
                <a:latin typeface="Arial" panose="020B0604020202020204" pitchFamily="34" charset="0"/>
                <a:cs typeface="Arial" panose="020B0604020202020204" pitchFamily="34" charset="0"/>
              </a:rPr>
              <a:t>Testi on välja töötanud Skillsyouneed.com. *Et tulemusi teada saada, lisa oma e-posti aadress ja täida isikliku teabe väljad. Tulemus saadetakse sinu meiliaadressile pärast seda, kui oled saatnud oma enesehinnangu.</a:t>
            </a:r>
            <a:endParaRPr lang="et-EE" dirty="0"/>
          </a:p>
        </p:txBody>
      </p:sp>
    </p:spTree>
    <p:extLst>
      <p:ext uri="{BB962C8B-B14F-4D97-AF65-F5344CB8AC3E}">
        <p14:creationId xmlns:p14="http://schemas.microsoft.com/office/powerpoint/2010/main" val="274837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Viited</a:t>
            </a:r>
            <a:br>
              <a:rPr lang="et-EE" b="1" dirty="0"/>
            </a:br>
            <a:endParaRPr lang="et-EE" dirty="0"/>
          </a:p>
        </p:txBody>
      </p:sp>
      <p:sp>
        <p:nvSpPr>
          <p:cNvPr id="3" name="Sisu kohatäide 2"/>
          <p:cNvSpPr>
            <a:spLocks noGrp="1"/>
          </p:cNvSpPr>
          <p:nvPr>
            <p:ph idx="1"/>
          </p:nvPr>
        </p:nvSpPr>
        <p:spPr>
          <a:xfrm>
            <a:off x="501555" y="1645409"/>
            <a:ext cx="8013795" cy="3844564"/>
          </a:xfrm>
        </p:spPr>
        <p:txBody>
          <a:bodyPr>
            <a:normAutofit fontScale="70000" lnSpcReduction="20000"/>
          </a:bodyPr>
          <a:lstStyle/>
          <a:p>
            <a:r>
              <a:rPr lang="en-GB" sz="1725" u="sng" dirty="0" err="1">
                <a:latin typeface="Arial" panose="020B0604020202020204" pitchFamily="34" charset="0"/>
                <a:cs typeface="Arial" panose="020B0604020202020204" pitchFamily="34" charset="0"/>
              </a:rPr>
              <a:t>Bargmann</a:t>
            </a:r>
            <a:r>
              <a:rPr lang="en-GB" sz="1725" u="sng" dirty="0">
                <a:latin typeface="Arial" panose="020B0604020202020204" pitchFamily="34" charset="0"/>
                <a:cs typeface="Arial" panose="020B0604020202020204" pitchFamily="34" charset="0"/>
              </a:rPr>
              <a:t>, H. (1999). The Thin Line. Teamwork - misnomer or innovation in work organisation. </a:t>
            </a:r>
            <a:r>
              <a:rPr lang="en-GB" sz="1725" i="1" u="sng" dirty="0">
                <a:latin typeface="Arial" panose="020B0604020202020204" pitchFamily="34" charset="0"/>
                <a:cs typeface="Arial" panose="020B0604020202020204" pitchFamily="34" charset="0"/>
              </a:rPr>
              <a:t>European Journal of Vocational Training, III </a:t>
            </a:r>
            <a:r>
              <a:rPr lang="en-GB" sz="1725" u="sng" dirty="0">
                <a:latin typeface="Arial" panose="020B0604020202020204" pitchFamily="34" charset="0"/>
                <a:cs typeface="Arial" panose="020B0604020202020204" pitchFamily="34" charset="0"/>
              </a:rPr>
              <a:t>(18), 8-16. </a:t>
            </a:r>
            <a:endParaRPr lang="et-EE" sz="1725" dirty="0">
              <a:latin typeface="Arial" panose="020B0604020202020204" pitchFamily="34" charset="0"/>
              <a:cs typeface="Arial" panose="020B0604020202020204" pitchFamily="34" charset="0"/>
            </a:endParaRPr>
          </a:p>
          <a:p>
            <a:r>
              <a:rPr lang="en-GB" sz="1725" u="sng" dirty="0">
                <a:latin typeface="Arial" panose="020B0604020202020204" pitchFamily="34" charset="0"/>
                <a:cs typeface="Arial" panose="020B0604020202020204" pitchFamily="34" charset="0"/>
              </a:rPr>
              <a:t>Bolton, R. (1986). </a:t>
            </a:r>
            <a:r>
              <a:rPr lang="en-GB" sz="1725" i="1" u="sng" dirty="0">
                <a:latin typeface="Arial" panose="020B0604020202020204" pitchFamily="34" charset="0"/>
                <a:cs typeface="Arial" panose="020B0604020202020204" pitchFamily="34" charset="0"/>
              </a:rPr>
              <a:t>People skills. How to assert yourself, listen to others and resolve conflicts.</a:t>
            </a:r>
            <a:r>
              <a:rPr lang="en-GB" sz="1725" u="sng" dirty="0">
                <a:latin typeface="Arial" panose="020B0604020202020204" pitchFamily="34" charset="0"/>
                <a:cs typeface="Arial" panose="020B0604020202020204" pitchFamily="34" charset="0"/>
              </a:rPr>
              <a:t> London: Touchstone.</a:t>
            </a:r>
            <a:endParaRPr lang="et-EE" sz="1725" dirty="0">
              <a:latin typeface="Arial" panose="020B0604020202020204" pitchFamily="34" charset="0"/>
              <a:cs typeface="Arial" panose="020B0604020202020204" pitchFamily="34" charset="0"/>
            </a:endParaRPr>
          </a:p>
          <a:p>
            <a:r>
              <a:rPr lang="en-GB" sz="1725" u="sng" dirty="0" err="1">
                <a:latin typeface="Arial" panose="020B0604020202020204" pitchFamily="34" charset="0"/>
                <a:cs typeface="Arial" panose="020B0604020202020204" pitchFamily="34" charset="0"/>
              </a:rPr>
              <a:t>Engeström</a:t>
            </a:r>
            <a:r>
              <a:rPr lang="en-GB" sz="1725" u="sng" dirty="0">
                <a:latin typeface="Arial" panose="020B0604020202020204" pitchFamily="34" charset="0"/>
                <a:cs typeface="Arial" panose="020B0604020202020204" pitchFamily="34" charset="0"/>
              </a:rPr>
              <a:t>, Y. (2001). Expansive learning at work: Toward an activity theoretical reconceptualization. </a:t>
            </a:r>
            <a:r>
              <a:rPr lang="en-GB" sz="1725" i="1" u="sng" dirty="0">
                <a:latin typeface="Arial" panose="020B0604020202020204" pitchFamily="34" charset="0"/>
                <a:cs typeface="Arial" panose="020B0604020202020204" pitchFamily="34" charset="0"/>
              </a:rPr>
              <a:t>Journal of Education and Work., 14</a:t>
            </a:r>
            <a:r>
              <a:rPr lang="en-GB" sz="1725" u="sng" dirty="0">
                <a:latin typeface="Arial" panose="020B0604020202020204" pitchFamily="34" charset="0"/>
                <a:cs typeface="Arial" panose="020B0604020202020204" pitchFamily="34" charset="0"/>
              </a:rPr>
              <a:t>(2), 133-156. </a:t>
            </a:r>
            <a:endParaRPr lang="et-EE" sz="1725" dirty="0">
              <a:latin typeface="Arial" panose="020B0604020202020204" pitchFamily="34" charset="0"/>
              <a:cs typeface="Arial" panose="020B0604020202020204" pitchFamily="34" charset="0"/>
            </a:endParaRPr>
          </a:p>
          <a:p>
            <a:r>
              <a:rPr lang="en-GB" sz="1725" u="sng" dirty="0">
                <a:latin typeface="Arial" panose="020B0604020202020204" pitchFamily="34" charset="0"/>
                <a:cs typeface="Arial" panose="020B0604020202020204" pitchFamily="34" charset="0"/>
              </a:rPr>
              <a:t>Gagne´, R. M., Briggs, L. J., &amp; Wager, W. W. (1988). </a:t>
            </a:r>
            <a:r>
              <a:rPr lang="en-GB" sz="1725" i="1" u="sng" dirty="0">
                <a:latin typeface="Arial" panose="020B0604020202020204" pitchFamily="34" charset="0"/>
                <a:cs typeface="Arial" panose="020B0604020202020204" pitchFamily="34" charset="0"/>
              </a:rPr>
              <a:t>Principles of instructional design</a:t>
            </a:r>
            <a:r>
              <a:rPr lang="en-GB" sz="1725" u="sng" dirty="0">
                <a:latin typeface="Arial" panose="020B0604020202020204" pitchFamily="34" charset="0"/>
                <a:cs typeface="Arial" panose="020B0604020202020204" pitchFamily="34" charset="0"/>
              </a:rPr>
              <a:t>. New York, Chicago, San Francisco Holt, Rinehart and Winston.</a:t>
            </a:r>
            <a:endParaRPr lang="et-EE" sz="1725" dirty="0">
              <a:latin typeface="Arial" panose="020B0604020202020204" pitchFamily="34" charset="0"/>
              <a:cs typeface="Arial" panose="020B0604020202020204" pitchFamily="34" charset="0"/>
            </a:endParaRPr>
          </a:p>
          <a:p>
            <a:r>
              <a:rPr lang="en-GB" sz="1725" u="sng" dirty="0">
                <a:latin typeface="Arial" panose="020B0604020202020204" pitchFamily="34" charset="0"/>
                <a:cs typeface="Arial" panose="020B0604020202020204" pitchFamily="34" charset="0"/>
              </a:rPr>
              <a:t>Goleman, D. (2007). </a:t>
            </a:r>
            <a:r>
              <a:rPr lang="en-GB" sz="1725" i="1" u="sng" dirty="0">
                <a:latin typeface="Arial" panose="020B0604020202020204" pitchFamily="34" charset="0"/>
                <a:cs typeface="Arial" panose="020B0604020202020204" pitchFamily="34" charset="0"/>
              </a:rPr>
              <a:t>Social Intelligence</a:t>
            </a:r>
            <a:r>
              <a:rPr lang="en-GB" sz="1725" u="sng" dirty="0">
                <a:latin typeface="Arial" panose="020B0604020202020204" pitchFamily="34" charset="0"/>
                <a:cs typeface="Arial" panose="020B0604020202020204" pitchFamily="34" charset="0"/>
              </a:rPr>
              <a:t>. New York: Arrow Books.</a:t>
            </a:r>
            <a:endParaRPr lang="et-EE" sz="1725" dirty="0">
              <a:latin typeface="Arial" panose="020B0604020202020204" pitchFamily="34" charset="0"/>
              <a:cs typeface="Arial" panose="020B0604020202020204" pitchFamily="34" charset="0"/>
            </a:endParaRPr>
          </a:p>
          <a:p>
            <a:r>
              <a:rPr lang="en-GB" sz="1725" u="sng" dirty="0">
                <a:latin typeface="Arial" panose="020B0604020202020204" pitchFamily="34" charset="0"/>
                <a:cs typeface="Arial" panose="020B0604020202020204" pitchFamily="34" charset="0"/>
              </a:rPr>
              <a:t>Haddon, P. F. (1999). </a:t>
            </a:r>
            <a:r>
              <a:rPr lang="en-GB" sz="1725" i="1" u="sng" dirty="0">
                <a:latin typeface="Arial" panose="020B0604020202020204" pitchFamily="34" charset="0"/>
                <a:cs typeface="Arial" panose="020B0604020202020204" pitchFamily="34" charset="0"/>
              </a:rPr>
              <a:t>Mastering Personal and Interpersonal Skills: Key Techniques for Effective Decision-Making and Personal Success</a:t>
            </a:r>
            <a:r>
              <a:rPr lang="en-GB" sz="1725" u="sng" dirty="0">
                <a:latin typeface="Arial" panose="020B0604020202020204" pitchFamily="34" charset="0"/>
                <a:cs typeface="Arial" panose="020B0604020202020204" pitchFamily="34" charset="0"/>
              </a:rPr>
              <a:t>. London: </a:t>
            </a:r>
            <a:r>
              <a:rPr lang="en-GB" sz="1725" u="sng" dirty="0" err="1">
                <a:latin typeface="Arial" panose="020B0604020202020204" pitchFamily="34" charset="0"/>
                <a:cs typeface="Arial" panose="020B0604020202020204" pitchFamily="34" charset="0"/>
              </a:rPr>
              <a:t>Thorogood</a:t>
            </a:r>
            <a:r>
              <a:rPr lang="en-GB" sz="1725" u="sng" dirty="0">
                <a:latin typeface="Arial" panose="020B0604020202020204" pitchFamily="34" charset="0"/>
                <a:cs typeface="Arial" panose="020B0604020202020204" pitchFamily="34" charset="0"/>
              </a:rPr>
              <a:t> Publishing.</a:t>
            </a:r>
            <a:endParaRPr lang="et-EE" sz="1725" dirty="0">
              <a:latin typeface="Arial" panose="020B0604020202020204" pitchFamily="34" charset="0"/>
              <a:cs typeface="Arial" panose="020B0604020202020204" pitchFamily="34" charset="0"/>
            </a:endParaRPr>
          </a:p>
          <a:p>
            <a:r>
              <a:rPr lang="en-GB" sz="1725" u="sng" dirty="0" err="1">
                <a:latin typeface="Arial" panose="020B0604020202020204" pitchFamily="34" charset="0"/>
                <a:cs typeface="Arial" panose="020B0604020202020204" pitchFamily="34" charset="0"/>
              </a:rPr>
              <a:t>Jonassen</a:t>
            </a:r>
            <a:r>
              <a:rPr lang="en-GB" sz="1725" u="sng" dirty="0">
                <a:latin typeface="Arial" panose="020B0604020202020204" pitchFamily="34" charset="0"/>
                <a:cs typeface="Arial" panose="020B0604020202020204" pitchFamily="34" charset="0"/>
              </a:rPr>
              <a:t>, D. H. (2011). </a:t>
            </a:r>
            <a:r>
              <a:rPr lang="en-GB" sz="1725" i="1" u="sng" dirty="0">
                <a:latin typeface="Arial" panose="020B0604020202020204" pitchFamily="34" charset="0"/>
                <a:cs typeface="Arial" panose="020B0604020202020204" pitchFamily="34" charset="0"/>
              </a:rPr>
              <a:t>Learning to solve problems. A Handbook for Designing Problem-solving Learning Environments.</a:t>
            </a:r>
            <a:r>
              <a:rPr lang="en-GB" sz="1725" u="sng" dirty="0">
                <a:latin typeface="Arial" panose="020B0604020202020204" pitchFamily="34" charset="0"/>
                <a:cs typeface="Arial" panose="020B0604020202020204" pitchFamily="34" charset="0"/>
              </a:rPr>
              <a:t> London: Routledge.</a:t>
            </a:r>
            <a:endParaRPr lang="et-EE" sz="1725" dirty="0">
              <a:latin typeface="Arial" panose="020B0604020202020204" pitchFamily="34" charset="0"/>
              <a:cs typeface="Arial" panose="020B0604020202020204" pitchFamily="34" charset="0"/>
            </a:endParaRPr>
          </a:p>
          <a:p>
            <a:r>
              <a:rPr lang="en-GB" sz="1725" u="sng" dirty="0">
                <a:latin typeface="Arial" panose="020B0604020202020204" pitchFamily="34" charset="0"/>
                <a:cs typeface="Arial" panose="020B0604020202020204" pitchFamily="34" charset="0"/>
              </a:rPr>
              <a:t>Shapiro, D. (2004). </a:t>
            </a:r>
            <a:r>
              <a:rPr lang="en-GB" sz="1725" i="1" u="sng" dirty="0">
                <a:latin typeface="Arial" panose="020B0604020202020204" pitchFamily="34" charset="0"/>
                <a:cs typeface="Arial" panose="020B0604020202020204" pitchFamily="34" charset="0"/>
              </a:rPr>
              <a:t>conflicts and Communication: A Guide through the Labyrinth of Conflict Management</a:t>
            </a:r>
            <a:r>
              <a:rPr lang="en-GB" sz="1725" u="sng" dirty="0">
                <a:latin typeface="Arial" panose="020B0604020202020204" pitchFamily="34" charset="0"/>
                <a:cs typeface="Arial" panose="020B0604020202020204" pitchFamily="34" charset="0"/>
              </a:rPr>
              <a:t>. London: International Debate Education Association.</a:t>
            </a:r>
            <a:endParaRPr lang="et-EE" sz="1725" dirty="0">
              <a:latin typeface="Arial" panose="020B0604020202020204" pitchFamily="34" charset="0"/>
              <a:cs typeface="Arial" panose="020B0604020202020204" pitchFamily="34" charset="0"/>
            </a:endParaRPr>
          </a:p>
          <a:p>
            <a:r>
              <a:rPr lang="en-GB" sz="1725" u="sng" dirty="0" err="1">
                <a:latin typeface="Arial" panose="020B0604020202020204" pitchFamily="34" charset="0"/>
                <a:cs typeface="Arial" panose="020B0604020202020204" pitchFamily="34" charset="0"/>
              </a:rPr>
              <a:t>SkillsYouNeed</a:t>
            </a:r>
            <a:r>
              <a:rPr lang="en-GB" sz="1725" u="sng" dirty="0">
                <a:latin typeface="Arial" panose="020B0604020202020204" pitchFamily="34" charset="0"/>
                <a:cs typeface="Arial" panose="020B0604020202020204" pitchFamily="34" charset="0"/>
              </a:rPr>
              <a:t>. Conflict resolution.   Retrieved from </a:t>
            </a:r>
            <a:r>
              <a:rPr lang="en-GB" sz="1725" u="sng" dirty="0">
                <a:latin typeface="Arial" panose="020B0604020202020204" pitchFamily="34" charset="0"/>
                <a:cs typeface="Arial" panose="020B0604020202020204" pitchFamily="34" charset="0"/>
                <a:hlinkClick r:id="rId2"/>
              </a:rPr>
              <a:t>http://www.skillsyouneed.com/ips/conflict-resolution.html</a:t>
            </a:r>
            <a:endParaRPr lang="et-EE" sz="1725" dirty="0">
              <a:latin typeface="Arial" panose="020B0604020202020204" pitchFamily="34" charset="0"/>
              <a:cs typeface="Arial" panose="020B0604020202020204" pitchFamily="34" charset="0"/>
            </a:endParaRPr>
          </a:p>
          <a:p>
            <a:r>
              <a:rPr lang="en-GB" sz="1725" u="sng" dirty="0" err="1">
                <a:latin typeface="Arial" panose="020B0604020202020204" pitchFamily="34" charset="0"/>
                <a:cs typeface="Arial" panose="020B0604020202020204" pitchFamily="34" charset="0"/>
              </a:rPr>
              <a:t>Wurdinger</a:t>
            </a:r>
            <a:r>
              <a:rPr lang="en-GB" sz="1725" u="sng" dirty="0">
                <a:latin typeface="Arial" panose="020B0604020202020204" pitchFamily="34" charset="0"/>
                <a:cs typeface="Arial" panose="020B0604020202020204" pitchFamily="34" charset="0"/>
              </a:rPr>
              <a:t>, S. D., &amp; Carlson, J. E. (2010). </a:t>
            </a:r>
            <a:r>
              <a:rPr lang="en-GB" sz="1725" i="1" u="sng" dirty="0">
                <a:latin typeface="Arial" panose="020B0604020202020204" pitchFamily="34" charset="0"/>
                <a:cs typeface="Arial" panose="020B0604020202020204" pitchFamily="34" charset="0"/>
              </a:rPr>
              <a:t>Teaching for Experimental Learning</a:t>
            </a:r>
            <a:r>
              <a:rPr lang="en-GB" sz="1725" u="sng" dirty="0">
                <a:latin typeface="Arial" panose="020B0604020202020204" pitchFamily="34" charset="0"/>
                <a:cs typeface="Arial" panose="020B0604020202020204" pitchFamily="34" charset="0"/>
              </a:rPr>
              <a:t>. New York, London: Rowman &amp; Littlefield Publishers, Inc.</a:t>
            </a:r>
            <a:endParaRPr lang="et-EE" sz="1725" dirty="0">
              <a:latin typeface="Arial" panose="020B0604020202020204" pitchFamily="34" charset="0"/>
              <a:cs typeface="Arial" panose="020B0604020202020204" pitchFamily="34" charset="0"/>
            </a:endParaRPr>
          </a:p>
          <a:p>
            <a:endParaRPr lang="et-EE" sz="2175" u="sng" dirty="0">
              <a:latin typeface="Arial" panose="020B0604020202020204" pitchFamily="34" charset="0"/>
              <a:cs typeface="Arial" panose="020B0604020202020204" pitchFamily="34" charset="0"/>
            </a:endParaRPr>
          </a:p>
          <a:p>
            <a:pPr marL="0" indent="0">
              <a:buNone/>
            </a:pPr>
            <a:endParaRPr lang="et-EE" dirty="0"/>
          </a:p>
        </p:txBody>
      </p:sp>
    </p:spTree>
    <p:extLst>
      <p:ext uri="{BB962C8B-B14F-4D97-AF65-F5344CB8AC3E}">
        <p14:creationId xmlns:p14="http://schemas.microsoft.com/office/powerpoint/2010/main" val="674732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28650" y="1825625"/>
            <a:ext cx="8335838" cy="1027311"/>
          </a:xfrm>
        </p:spPr>
        <p:txBody>
          <a:bodyPr>
            <a:normAutofit fontScale="77500" lnSpcReduction="20000"/>
          </a:bodyPr>
          <a:lstStyle/>
          <a:p>
            <a:pPr marL="0" indent="0">
              <a:buNone/>
            </a:pPr>
            <a:r>
              <a:rPr lang="et-EE" sz="4800" b="1" dirty="0"/>
              <a:t>Osa 2</a:t>
            </a:r>
          </a:p>
          <a:p>
            <a:pPr marL="0" indent="0">
              <a:buNone/>
            </a:pPr>
            <a:r>
              <a:rPr lang="et-EE" sz="4800" b="1" dirty="0"/>
              <a:t>Õppe/juhendamise individualiseerimine</a:t>
            </a:r>
          </a:p>
        </p:txBody>
      </p:sp>
    </p:spTree>
    <p:extLst>
      <p:ext uri="{BB962C8B-B14F-4D97-AF65-F5344CB8AC3E}">
        <p14:creationId xmlns:p14="http://schemas.microsoft.com/office/powerpoint/2010/main" val="2444859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488" y="1094656"/>
            <a:ext cx="7886700" cy="1325563"/>
          </a:xfrm>
        </p:spPr>
        <p:txBody>
          <a:bodyPr>
            <a:normAutofit/>
          </a:bodyPr>
          <a:lstStyle/>
          <a:p>
            <a:r>
              <a:rPr lang="et-EE" sz="4000" b="1" dirty="0">
                <a:latin typeface="Arial" panose="020B0604020202020204" pitchFamily="34" charset="0"/>
                <a:cs typeface="Arial" panose="020B0604020202020204" pitchFamily="34" charset="0"/>
              </a:rPr>
              <a:t>Vajadus</a:t>
            </a:r>
          </a:p>
        </p:txBody>
      </p:sp>
      <p:sp>
        <p:nvSpPr>
          <p:cNvPr id="3" name="Content Placeholder 2"/>
          <p:cNvSpPr>
            <a:spLocks noGrp="1"/>
          </p:cNvSpPr>
          <p:nvPr>
            <p:ph idx="1"/>
          </p:nvPr>
        </p:nvSpPr>
        <p:spPr>
          <a:xfrm>
            <a:off x="628650" y="2276871"/>
            <a:ext cx="7886700" cy="3900091"/>
          </a:xfrm>
        </p:spPr>
        <p:txBody>
          <a:bodyPr/>
          <a:lstStyle/>
          <a:p>
            <a:pPr marL="0" indent="0">
              <a:buNone/>
            </a:pPr>
            <a:r>
              <a:rPr lang="et-EE" dirty="0">
                <a:latin typeface="Arial" panose="020B0604020202020204" pitchFamily="34" charset="0"/>
                <a:cs typeface="Arial" panose="020B0604020202020204" pitchFamily="34" charset="0"/>
              </a:rPr>
              <a:t>Ettevõttepoolne juhendaja peab kindlasti arvestama õpipoiste erinevustega: nende õppimiseelduste, tervise ja tegutsemisvõimega ning mistahes liiki toe vajadusega õppimise-juhendamise ajal.</a:t>
            </a: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2359912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94656"/>
            <a:ext cx="8066644" cy="894184"/>
          </a:xfrm>
        </p:spPr>
        <p:txBody>
          <a:bodyPr>
            <a:noAutofit/>
          </a:bodyPr>
          <a:lstStyle/>
          <a:p>
            <a:r>
              <a:rPr lang="et-EE" sz="4000" b="1" dirty="0">
                <a:latin typeface="Arial" panose="020B0604020202020204" pitchFamily="34" charset="0"/>
                <a:cs typeface="Arial" panose="020B0604020202020204" pitchFamily="34" charset="0"/>
              </a:rPr>
              <a:t>Teadmised ja oskused</a:t>
            </a:r>
          </a:p>
        </p:txBody>
      </p:sp>
      <p:sp>
        <p:nvSpPr>
          <p:cNvPr id="3" name="Content Placeholder 2"/>
          <p:cNvSpPr>
            <a:spLocks noGrp="1"/>
          </p:cNvSpPr>
          <p:nvPr>
            <p:ph idx="1"/>
          </p:nvPr>
        </p:nvSpPr>
        <p:spPr>
          <a:xfrm>
            <a:off x="323528" y="2060848"/>
            <a:ext cx="8424936" cy="3888432"/>
          </a:xfrm>
        </p:spPr>
        <p:txBody>
          <a:bodyPr>
            <a:normAutofit/>
          </a:bodyPr>
          <a:lstStyle/>
          <a:p>
            <a:pPr marL="0" indent="0">
              <a:buNone/>
            </a:pPr>
            <a:r>
              <a:rPr lang="et-EE" sz="2400" dirty="0">
                <a:latin typeface="Arial" panose="020B0604020202020204" pitchFamily="34" charset="0"/>
                <a:cs typeface="Arial" panose="020B0604020202020204" pitchFamily="34" charset="0"/>
              </a:rPr>
              <a:t>Selle koolitusosa lõpus saad sa öelda:</a:t>
            </a:r>
          </a:p>
          <a:p>
            <a:pPr marL="514350" indent="-514350">
              <a:buAutoNum type="arabicPeriod"/>
            </a:pPr>
            <a:r>
              <a:rPr lang="et-EE" sz="2400" dirty="0">
                <a:latin typeface="Arial" panose="020B0604020202020204" pitchFamily="34" charset="0"/>
                <a:cs typeface="Arial" panose="020B0604020202020204" pitchFamily="34" charset="0"/>
              </a:rPr>
              <a:t>Ma suudan õppeprotsessi jälgida.</a:t>
            </a:r>
          </a:p>
          <a:p>
            <a:pPr marL="514350" indent="-514350">
              <a:buAutoNum type="arabicPeriod"/>
            </a:pPr>
            <a:r>
              <a:rPr lang="et-EE" sz="2400" dirty="0">
                <a:latin typeface="Arial" panose="020B0604020202020204" pitchFamily="34" charset="0"/>
                <a:cs typeface="Arial" panose="020B0604020202020204" pitchFamily="34" charset="0"/>
              </a:rPr>
              <a:t>Ma tean, kuidas tagada positiivne suhtlemine ja tagasiside andmine.</a:t>
            </a:r>
          </a:p>
          <a:p>
            <a:pPr marL="514350" indent="-514350">
              <a:buAutoNum type="arabicPeriod"/>
            </a:pPr>
            <a:r>
              <a:rPr lang="et-EE" sz="2400" dirty="0">
                <a:latin typeface="Arial" panose="020B0604020202020204" pitchFamily="34" charset="0"/>
                <a:cs typeface="Arial" panose="020B0604020202020204" pitchFamily="34" charset="0"/>
              </a:rPr>
              <a:t>Ma olen suuteline arendama õpipoistes usku oma võimetesse ja neid julgustama.</a:t>
            </a:r>
          </a:p>
          <a:p>
            <a:pPr marL="0" indent="0">
              <a:buNone/>
            </a:pPr>
            <a:r>
              <a:rPr lang="et-EE" sz="2400" dirty="0">
                <a:latin typeface="Arial" panose="020B0604020202020204" pitchFamily="34" charset="0"/>
                <a:cs typeface="Arial" panose="020B0604020202020204" pitchFamily="34" charset="0"/>
              </a:rPr>
              <a:t>4.  Ma oskan õpipoiste senist haridust ja kogemusi hinnata.</a:t>
            </a:r>
            <a:endParaRPr lang="et-EE"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90513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urinio vietos rezervavimo ženklas 2"/>
          <p:cNvSpPr>
            <a:spLocks noGrp="1"/>
          </p:cNvSpPr>
          <p:nvPr>
            <p:ph type="title"/>
          </p:nvPr>
        </p:nvSpPr>
        <p:spPr>
          <a:xfrm>
            <a:off x="539552" y="2420888"/>
            <a:ext cx="7886700" cy="1325563"/>
          </a:xfrm>
        </p:spPr>
        <p:txBody>
          <a:bodyPr>
            <a:noAutofit/>
          </a:bodyPr>
          <a:lstStyle/>
          <a:p>
            <a:pPr marL="0" indent="0">
              <a:buNone/>
            </a:pPr>
            <a:r>
              <a:rPr lang="et-EE" b="1" dirty="0">
                <a:latin typeface="Arial" panose="020B0604020202020204" pitchFamily="34" charset="0"/>
                <a:cs typeface="Arial" panose="020B0604020202020204" pitchFamily="34" charset="0"/>
              </a:rPr>
              <a:t>Osa 1</a:t>
            </a:r>
          </a:p>
          <a:p>
            <a:pPr marL="0" indent="0">
              <a:buNone/>
            </a:pPr>
            <a:r>
              <a:rPr lang="et-EE" b="1" dirty="0">
                <a:latin typeface="Arial" panose="020B0604020202020204" pitchFamily="34" charset="0"/>
                <a:cs typeface="Arial" panose="020B0604020202020204" pitchFamily="34" charset="0"/>
              </a:rPr>
              <a:t>Juhendamismeetodid</a:t>
            </a:r>
          </a:p>
        </p:txBody>
      </p:sp>
    </p:spTree>
    <p:extLst>
      <p:ext uri="{BB962C8B-B14F-4D97-AF65-F5344CB8AC3E}">
        <p14:creationId xmlns:p14="http://schemas.microsoft.com/office/powerpoint/2010/main" val="2675632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488" y="1094657"/>
            <a:ext cx="7886700" cy="606151"/>
          </a:xfrm>
        </p:spPr>
        <p:txBody>
          <a:bodyPr>
            <a:normAutofit fontScale="90000"/>
          </a:bodyPr>
          <a:lstStyle/>
          <a:p>
            <a:r>
              <a:rPr lang="et-EE" sz="4000" b="1" dirty="0">
                <a:latin typeface="Arial" panose="020B0604020202020204" pitchFamily="34" charset="0"/>
                <a:cs typeface="Arial" panose="020B0604020202020204" pitchFamily="34" charset="0"/>
              </a:rPr>
              <a:t>Õppematerjal</a:t>
            </a:r>
          </a:p>
        </p:txBody>
      </p:sp>
      <p:sp>
        <p:nvSpPr>
          <p:cNvPr id="3" name="Content Placeholder 2"/>
          <p:cNvSpPr>
            <a:spLocks noGrp="1"/>
          </p:cNvSpPr>
          <p:nvPr>
            <p:ph idx="1"/>
          </p:nvPr>
        </p:nvSpPr>
        <p:spPr>
          <a:xfrm>
            <a:off x="628650" y="1700809"/>
            <a:ext cx="7886700" cy="4476154"/>
          </a:xfrm>
        </p:spPr>
        <p:txBody>
          <a:bodyPr/>
          <a:lstStyle/>
          <a:p>
            <a:pPr marL="0" indent="0">
              <a:lnSpc>
                <a:spcPct val="100000"/>
              </a:lnSpc>
              <a:buNone/>
            </a:pPr>
            <a:r>
              <a:rPr lang="en-GB" b="1" dirty="0">
                <a:latin typeface="Arial" panose="020B0604020202020204" pitchFamily="34" charset="0"/>
                <a:cs typeface="Arial" panose="020B0604020202020204" pitchFamily="34" charset="0"/>
              </a:rPr>
              <a:t>1. </a:t>
            </a:r>
            <a:r>
              <a:rPr lang="et-EE" b="1" dirty="0">
                <a:latin typeface="Arial" panose="020B0604020202020204" pitchFamily="34" charset="0"/>
                <a:cs typeface="Arial" panose="020B0604020202020204" pitchFamily="34" charset="0"/>
              </a:rPr>
              <a:t>Õpipoiste ja nende õppimisstiilide erinevused</a:t>
            </a:r>
            <a:endParaRPr lang="et-EE" dirty="0">
              <a:latin typeface="Arial" panose="020B0604020202020204" pitchFamily="34" charset="0"/>
              <a:cs typeface="Arial" panose="020B0604020202020204" pitchFamily="34" charset="0"/>
            </a:endParaRPr>
          </a:p>
          <a:p>
            <a:pPr marL="0" indent="0">
              <a:buNone/>
            </a:pPr>
            <a:endParaRPr lang="lv-LV"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pic>
        <p:nvPicPr>
          <p:cNvPr id="1026" name="Picture 2" descr="D:\LDDK projekts_2016-2017\5786e23a7ae92stryim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2842648"/>
            <a:ext cx="5352289" cy="3878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734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75642"/>
          </a:xfrm>
        </p:spPr>
        <p:txBody>
          <a:bodyPr>
            <a:normAutofit/>
          </a:bodyPr>
          <a:lstStyle/>
          <a:p>
            <a:r>
              <a:rPr lang="lv-LV" sz="3000" b="1" dirty="0">
                <a:latin typeface="Arial" panose="020B0604020202020204" pitchFamily="34" charset="0"/>
                <a:cs typeface="Arial" panose="020B0604020202020204" pitchFamily="34" charset="0"/>
              </a:rPr>
              <a:t>1.1. </a:t>
            </a:r>
            <a:r>
              <a:rPr lang="et-EE" sz="3000" b="1" dirty="0">
                <a:latin typeface="Arial" panose="020B0604020202020204" pitchFamily="34" charset="0"/>
                <a:cs typeface="Arial" panose="020B0604020202020204" pitchFamily="34" charset="0"/>
              </a:rPr>
              <a:t>Nõuandeid, kuidas erinevaid õpipoisse juhendada</a:t>
            </a:r>
          </a:p>
        </p:txBody>
      </p:sp>
      <p:sp>
        <p:nvSpPr>
          <p:cNvPr id="3" name="Content Placeholder 2"/>
          <p:cNvSpPr>
            <a:spLocks noGrp="1"/>
          </p:cNvSpPr>
          <p:nvPr>
            <p:ph idx="1"/>
          </p:nvPr>
        </p:nvSpPr>
        <p:spPr>
          <a:xfrm>
            <a:off x="628650" y="1268760"/>
            <a:ext cx="7886700" cy="4908203"/>
          </a:xfrm>
        </p:spPr>
        <p:txBody>
          <a:bodyPr>
            <a:normAutofit fontScale="55000" lnSpcReduction="20000"/>
          </a:bodyPr>
          <a:lstStyle/>
          <a:p>
            <a:r>
              <a:rPr lang="et-EE" sz="3600" dirty="0">
                <a:latin typeface="Arial" panose="020B0604020202020204" pitchFamily="34" charset="0"/>
                <a:cs typeface="Arial" panose="020B0604020202020204" pitchFamily="34" charset="0"/>
              </a:rPr>
              <a:t>Hangi hariduse pakkujalt infot õpipoisi eelneva hariduse, teadmiste, tulemuste, tausta jms kohta.</a:t>
            </a:r>
          </a:p>
          <a:p>
            <a:r>
              <a:rPr lang="et-EE" sz="3600" dirty="0">
                <a:latin typeface="Arial" panose="020B0604020202020204" pitchFamily="34" charset="0"/>
                <a:cs typeface="Arial" panose="020B0604020202020204" pitchFamily="34" charset="0"/>
              </a:rPr>
              <a:t>Korralda õpipoisiga enne, kui teda juhend</a:t>
            </a:r>
            <a:r>
              <a:rPr lang="en-GB" sz="3600" dirty="0">
                <a:latin typeface="Arial" panose="020B0604020202020204" pitchFamily="34" charset="0"/>
                <a:cs typeface="Arial" panose="020B0604020202020204" pitchFamily="34" charset="0"/>
              </a:rPr>
              <a:t>a</a:t>
            </a:r>
            <a:r>
              <a:rPr lang="et-EE" sz="3600" dirty="0">
                <a:latin typeface="Arial" panose="020B0604020202020204" pitchFamily="34" charset="0"/>
                <a:cs typeface="Arial" panose="020B0604020202020204" pitchFamily="34" charset="0"/>
              </a:rPr>
              <a:t>ma hakkad, väike tutvumisvestlus, et saada aimu tema isiklikest õpieesmärkidest.</a:t>
            </a:r>
          </a:p>
          <a:p>
            <a:r>
              <a:rPr lang="et-EE" sz="3600" dirty="0">
                <a:latin typeface="Arial" panose="020B0604020202020204" pitchFamily="34" charset="0"/>
                <a:cs typeface="Arial" panose="020B0604020202020204" pitchFamily="34" charset="0"/>
              </a:rPr>
              <a:t>Paku õpipoistele hõlpsamaid õppimisvõimalusi vastavalt nende iseloomule. Mõtle näiteks läbi, kuidas oleks kõige parem eri eas, erinevate füüsiliste võimete, erineva esinemisoskuse, haridustaseme ja töökogemusega ning erineva rassist, soost ja rahvusest, erineva kultuuri, usu ja sotsiaalmajandusliku taustaga õpipoisse juhendada.</a:t>
            </a:r>
            <a:endParaRPr lang="et-EE" sz="3600" b="1" dirty="0">
              <a:latin typeface="Arial" panose="020B0604020202020204" pitchFamily="34" charset="0"/>
              <a:cs typeface="Arial" panose="020B0604020202020204" pitchFamily="34" charset="0"/>
            </a:endParaRPr>
          </a:p>
          <a:p>
            <a:r>
              <a:rPr lang="et-EE" sz="3600" dirty="0">
                <a:latin typeface="Arial" panose="020B0604020202020204" pitchFamily="34" charset="0"/>
                <a:cs typeface="Arial" panose="020B0604020202020204" pitchFamily="34" charset="0"/>
              </a:rPr>
              <a:t>Rakenda eesmärgid mõjusa, igaühe isiksusega arvestava personaalse arendamise vankri ette. Paku kõrge ja madala saavutusvajadusega inimestele  laiemaid võimalusi oma positiivseid omadusi arendada ning edenda nende tugevaid külgi ja andeid. Sellised asjad suurendavad õpipoiste õpimotivatsiooni ja saavutusvajadust.</a:t>
            </a:r>
          </a:p>
          <a:p>
            <a:r>
              <a:rPr lang="et-EE" sz="3600" dirty="0">
                <a:latin typeface="Arial" panose="020B0604020202020204" pitchFamily="34" charset="0"/>
                <a:cs typeface="Arial" panose="020B0604020202020204" pitchFamily="34" charset="0"/>
              </a:rPr>
              <a:t>See kõik aitab sul õpipoisist aru saada ja teda hinnata ning töötada välja oma isiklik õppe/juhendamiskava, et saavutada praktilise väljaõppe eesmärgid parimal võimalikul moel.</a:t>
            </a:r>
            <a:endParaRPr lang="et-EE" dirty="0"/>
          </a:p>
        </p:txBody>
      </p:sp>
    </p:spTree>
    <p:extLst>
      <p:ext uri="{BB962C8B-B14F-4D97-AF65-F5344CB8AC3E}">
        <p14:creationId xmlns:p14="http://schemas.microsoft.com/office/powerpoint/2010/main" val="2865273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03634"/>
          </a:xfrm>
        </p:spPr>
        <p:txBody>
          <a:bodyPr>
            <a:normAutofit/>
          </a:bodyPr>
          <a:lstStyle/>
          <a:p>
            <a:r>
              <a:rPr lang="lv-LV" sz="3600" b="1" dirty="0">
                <a:latin typeface="Arial" panose="020B0604020202020204" pitchFamily="34" charset="0"/>
                <a:cs typeface="Arial" panose="020B0604020202020204" pitchFamily="34" charset="0"/>
              </a:rPr>
              <a:t>1.2. </a:t>
            </a:r>
            <a:r>
              <a:rPr lang="et-EE" sz="3600" b="1" dirty="0">
                <a:latin typeface="Arial" panose="020B0604020202020204" pitchFamily="34" charset="0"/>
                <a:cs typeface="Arial" panose="020B0604020202020204" pitchFamily="34" charset="0"/>
              </a:rPr>
              <a:t>Õpipoiste õppimisstiilid</a:t>
            </a:r>
          </a:p>
        </p:txBody>
      </p:sp>
      <p:sp>
        <p:nvSpPr>
          <p:cNvPr id="3" name="Content Placeholder 2"/>
          <p:cNvSpPr>
            <a:spLocks noGrp="1"/>
          </p:cNvSpPr>
          <p:nvPr>
            <p:ph idx="1"/>
          </p:nvPr>
        </p:nvSpPr>
        <p:spPr>
          <a:xfrm>
            <a:off x="611560" y="1124744"/>
            <a:ext cx="7886700" cy="4927402"/>
          </a:xfrm>
        </p:spPr>
        <p:txBody>
          <a:bodyPr>
            <a:normAutofit lnSpcReduction="10000"/>
          </a:bodyPr>
          <a:lstStyle/>
          <a:p>
            <a:pPr marL="0" indent="0">
              <a:buNone/>
            </a:pPr>
            <a:r>
              <a:rPr lang="et-EE" sz="2600" dirty="0">
                <a:latin typeface="Arial" panose="020B0604020202020204" pitchFamily="34" charset="0"/>
                <a:cs typeface="Arial" panose="020B0604020202020204" pitchFamily="34" charset="0"/>
              </a:rPr>
              <a:t>Neil D. </a:t>
            </a:r>
            <a:r>
              <a:rPr lang="et-EE" sz="2600" dirty="0" err="1">
                <a:latin typeface="Arial" panose="020B0604020202020204" pitchFamily="34" charset="0"/>
                <a:cs typeface="Arial" panose="020B0604020202020204" pitchFamily="34" charset="0"/>
              </a:rPr>
              <a:t>Flemingi</a:t>
            </a:r>
            <a:r>
              <a:rPr lang="et-EE" sz="2600" dirty="0">
                <a:latin typeface="Arial" panose="020B0604020202020204" pitchFamily="34" charset="0"/>
                <a:cs typeface="Arial" panose="020B0604020202020204" pitchFamily="34" charset="0"/>
              </a:rPr>
              <a:t> väljatöötatud kutseõppeasutuse õppuri mudel eristab nelja tüüpi õppimiseelistusi. </a:t>
            </a:r>
          </a:p>
          <a:p>
            <a:pPr lvl="0"/>
            <a:r>
              <a:rPr lang="et-EE" sz="2600" dirty="0">
                <a:latin typeface="Arial" panose="020B0604020202020204" pitchFamily="34" charset="0"/>
                <a:cs typeface="Arial" panose="020B0604020202020204" pitchFamily="34" charset="0"/>
              </a:rPr>
              <a:t>Silmaga nähtav. Need õpipoisid eelistavad graafilisi näiteid: </a:t>
            </a:r>
            <a:r>
              <a:rPr lang="et-EE" sz="2600" dirty="0" err="1">
                <a:latin typeface="Arial" panose="020B0604020202020204" pitchFamily="34" charset="0"/>
                <a:cs typeface="Arial" panose="020B0604020202020204" pitchFamily="34" charset="0"/>
              </a:rPr>
              <a:t>kaa</a:t>
            </a:r>
            <a:r>
              <a:rPr lang="en-GB" sz="2600" dirty="0">
                <a:latin typeface="Arial" panose="020B0604020202020204" pitchFamily="34" charset="0"/>
                <a:cs typeface="Arial" panose="020B0604020202020204" pitchFamily="34" charset="0"/>
              </a:rPr>
              <a:t>r</a:t>
            </a:r>
            <a:r>
              <a:rPr lang="et-EE" sz="2600" dirty="0" err="1">
                <a:latin typeface="Arial" panose="020B0604020202020204" pitchFamily="34" charset="0"/>
                <a:cs typeface="Arial" panose="020B0604020202020204" pitchFamily="34" charset="0"/>
              </a:rPr>
              <a:t>did</a:t>
            </a:r>
            <a:r>
              <a:rPr lang="et-EE" sz="2600" dirty="0">
                <a:latin typeface="Arial" panose="020B0604020202020204" pitchFamily="34" charset="0"/>
                <a:cs typeface="Arial" panose="020B0604020202020204" pitchFamily="34" charset="0"/>
              </a:rPr>
              <a:t>, diagramm</a:t>
            </a:r>
            <a:r>
              <a:rPr lang="en-GB" sz="2600" dirty="0" err="1">
                <a:latin typeface="Arial" panose="020B0604020202020204" pitchFamily="34" charset="0"/>
                <a:cs typeface="Arial" panose="020B0604020202020204" pitchFamily="34" charset="0"/>
              </a:rPr>
              <a:t>i</a:t>
            </a:r>
            <a:r>
              <a:rPr lang="et-EE" sz="2600" dirty="0">
                <a:latin typeface="Arial" panose="020B0604020202020204" pitchFamily="34" charset="0"/>
                <a:cs typeface="Arial" panose="020B0604020202020204" pitchFamily="34" charset="0"/>
              </a:rPr>
              <a:t>d, graafikud. </a:t>
            </a:r>
          </a:p>
          <a:p>
            <a:pPr lvl="0"/>
            <a:r>
              <a:rPr lang="et-EE" sz="2600" dirty="0">
                <a:latin typeface="Arial" panose="020B0604020202020204" pitchFamily="34" charset="0"/>
                <a:cs typeface="Arial" panose="020B0604020202020204" pitchFamily="34" charset="0"/>
              </a:rPr>
              <a:t>Kõrvaga kuuldav. Kuulamiseelistusega õpipoisid eelistavad suulist infot, näiteks loenguid või rühma-arutlusi. </a:t>
            </a:r>
          </a:p>
          <a:p>
            <a:pPr lvl="0"/>
            <a:r>
              <a:rPr lang="et-EE" sz="2600" dirty="0">
                <a:latin typeface="Arial" panose="020B0604020202020204" pitchFamily="34" charset="0"/>
                <a:cs typeface="Arial" panose="020B0604020202020204" pitchFamily="34" charset="0"/>
              </a:rPr>
              <a:t>Lugemine. Need õpipoisid eelistavad tekstil põhinevat infot: käsiraamatuid, infolehti, kirjalikke juhiseid, ja </a:t>
            </a:r>
            <a:r>
              <a:rPr lang="et-EE" sz="2600" dirty="0" err="1">
                <a:latin typeface="Arial" panose="020B0604020202020204" pitchFamily="34" charset="0"/>
                <a:cs typeface="Arial" panose="020B0604020202020204" pitchFamily="34" charset="0"/>
              </a:rPr>
              <a:t>Powerpointi</a:t>
            </a:r>
            <a:r>
              <a:rPr lang="et-EE" sz="2600" dirty="0">
                <a:latin typeface="Arial" panose="020B0604020202020204" pitchFamily="34" charset="0"/>
                <a:cs typeface="Arial" panose="020B0604020202020204" pitchFamily="34" charset="0"/>
              </a:rPr>
              <a:t> esitlusi.</a:t>
            </a:r>
          </a:p>
          <a:p>
            <a:pPr lvl="0"/>
            <a:r>
              <a:rPr lang="et-EE" sz="2600" dirty="0">
                <a:latin typeface="Arial" panose="020B0604020202020204" pitchFamily="34" charset="0"/>
                <a:cs typeface="Arial" panose="020B0604020202020204" pitchFamily="34" charset="0"/>
              </a:rPr>
              <a:t>Liikumistaju. Nendele õpipoistele on tähtis füüsiline tegevus. See aitab neil kanda info üle tegelikkusse (näiteks simulatsioonide kaudu).</a:t>
            </a:r>
          </a:p>
          <a:p>
            <a:pPr marL="0" indent="0">
              <a:buNone/>
            </a:pPr>
            <a:endParaRPr lang="et-EE" dirty="0"/>
          </a:p>
        </p:txBody>
      </p:sp>
    </p:spTree>
    <p:extLst>
      <p:ext uri="{BB962C8B-B14F-4D97-AF65-F5344CB8AC3E}">
        <p14:creationId xmlns:p14="http://schemas.microsoft.com/office/powerpoint/2010/main" val="3532023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399578"/>
          </a:xfrm>
        </p:spPr>
        <p:txBody>
          <a:bodyPr>
            <a:normAutofit fontScale="90000"/>
          </a:bodyPr>
          <a:lstStyle/>
          <a:p>
            <a:endParaRPr lang="et-EE" dirty="0"/>
          </a:p>
        </p:txBody>
      </p:sp>
      <p:sp>
        <p:nvSpPr>
          <p:cNvPr id="3" name="Content Placeholder 2"/>
          <p:cNvSpPr>
            <a:spLocks noGrp="1"/>
          </p:cNvSpPr>
          <p:nvPr>
            <p:ph idx="1"/>
          </p:nvPr>
        </p:nvSpPr>
        <p:spPr>
          <a:xfrm>
            <a:off x="628650" y="764704"/>
            <a:ext cx="7886700" cy="5412259"/>
          </a:xfrm>
        </p:spPr>
        <p:txBody>
          <a:bodyPr>
            <a:normAutofit lnSpcReduction="10000"/>
          </a:bodyPr>
          <a:lstStyle/>
          <a:p>
            <a:r>
              <a:rPr lang="et-EE" sz="2400" dirty="0">
                <a:latin typeface="Arial" panose="020B0604020202020204" pitchFamily="34" charset="0"/>
                <a:cs typeface="Arial" panose="020B0604020202020204" pitchFamily="34" charset="0"/>
              </a:rPr>
              <a:t>Ettevõttepoolne juhendaja peaks püüdma sulandada õppesse igale tüübile pärale jõudvat infot.</a:t>
            </a:r>
          </a:p>
          <a:p>
            <a:r>
              <a:rPr lang="et-EE" sz="2400" dirty="0">
                <a:latin typeface="Arial" panose="020B0604020202020204" pitchFamily="34" charset="0"/>
                <a:cs typeface="Arial" panose="020B0604020202020204" pitchFamily="34" charset="0"/>
              </a:rPr>
              <a:t>Inimesed mäletavad 10% infost, mida nad on lugenud, 20% sellest, mida nad on näinud, 30% sellest, mida nad on kuulnud, 50% sellest, mida nad on näinud ja kuulnud, 70% koostööst ning 80% asjade ise läbi tegemisest.</a:t>
            </a:r>
          </a:p>
          <a:p>
            <a:r>
              <a:rPr lang="et-EE" sz="2400" dirty="0">
                <a:latin typeface="Arial" panose="020B0604020202020204" pitchFamily="34" charset="0"/>
                <a:cs typeface="Arial" panose="020B0604020202020204" pitchFamily="34" charset="0"/>
              </a:rPr>
              <a:t>Väljaõppele mitme meele kaudu lähenemine on ilmselt kõige tõhusam ja paremaid õppetulemusi saavutada võimaldav moodus, ja selle puhul on õpipoisid aktiivselt kaasatud õppeprotsessi.</a:t>
            </a:r>
          </a:p>
          <a:p>
            <a:r>
              <a:rPr lang="et-EE" sz="2400" dirty="0">
                <a:latin typeface="Arial" panose="020B0604020202020204" pitchFamily="34" charset="0"/>
                <a:cs typeface="Arial" panose="020B0604020202020204" pitchFamily="34" charset="0"/>
              </a:rPr>
              <a:t>Uuri õpipoistelt, kuidas neile meeldib õppida, st kas nad eelistavad kirjalikke juhiseid või seda, kui neile mitu korda ette näidatakse, kuidas midagi teha, või hoopis nende asjade kombinatsiooni, ja paku oma ettevõttepoolset väljaõpet siis just sellisel viisil.</a:t>
            </a:r>
            <a:endParaRPr lang="et-E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1282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31626"/>
          </a:xfrm>
        </p:spPr>
        <p:txBody>
          <a:bodyPr>
            <a:normAutofit/>
          </a:bodyPr>
          <a:lstStyle/>
          <a:p>
            <a:pPr algn="ctr"/>
            <a:r>
              <a:rPr lang="et-EE" sz="4000" b="1" dirty="0">
                <a:latin typeface="Arial" panose="020B0604020202020204" pitchFamily="34" charset="0"/>
                <a:cs typeface="Arial" panose="020B0604020202020204" pitchFamily="34" charset="0"/>
              </a:rPr>
              <a:t>Kolbi õppestiilid</a:t>
            </a:r>
          </a:p>
        </p:txBody>
      </p:sp>
      <p:pic>
        <p:nvPicPr>
          <p:cNvPr id="1026" name="Picture 2" descr="D:\LDDK projekts_2016-2017\learning_cycle_2.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59632" y="1268760"/>
            <a:ext cx="6787728" cy="509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822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1545"/>
          </a:xfrm>
        </p:spPr>
        <p:txBody>
          <a:bodyPr>
            <a:normAutofit fontScale="90000"/>
          </a:bodyPr>
          <a:lstStyle/>
          <a:p>
            <a:endParaRPr lang="et-EE" dirty="0"/>
          </a:p>
        </p:txBody>
      </p:sp>
      <p:sp>
        <p:nvSpPr>
          <p:cNvPr id="3" name="Content Placeholder 2"/>
          <p:cNvSpPr>
            <a:spLocks noGrp="1"/>
          </p:cNvSpPr>
          <p:nvPr>
            <p:ph idx="1"/>
          </p:nvPr>
        </p:nvSpPr>
        <p:spPr>
          <a:xfrm>
            <a:off x="628650" y="620688"/>
            <a:ext cx="7886700" cy="5556275"/>
          </a:xfrm>
        </p:spPr>
        <p:txBody>
          <a:bodyPr>
            <a:normAutofit lnSpcReduction="10000"/>
          </a:bodyPr>
          <a:lstStyle/>
          <a:p>
            <a:pPr marL="0" indent="0">
              <a:buNone/>
            </a:pPr>
            <a:r>
              <a:rPr lang="et-EE" sz="2600" dirty="0">
                <a:latin typeface="Arial" panose="020B0604020202020204" pitchFamily="34" charset="0"/>
                <a:cs typeface="Arial" panose="020B0604020202020204" pitchFamily="34" charset="0"/>
              </a:rPr>
              <a:t>Kolbi (1984) õppimise teooria joonistab välja neli selgesti tajutavat õppimisstiili (või eelistust), mis baseeruvad neljaastmelisel õppetsüklil.</a:t>
            </a:r>
          </a:p>
          <a:p>
            <a:pPr marL="0" indent="0">
              <a:buNone/>
            </a:pPr>
            <a:r>
              <a:rPr lang="et-EE" sz="2600" b="1" dirty="0">
                <a:latin typeface="Arial" panose="020B0604020202020204" pitchFamily="34" charset="0"/>
                <a:cs typeface="Arial" panose="020B0604020202020204" pitchFamily="34" charset="0"/>
              </a:rPr>
              <a:t>1.</a:t>
            </a:r>
            <a:r>
              <a:rPr lang="et-EE" sz="2600" dirty="0">
                <a:latin typeface="Arial" panose="020B0604020202020204" pitchFamily="34" charset="0"/>
                <a:cs typeface="Arial" panose="020B0604020202020204" pitchFamily="34" charset="0"/>
              </a:rPr>
              <a:t> </a:t>
            </a:r>
            <a:r>
              <a:rPr lang="et-EE" sz="2600" b="1" dirty="0">
                <a:latin typeface="Arial" panose="020B0604020202020204" pitchFamily="34" charset="0"/>
                <a:cs typeface="Arial" panose="020B0604020202020204" pitchFamily="34" charset="0"/>
              </a:rPr>
              <a:t>Konkreetne kogemus</a:t>
            </a:r>
            <a:r>
              <a:rPr lang="et-EE" sz="2600" dirty="0">
                <a:latin typeface="Arial" panose="020B0604020202020204" pitchFamily="34" charset="0"/>
                <a:cs typeface="Arial" panose="020B0604020202020204" pitchFamily="34" charset="0"/>
              </a:rPr>
              <a:t> (lisandub uue olukorra kogemus või juba olemasoleva kogemuse uuesti läbimängimine).</a:t>
            </a:r>
          </a:p>
          <a:p>
            <a:pPr marL="0" indent="0">
              <a:buNone/>
            </a:pPr>
            <a:r>
              <a:rPr lang="et-EE" sz="2600" b="1" dirty="0">
                <a:latin typeface="Arial" panose="020B0604020202020204" pitchFamily="34" charset="0"/>
                <a:cs typeface="Arial" panose="020B0604020202020204" pitchFamily="34" charset="0"/>
              </a:rPr>
              <a:t>2.</a:t>
            </a:r>
            <a:r>
              <a:rPr lang="et-EE" sz="2600" dirty="0">
                <a:latin typeface="Arial" panose="020B0604020202020204" pitchFamily="34" charset="0"/>
                <a:cs typeface="Arial" panose="020B0604020202020204" pitchFamily="34" charset="0"/>
              </a:rPr>
              <a:t> </a:t>
            </a:r>
            <a:r>
              <a:rPr lang="et-EE" sz="2600" b="1" dirty="0">
                <a:latin typeface="Arial" panose="020B0604020202020204" pitchFamily="34" charset="0"/>
                <a:cs typeface="Arial" panose="020B0604020202020204" pitchFamily="34" charset="0"/>
              </a:rPr>
              <a:t>Peegeldav vaatlemine</a:t>
            </a:r>
            <a:r>
              <a:rPr lang="et-EE" sz="2600" dirty="0">
                <a:latin typeface="Arial" panose="020B0604020202020204" pitchFamily="34" charset="0"/>
                <a:cs typeface="Arial" panose="020B0604020202020204" pitchFamily="34" charset="0"/>
              </a:rPr>
              <a:t> (uue kogemuse puhul. Erilise tähtsusega on kogemuse ja mõistmise vastuolulisus).</a:t>
            </a:r>
          </a:p>
          <a:p>
            <a:pPr marL="0" indent="0">
              <a:buNone/>
            </a:pPr>
            <a:r>
              <a:rPr lang="et-EE" sz="2600" b="1" dirty="0">
                <a:latin typeface="Arial" panose="020B0604020202020204" pitchFamily="34" charset="0"/>
                <a:cs typeface="Arial" panose="020B0604020202020204" pitchFamily="34" charset="0"/>
              </a:rPr>
              <a:t>3.</a:t>
            </a:r>
            <a:r>
              <a:rPr lang="et-EE" sz="2600" dirty="0">
                <a:latin typeface="Arial" panose="020B0604020202020204" pitchFamily="34" charset="0"/>
                <a:cs typeface="Arial" panose="020B0604020202020204" pitchFamily="34" charset="0"/>
              </a:rPr>
              <a:t> </a:t>
            </a:r>
            <a:r>
              <a:rPr lang="et-EE" sz="2600" b="1" dirty="0">
                <a:latin typeface="Arial" panose="020B0604020202020204" pitchFamily="34" charset="0"/>
                <a:cs typeface="Arial" panose="020B0604020202020204" pitchFamily="34" charset="0"/>
              </a:rPr>
              <a:t>Üldistamine </a:t>
            </a:r>
            <a:r>
              <a:rPr lang="et-EE" sz="2600" dirty="0">
                <a:latin typeface="Arial" panose="020B0604020202020204" pitchFamily="34" charset="0"/>
                <a:cs typeface="Arial" panose="020B0604020202020204" pitchFamily="34" charset="0"/>
              </a:rPr>
              <a:t>(Peegeldus laseb tekkida uutel ideedel või modifitseeruda juba kinnistunud üldistaval kontseptil).</a:t>
            </a:r>
          </a:p>
          <a:p>
            <a:pPr marL="0" indent="0">
              <a:buNone/>
            </a:pPr>
            <a:r>
              <a:rPr lang="et-EE" sz="2600" b="1" dirty="0">
                <a:latin typeface="Arial" panose="020B0604020202020204" pitchFamily="34" charset="0"/>
                <a:cs typeface="Arial" panose="020B0604020202020204" pitchFamily="34" charset="0"/>
              </a:rPr>
              <a:t>4.</a:t>
            </a:r>
            <a:r>
              <a:rPr lang="et-EE" sz="2600" dirty="0">
                <a:latin typeface="Arial" panose="020B0604020202020204" pitchFamily="34" charset="0"/>
                <a:cs typeface="Arial" panose="020B0604020202020204" pitchFamily="34" charset="0"/>
              </a:rPr>
              <a:t> </a:t>
            </a:r>
            <a:r>
              <a:rPr lang="et-EE" sz="2600" b="1" dirty="0">
                <a:latin typeface="Arial" panose="020B0604020202020204" pitchFamily="34" charset="0"/>
                <a:cs typeface="Arial" panose="020B0604020202020204" pitchFamily="34" charset="0"/>
              </a:rPr>
              <a:t>Aktiivne katsetamine</a:t>
            </a:r>
            <a:r>
              <a:rPr lang="et-EE" sz="2600" dirty="0">
                <a:latin typeface="Arial" panose="020B0604020202020204" pitchFamily="34" charset="0"/>
                <a:cs typeface="Arial" panose="020B0604020202020204" pitchFamily="34" charset="0"/>
              </a:rPr>
              <a:t> (õpipoiss katsetab kõikjal, et tulemusi näha).</a:t>
            </a:r>
          </a:p>
          <a:p>
            <a:endParaRPr lang="et-EE" dirty="0"/>
          </a:p>
        </p:txBody>
      </p:sp>
    </p:spTree>
    <p:extLst>
      <p:ext uri="{BB962C8B-B14F-4D97-AF65-F5344CB8AC3E}">
        <p14:creationId xmlns:p14="http://schemas.microsoft.com/office/powerpoint/2010/main" val="14278384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1545"/>
          </a:xfrm>
        </p:spPr>
        <p:txBody>
          <a:bodyPr>
            <a:normAutofit fontScale="90000"/>
          </a:bodyPr>
          <a:lstStyle/>
          <a:p>
            <a:endParaRPr lang="lv-LV" dirty="0"/>
          </a:p>
        </p:txBody>
      </p:sp>
      <p:sp>
        <p:nvSpPr>
          <p:cNvPr id="3" name="Content Placeholder 2"/>
          <p:cNvSpPr>
            <a:spLocks noGrp="1"/>
          </p:cNvSpPr>
          <p:nvPr>
            <p:ph idx="1"/>
          </p:nvPr>
        </p:nvSpPr>
        <p:spPr>
          <a:xfrm>
            <a:off x="628650" y="620688"/>
            <a:ext cx="7886700" cy="5556275"/>
          </a:xfrm>
        </p:spPr>
        <p:txBody>
          <a:bodyPr>
            <a:normAutofit/>
          </a:bodyPr>
          <a:lstStyle/>
          <a:p>
            <a:r>
              <a:rPr lang="et-EE" sz="2400" dirty="0">
                <a:latin typeface="Arial" panose="020B0604020202020204" pitchFamily="34" charset="0"/>
                <a:cs typeface="Arial" panose="020B0604020202020204" pitchFamily="34" charset="0"/>
              </a:rPr>
              <a:t>Õppimist loetakse tõhusaks, kui inimene läbib neljast astmest koosneva tsükli: (1) tal on konkreetne kogemus, millega kaasneb (2) selle vaatlemine ja peegeldamine, mis viib (3) üldistavate kontseptide  (analüüs) ja üldistusteni (järeldused), mida seejärel kasutatakse (4) hüpoteeside proovilepanekuks tulevikuolukordades, mis viivad uute kogemusteni.</a:t>
            </a:r>
          </a:p>
          <a:p>
            <a:r>
              <a:rPr lang="et-EE" sz="2400" dirty="0">
                <a:latin typeface="Arial" panose="020B0604020202020204" pitchFamily="34" charset="0"/>
                <a:cs typeface="Arial" panose="020B0604020202020204" pitchFamily="34" charset="0"/>
              </a:rPr>
              <a:t>Õppimine on integreeritud protsess, mille kõik astmed toetavad üksteist ja toidavad järgmist. Tsüklisse on võimalik siseneda igal sammul ja käia see läbi selle loogilises järgnevuses.(Kolb) </a:t>
            </a:r>
          </a:p>
          <a:p>
            <a:r>
              <a:rPr lang="et-EE" sz="2400" dirty="0">
                <a:latin typeface="Arial" panose="020B0604020202020204" pitchFamily="34" charset="0"/>
                <a:cs typeface="Arial" panose="020B0604020202020204" pitchFamily="34" charset="0"/>
              </a:rPr>
              <a:t>Aktiivne </a:t>
            </a:r>
            <a:r>
              <a:rPr lang="et-EE" sz="2400">
                <a:latin typeface="Arial" panose="020B0604020202020204" pitchFamily="34" charset="0"/>
                <a:cs typeface="Arial" panose="020B0604020202020204" pitchFamily="34" charset="0"/>
              </a:rPr>
              <a:t>õppimine toimub ainult </a:t>
            </a:r>
            <a:r>
              <a:rPr lang="et-EE" sz="2400" dirty="0">
                <a:latin typeface="Arial" panose="020B0604020202020204" pitchFamily="34" charset="0"/>
                <a:cs typeface="Arial" panose="020B0604020202020204" pitchFamily="34" charset="0"/>
              </a:rPr>
              <a:t>siis, kui õpipoiss on võimeline sooritama mudeli kõik neli sammu. Seetõttu ei saa tsükli ükski staadium olla niisama tõhus kui õppeprotsess iseenesest.</a:t>
            </a:r>
            <a:endParaRPr lang="et-EE" dirty="0"/>
          </a:p>
        </p:txBody>
      </p:sp>
    </p:spTree>
    <p:extLst>
      <p:ext uri="{BB962C8B-B14F-4D97-AF65-F5344CB8AC3E}">
        <p14:creationId xmlns:p14="http://schemas.microsoft.com/office/powerpoint/2010/main" val="839654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488" y="1094656"/>
            <a:ext cx="7886700" cy="1325563"/>
          </a:xfrm>
        </p:spPr>
        <p:txBody>
          <a:bodyPr>
            <a:normAutofit/>
          </a:bodyPr>
          <a:lstStyle/>
          <a:p>
            <a:r>
              <a:rPr lang="et-EE" sz="4000" b="1" dirty="0">
                <a:latin typeface="Arial" panose="020B0604020202020204" pitchFamily="34" charset="0"/>
                <a:cs typeface="Arial" panose="020B0604020202020204" pitchFamily="34" charset="0"/>
              </a:rPr>
              <a:t>Õppematerjal</a:t>
            </a:r>
          </a:p>
        </p:txBody>
      </p:sp>
      <p:sp>
        <p:nvSpPr>
          <p:cNvPr id="3" name="Content Placeholder 2"/>
          <p:cNvSpPr>
            <a:spLocks noGrp="1"/>
          </p:cNvSpPr>
          <p:nvPr>
            <p:ph idx="1"/>
          </p:nvPr>
        </p:nvSpPr>
        <p:spPr>
          <a:xfrm>
            <a:off x="628650" y="2276871"/>
            <a:ext cx="7886700" cy="3900091"/>
          </a:xfrm>
        </p:spPr>
        <p:txBody>
          <a:bodyPr/>
          <a:lstStyle/>
          <a:p>
            <a:pPr marL="0" indent="0" algn="ctr">
              <a:buNone/>
            </a:pPr>
            <a:r>
              <a:rPr lang="et-EE" b="1" dirty="0">
                <a:latin typeface="Arial" panose="020B0604020202020204" pitchFamily="34" charset="0"/>
                <a:cs typeface="Arial" panose="020B0604020202020204" pitchFamily="34" charset="0"/>
              </a:rPr>
              <a:t>Osa 2: </a:t>
            </a:r>
          </a:p>
          <a:p>
            <a:pPr marL="0" indent="0" algn="ctr">
              <a:buNone/>
            </a:pPr>
            <a:r>
              <a:rPr lang="et-EE" b="1" dirty="0">
                <a:latin typeface="Arial" panose="020B0604020202020204" pitchFamily="34" charset="0"/>
                <a:cs typeface="Arial" panose="020B0604020202020204" pitchFamily="34" charset="0"/>
              </a:rPr>
              <a:t>5 sammu, et õpipoisse individuaalselt ja edukalt juhendada</a:t>
            </a:r>
            <a:endParaRPr lang="et-EE"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3917438"/>
            <a:ext cx="5169299" cy="1831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06313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394" y="1340768"/>
            <a:ext cx="7886700" cy="4188123"/>
          </a:xfrm>
        </p:spPr>
        <p:txBody>
          <a:bodyPr>
            <a:normAutofit fontScale="70000" lnSpcReduction="20000"/>
          </a:bodyPr>
          <a:lstStyle/>
          <a:p>
            <a:pPr marL="0" indent="0">
              <a:buNone/>
            </a:pPr>
            <a:r>
              <a:rPr lang="lv-LV" sz="4000" b="1" dirty="0">
                <a:latin typeface="Arial" panose="020B0604020202020204" pitchFamily="34" charset="0"/>
                <a:cs typeface="Arial" panose="020B0604020202020204" pitchFamily="34" charset="0"/>
              </a:rPr>
              <a:t>1</a:t>
            </a:r>
            <a:r>
              <a:rPr lang="en-GB" sz="4000" b="1" dirty="0">
                <a:latin typeface="Arial" panose="020B0604020202020204" pitchFamily="34" charset="0"/>
                <a:cs typeface="Arial" panose="020B0604020202020204" pitchFamily="34" charset="0"/>
              </a:rPr>
              <a:t>. </a:t>
            </a:r>
            <a:r>
              <a:rPr lang="et-EE" sz="4000" b="1" dirty="0">
                <a:latin typeface="Arial" panose="020B0604020202020204" pitchFamily="34" charset="0"/>
                <a:cs typeface="Arial" panose="020B0604020202020204" pitchFamily="34" charset="0"/>
              </a:rPr>
              <a:t>samm</a:t>
            </a:r>
            <a:r>
              <a:rPr lang="en-GB" sz="4000" b="1" dirty="0">
                <a:latin typeface="Arial" panose="020B0604020202020204" pitchFamily="34" charset="0"/>
                <a:cs typeface="Arial" panose="020B0604020202020204" pitchFamily="34" charset="0"/>
              </a:rPr>
              <a:t>:</a:t>
            </a:r>
            <a:r>
              <a:rPr lang="et-EE" sz="4000" b="1" dirty="0">
                <a:latin typeface="Arial" panose="020B0604020202020204" pitchFamily="34" charset="0"/>
                <a:cs typeface="Arial" panose="020B0604020202020204" pitchFamily="34" charset="0"/>
              </a:rPr>
              <a:t> loo õpipoisiga tugev suhe</a:t>
            </a:r>
          </a:p>
          <a:p>
            <a:r>
              <a:rPr lang="et-EE" sz="2400" dirty="0">
                <a:latin typeface="Arial" panose="020B0604020202020204" pitchFamily="34" charset="0"/>
                <a:cs typeface="Arial" panose="020B0604020202020204" pitchFamily="34" charset="0"/>
              </a:rPr>
              <a:t>Tee endale selgeks, kas sa oled suuteline õpipoisiga koostööd tegema ja teineteisest aru saama.</a:t>
            </a:r>
          </a:p>
          <a:p>
            <a:r>
              <a:rPr lang="et-EE" sz="2400" dirty="0">
                <a:latin typeface="Arial" panose="020B0604020202020204" pitchFamily="34" charset="0"/>
                <a:cs typeface="Arial" panose="020B0604020202020204" pitchFamily="34" charset="0"/>
              </a:rPr>
              <a:t>Määratle õpipoisi väärtused ja kindlusta vastastikune austus, selgitades üheselt arusaadavalt koolituse reegleid ning leppides kokku enda ja õpipoisi kohustused/vastutuse.</a:t>
            </a:r>
          </a:p>
          <a:p>
            <a:r>
              <a:rPr lang="et-EE" sz="2400" dirty="0">
                <a:latin typeface="Arial" panose="020B0604020202020204" pitchFamily="34" charset="0"/>
                <a:cs typeface="Arial" panose="020B0604020202020204" pitchFamily="34" charset="0"/>
              </a:rPr>
              <a:t>Lepi kokku koostöö eesmärgid ja vorm. Teisisõnu, koolituse eesmärk võib olla konkreetsete teadmiste omandamine; koostöö vorm võib olla regulaarsed vestlused õpipoisiga, et hinnata, kuidas ta eesmärgi poole liigub.</a:t>
            </a:r>
          </a:p>
          <a:p>
            <a:r>
              <a:rPr lang="et-EE" sz="2400" dirty="0">
                <a:latin typeface="Arial" panose="020B0604020202020204" pitchFamily="34" charset="0"/>
                <a:cs typeface="Arial" panose="020B0604020202020204" pitchFamily="34" charset="0"/>
              </a:rPr>
              <a:t>Määratle soovid, rollid ja käitumine, saades aru isiklikest eripäradest. Peaksid pakkuma ja selgitama õpipoisile oma koostööreegleid väljaõppe ajal, teisisõnu siis seda, kui sageli te kohtute, millal sul on võimalik selgitada segaseks jäänud tööülesandeid jms.</a:t>
            </a:r>
          </a:p>
          <a:p>
            <a:r>
              <a:rPr lang="et-EE" sz="2400" dirty="0">
                <a:latin typeface="Arial" panose="020B0604020202020204" pitchFamily="34" charset="0"/>
                <a:cs typeface="Arial" panose="020B0604020202020204" pitchFamily="34" charset="0"/>
              </a:rPr>
              <a:t>Ära lase tekkida kentsakatel barjääridel. Ole lihtne ja dialoogile avatud, st lase õpipoisil väljendada omi mõtteid ja austa tema arvamust.</a:t>
            </a:r>
            <a:endParaRPr lang="et-EE"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3044726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94174"/>
            <a:ext cx="7886700" cy="4620170"/>
          </a:xfrm>
        </p:spPr>
        <p:txBody>
          <a:bodyPr>
            <a:normAutofit fontScale="70000" lnSpcReduction="20000"/>
          </a:bodyPr>
          <a:lstStyle/>
          <a:p>
            <a:pPr marL="0" indent="0">
              <a:buNone/>
            </a:pPr>
            <a:r>
              <a:rPr lang="lv-LV" sz="4000" b="1" dirty="0">
                <a:latin typeface="Arial" panose="020B0604020202020204" pitchFamily="34" charset="0"/>
                <a:cs typeface="Arial" panose="020B0604020202020204" pitchFamily="34" charset="0"/>
              </a:rPr>
              <a:t>2</a:t>
            </a:r>
            <a:r>
              <a:rPr lang="en-GB" sz="4000" b="1" dirty="0">
                <a:latin typeface="Arial" panose="020B0604020202020204" pitchFamily="34" charset="0"/>
                <a:cs typeface="Arial" panose="020B0604020202020204" pitchFamily="34" charset="0"/>
              </a:rPr>
              <a:t>. </a:t>
            </a:r>
            <a:r>
              <a:rPr lang="et-EE" sz="4000" b="1" dirty="0">
                <a:latin typeface="Arial" panose="020B0604020202020204" pitchFamily="34" charset="0"/>
                <a:cs typeface="Arial" panose="020B0604020202020204" pitchFamily="34" charset="0"/>
              </a:rPr>
              <a:t>samm: sea endale ja õpipoisile eesmärgid</a:t>
            </a:r>
          </a:p>
          <a:p>
            <a:r>
              <a:rPr lang="et-EE" sz="2400" dirty="0">
                <a:latin typeface="Arial" panose="020B0604020202020204" pitchFamily="34" charset="0"/>
                <a:cs typeface="Arial" panose="020B0604020202020204" pitchFamily="34" charset="0"/>
              </a:rPr>
              <a:t>Määratle omaenda eesmärgid, lähtudes õpipoisi väljaõppekavast ja ajagraafikust.</a:t>
            </a:r>
          </a:p>
          <a:p>
            <a:r>
              <a:rPr lang="et-EE" sz="2400" dirty="0">
                <a:latin typeface="Arial" panose="020B0604020202020204" pitchFamily="34" charset="0"/>
                <a:cs typeface="Arial" panose="020B0604020202020204" pitchFamily="34" charset="0"/>
              </a:rPr>
              <a:t>Ühenda keskmise ja lühikese aja eesmärgid igapäevategevustega: iga õppetegevus peaks viima õpipoissi sammukese põhieesmärgi suunas. Teisisõnu, kui eesmärk on valmistada puidust uks, peaksid sa jaotama selle ülesande mitmeks osaks, alates joonisest ja lõpetades lakkimise/viimistlusega.</a:t>
            </a:r>
          </a:p>
          <a:p>
            <a:r>
              <a:rPr lang="et-EE" sz="2400" dirty="0">
                <a:latin typeface="Arial" panose="020B0604020202020204" pitchFamily="34" charset="0"/>
                <a:cs typeface="Arial" panose="020B0604020202020204" pitchFamily="34" charset="0"/>
              </a:rPr>
              <a:t>Kui tekivad probleemid, uuri tegutsemisvõimalusi. Sul peab olema varuks mitu versiooni, kuidas õppeprotsessis esinevaid eri liiki probleeme lahendada, ja sa võid paluda juhendataval teatada sulle otsekohe, kui ta seisab silmitsi mingi probleemiga,</a:t>
            </a:r>
            <a:r>
              <a:rPr lang="en-GB" sz="2400" dirty="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et mitte lasta sel suuremaks kasvada.</a:t>
            </a:r>
            <a:endParaRPr lang="et-EE" sz="2400" dirty="0">
              <a:solidFill>
                <a:srgbClr val="FF0000"/>
              </a:solidFill>
              <a:latin typeface="Arial" panose="020B0604020202020204" pitchFamily="34" charset="0"/>
              <a:cs typeface="Arial" panose="020B0604020202020204" pitchFamily="34" charset="0"/>
            </a:endParaRPr>
          </a:p>
          <a:p>
            <a:pPr marL="0" indent="0">
              <a:buNone/>
            </a:pPr>
            <a:r>
              <a:rPr lang="et-EE" sz="4000" b="1" dirty="0">
                <a:latin typeface="Arial" panose="020B0604020202020204" pitchFamily="34" charset="0"/>
                <a:cs typeface="Arial" panose="020B0604020202020204" pitchFamily="34" charset="0"/>
              </a:rPr>
              <a:t>3. samm: õpi koos töötama</a:t>
            </a:r>
          </a:p>
          <a:p>
            <a:r>
              <a:rPr lang="et-EE" sz="2400" dirty="0">
                <a:latin typeface="Arial" panose="020B0604020202020204" pitchFamily="34" charset="0"/>
                <a:cs typeface="Arial" panose="020B0604020202020204" pitchFamily="34" charset="0"/>
              </a:rPr>
              <a:t>Küsi aga – sa tunned juba õpipoissi ja tema õppimisstiili piisavalt hästi, nii et võid igasugu küsimustes sügavamale ja konkreetsemaks minna.</a:t>
            </a:r>
            <a:endParaRPr lang="et-EE" sz="2400" dirty="0">
              <a:solidFill>
                <a:srgbClr val="FF0000"/>
              </a:solidFill>
              <a:latin typeface="Arial" panose="020B0604020202020204" pitchFamily="34" charset="0"/>
              <a:cs typeface="Arial" panose="020B0604020202020204" pitchFamily="34" charset="0"/>
            </a:endParaRPr>
          </a:p>
          <a:p>
            <a:r>
              <a:rPr lang="et-EE" sz="2400" dirty="0">
                <a:latin typeface="Arial" panose="020B0604020202020204" pitchFamily="34" charset="0"/>
                <a:cs typeface="Arial" panose="020B0604020202020204" pitchFamily="34" charset="0"/>
              </a:rPr>
              <a:t>Õppige vastastikku – õpipoissi juhendades saad sa ka ise õppida, sest õpipoisid ja nende õppimisstiilid võivad olla nii erinevad.</a:t>
            </a:r>
            <a:endParaRPr lang="et-EE" sz="2400" dirty="0">
              <a:solidFill>
                <a:srgbClr val="FF0000"/>
              </a:solidFill>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3373541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00239" y="1089070"/>
            <a:ext cx="7886700" cy="4429880"/>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3000" b="1" dirty="0">
                <a:latin typeface="Arial" panose="020B0604020202020204" pitchFamily="34" charset="0"/>
                <a:cs typeface="Arial" panose="020B0604020202020204" pitchFamily="34" charset="0"/>
              </a:rPr>
              <a:t>Vajadus</a:t>
            </a:r>
          </a:p>
          <a:p>
            <a:pPr marL="0" indent="0">
              <a:buNone/>
            </a:pPr>
            <a:endParaRPr lang="et-EE" dirty="0">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Sa leiad vastused küsimustele</a:t>
            </a:r>
          </a:p>
          <a:p>
            <a:pPr marL="0" indent="0">
              <a:buNone/>
            </a:pPr>
            <a:endParaRPr lang="et-EE" dirty="0">
              <a:latin typeface="Arial" panose="020B0604020202020204" pitchFamily="34" charset="0"/>
              <a:cs typeface="Arial" panose="020B0604020202020204" pitchFamily="34" charset="0"/>
            </a:endParaRPr>
          </a:p>
          <a:p>
            <a:pPr lvl="0"/>
            <a:r>
              <a:rPr lang="et-EE" dirty="0">
                <a:latin typeface="Arial" panose="020B0604020202020204" pitchFamily="34" charset="0"/>
                <a:cs typeface="Arial" panose="020B0604020202020204" pitchFamily="34" charset="0"/>
              </a:rPr>
              <a:t>Millised on eduka õppe põhisammud?</a:t>
            </a:r>
          </a:p>
          <a:p>
            <a:pPr lvl="0"/>
            <a:r>
              <a:rPr lang="et-EE" dirty="0">
                <a:latin typeface="Arial" panose="020B0604020202020204" pitchFamily="34" charset="0"/>
                <a:cs typeface="Arial" panose="020B0604020202020204" pitchFamily="34" charset="0"/>
              </a:rPr>
              <a:t>Kuidas ehitada üles usalduslikud suhted juhendatavatega?</a:t>
            </a:r>
          </a:p>
          <a:p>
            <a:pPr marL="0" indent="0">
              <a:buNone/>
            </a:pPr>
            <a:endParaRPr lang="et-EE" dirty="0">
              <a:latin typeface="Arial" panose="020B0604020202020204" pitchFamily="34" charset="0"/>
              <a:cs typeface="Arial" panose="020B0604020202020204" pitchFamily="34" charset="0"/>
            </a:endParaRPr>
          </a:p>
        </p:txBody>
      </p:sp>
      <p:pic>
        <p:nvPicPr>
          <p:cNvPr id="5" name="Picture 23"/>
          <p:cNvPicPr/>
          <p:nvPr/>
        </p:nvPicPr>
        <p:blipFill>
          <a:blip r:embed="rId2" cstate="print">
            <a:extLst>
              <a:ext uri="{BEBA8EAE-BF5A-486C-A8C5-ECC9F3942E4B}">
                <a14:imgProps xmlns:a14="http://schemas.microsoft.com/office/drawing/2010/main">
                  <a14:imgLayer r:embed="rId3">
                    <a14:imgEffect>
                      <a14:backgroundRemoval t="2667" b="94500" l="2667" r="97667"/>
                    </a14:imgEffect>
                  </a14:imgLayer>
                </a14:imgProps>
              </a:ext>
              <a:ext uri="{28A0092B-C50C-407E-A947-70E740481C1C}">
                <a14:useLocalDpi xmlns:a14="http://schemas.microsoft.com/office/drawing/2010/main" val="0"/>
              </a:ext>
            </a:extLst>
          </a:blip>
          <a:stretch>
            <a:fillRect/>
          </a:stretch>
        </p:blipFill>
        <p:spPr>
          <a:xfrm>
            <a:off x="6804248" y="1089070"/>
            <a:ext cx="1800225" cy="1800225"/>
          </a:xfrm>
          <a:prstGeom prst="rect">
            <a:avLst/>
          </a:prstGeom>
        </p:spPr>
      </p:pic>
    </p:spTree>
    <p:extLst>
      <p:ext uri="{BB962C8B-B14F-4D97-AF65-F5344CB8AC3E}">
        <p14:creationId xmlns:p14="http://schemas.microsoft.com/office/powerpoint/2010/main" val="3835598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56793"/>
            <a:ext cx="7886700" cy="4620170"/>
          </a:xfrm>
        </p:spPr>
        <p:txBody>
          <a:bodyPr/>
          <a:lstStyle/>
          <a:p>
            <a:pPr marL="0" indent="0">
              <a:buNone/>
            </a:pPr>
            <a:r>
              <a:rPr lang="et-EE" b="1" dirty="0">
                <a:latin typeface="Arial" panose="020B0604020202020204" pitchFamily="34" charset="0"/>
                <a:cs typeface="Arial" panose="020B0604020202020204" pitchFamily="34" charset="0"/>
              </a:rPr>
              <a:t>4. samm: kindlusta õpipoisi edasine areng</a:t>
            </a:r>
          </a:p>
          <a:p>
            <a:r>
              <a:rPr lang="et-EE" sz="2400" dirty="0">
                <a:latin typeface="Arial" panose="020B0604020202020204" pitchFamily="34" charset="0"/>
                <a:cs typeface="Arial" panose="020B0604020202020204" pitchFamily="34" charset="0"/>
              </a:rPr>
              <a:t>Veendu, et õpipoisil on plaan ja arusaam, kuidas oma arengut jätkata</a:t>
            </a:r>
          </a:p>
          <a:p>
            <a:r>
              <a:rPr lang="et-EE" sz="2400" dirty="0">
                <a:latin typeface="Arial" panose="020B0604020202020204" pitchFamily="34" charset="0"/>
                <a:cs typeface="Arial" panose="020B0604020202020204" pitchFamily="34" charset="0"/>
              </a:rPr>
              <a:t>Hinda edenemist ja kavanda väljaõppele edukas lõpp</a:t>
            </a:r>
            <a:endParaRPr lang="et-EE" sz="2400" b="1" dirty="0">
              <a:latin typeface="Arial" panose="020B0604020202020204" pitchFamily="34" charset="0"/>
              <a:cs typeface="Arial" panose="020B0604020202020204" pitchFamily="34" charset="0"/>
            </a:endParaRPr>
          </a:p>
          <a:p>
            <a:pPr marL="0" indent="0">
              <a:buNone/>
            </a:pPr>
            <a:r>
              <a:rPr lang="et-EE" b="1" dirty="0">
                <a:latin typeface="Arial" panose="020B0604020202020204" pitchFamily="34" charset="0"/>
                <a:cs typeface="Arial" panose="020B0604020202020204" pitchFamily="34" charset="0"/>
              </a:rPr>
              <a:t>5. samm: hoia sidet!</a:t>
            </a:r>
          </a:p>
          <a:p>
            <a:pPr marL="0" indent="0">
              <a:buNone/>
            </a:pPr>
            <a:r>
              <a:rPr lang="et-EE" sz="2400" dirty="0">
                <a:latin typeface="Arial" panose="020B0604020202020204" pitchFamily="34" charset="0"/>
                <a:cs typeface="Arial" panose="020B0604020202020204" pitchFamily="34" charset="0"/>
              </a:rPr>
              <a:t>Jätka koostööd ka pärast väljaõppe lõppu, et saaksite võrgustuda.</a:t>
            </a:r>
          </a:p>
          <a:p>
            <a:pPr marL="0" indent="0">
              <a:buNone/>
            </a:pPr>
            <a:endParaRPr lang="lv-LV"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38518565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488" y="1094656"/>
            <a:ext cx="7886700" cy="1325563"/>
          </a:xfrm>
        </p:spPr>
        <p:txBody>
          <a:bodyPr>
            <a:normAutofit/>
          </a:bodyPr>
          <a:lstStyle/>
          <a:p>
            <a:r>
              <a:rPr lang="et-EE" sz="4000" b="1" dirty="0">
                <a:latin typeface="Arial" panose="020B0604020202020204" pitchFamily="34" charset="0"/>
                <a:cs typeface="Arial" panose="020B0604020202020204" pitchFamily="34" charset="0"/>
              </a:rPr>
              <a:t>Õppematerjal</a:t>
            </a:r>
          </a:p>
        </p:txBody>
      </p:sp>
      <p:sp>
        <p:nvSpPr>
          <p:cNvPr id="3" name="Content Placeholder 2"/>
          <p:cNvSpPr>
            <a:spLocks noGrp="1"/>
          </p:cNvSpPr>
          <p:nvPr>
            <p:ph idx="1"/>
          </p:nvPr>
        </p:nvSpPr>
        <p:spPr>
          <a:xfrm>
            <a:off x="628650" y="2276871"/>
            <a:ext cx="7886700" cy="3900091"/>
          </a:xfrm>
        </p:spPr>
        <p:txBody>
          <a:bodyPr/>
          <a:lstStyle/>
          <a:p>
            <a:pPr marL="0" indent="0">
              <a:buNone/>
            </a:pPr>
            <a:r>
              <a:rPr lang="et-EE" b="1" dirty="0">
                <a:latin typeface="Arial" panose="020B0604020202020204" pitchFamily="34" charset="0"/>
                <a:cs typeface="Arial" panose="020B0604020202020204" pitchFamily="34" charset="0"/>
              </a:rPr>
              <a:t>Reeglid, mida ettevõttepoolne juhend</a:t>
            </a:r>
            <a:r>
              <a:rPr lang="en-GB" b="1" dirty="0" err="1">
                <a:latin typeface="Arial" panose="020B0604020202020204" pitchFamily="34" charset="0"/>
                <a:cs typeface="Arial" panose="020B0604020202020204" pitchFamily="34" charset="0"/>
              </a:rPr>
              <a:t>aja</a:t>
            </a:r>
            <a:r>
              <a:rPr lang="en-GB" b="1" dirty="0">
                <a:latin typeface="Arial" panose="020B0604020202020204" pitchFamily="34" charset="0"/>
                <a:cs typeface="Arial" panose="020B0604020202020204" pitchFamily="34" charset="0"/>
              </a:rPr>
              <a:t> </a:t>
            </a:r>
            <a:r>
              <a:rPr lang="et-EE" b="1" dirty="0">
                <a:latin typeface="Arial" panose="020B0604020202020204" pitchFamily="34" charset="0"/>
                <a:cs typeface="Arial" panose="020B0604020202020204" pitchFamily="34" charset="0"/>
              </a:rPr>
              <a:t> peab järgima</a:t>
            </a:r>
            <a:endParaRPr lang="et-EE"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pic>
        <p:nvPicPr>
          <p:cNvPr id="5124" name="Picture 4" descr="D:\LDDK projekts_2016-2017\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3212976"/>
            <a:ext cx="2963613" cy="2638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2552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94656"/>
            <a:ext cx="7886700" cy="5082307"/>
          </a:xfrm>
        </p:spPr>
        <p:txBody>
          <a:bodyPr>
            <a:normAutofit/>
          </a:bodyPr>
          <a:lstStyle/>
          <a:p>
            <a:pPr marL="0" indent="0">
              <a:buNone/>
            </a:pPr>
            <a:r>
              <a:rPr lang="lv-LV" sz="2400" dirty="0">
                <a:latin typeface="Arial" panose="020B0604020202020204" pitchFamily="34" charset="0"/>
                <a:cs typeface="Arial" panose="020B0604020202020204" pitchFamily="34" charset="0"/>
              </a:rPr>
              <a:t>1. </a:t>
            </a:r>
            <a:r>
              <a:rPr lang="et-EE" sz="2400" dirty="0">
                <a:latin typeface="Arial" panose="020B0604020202020204" pitchFamily="34" charset="0"/>
                <a:cs typeface="Arial" panose="020B0604020202020204" pitchFamily="34" charset="0"/>
              </a:rPr>
              <a:t>Räägi käitumisest – selle asemel, et kritiseerida õpipoisi isikuomadusi.</a:t>
            </a:r>
          </a:p>
          <a:p>
            <a:pPr marL="0" indent="0">
              <a:buNone/>
            </a:pPr>
            <a:r>
              <a:rPr lang="et-EE" sz="2400" dirty="0">
                <a:latin typeface="Arial" panose="020B0604020202020204" pitchFamily="34" charset="0"/>
                <a:cs typeface="Arial" panose="020B0604020202020204" pitchFamily="34" charset="0"/>
              </a:rPr>
              <a:t>2. Räägi tema enda tähelepanekutest – selle asemel, et toetuda järeldustele.</a:t>
            </a:r>
          </a:p>
          <a:p>
            <a:pPr marL="0" indent="0">
              <a:buNone/>
            </a:pPr>
            <a:r>
              <a:rPr lang="et-EE" sz="2400" dirty="0">
                <a:latin typeface="Arial" panose="020B0604020202020204" pitchFamily="34" charset="0"/>
                <a:cs typeface="Arial" panose="020B0604020202020204" pitchFamily="34" charset="0"/>
              </a:rPr>
              <a:t>3. Kirjelda olukorda – selle asemel, et üksnes hinnanguid jagada.</a:t>
            </a:r>
          </a:p>
          <a:p>
            <a:pPr marL="0" indent="0">
              <a:buNone/>
            </a:pPr>
            <a:r>
              <a:rPr lang="et-EE" sz="2400" dirty="0">
                <a:latin typeface="Arial" panose="020B0604020202020204" pitchFamily="34" charset="0"/>
                <a:cs typeface="Arial" panose="020B0604020202020204" pitchFamily="34" charset="0"/>
              </a:rPr>
              <a:t>4. Kui kirjeldad, kasuta väljendit: “Oleks parem, kui …” – selle asemel, et tänitada: “Alati sa …” või “Kunagi sa …”</a:t>
            </a:r>
          </a:p>
          <a:p>
            <a:pPr marL="0" indent="0">
              <a:buNone/>
            </a:pPr>
            <a:r>
              <a:rPr lang="et-EE" sz="2400" dirty="0">
                <a:latin typeface="Arial" panose="020B0604020202020204" pitchFamily="34" charset="0"/>
                <a:cs typeface="Arial" panose="020B0604020202020204" pitchFamily="34" charset="0"/>
              </a:rPr>
              <a:t>5. Räägi sellest, mis toimub siin ja praegu – selle asemel, et meenutada möödunud sündmusi.</a:t>
            </a:r>
          </a:p>
          <a:p>
            <a:pPr marL="0" indent="0">
              <a:buNone/>
            </a:pPr>
            <a:endParaRPr lang="lv-LV" sz="2400"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23643777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64704"/>
            <a:ext cx="7886700" cy="5412259"/>
          </a:xfrm>
        </p:spPr>
        <p:txBody>
          <a:bodyPr>
            <a:normAutofit lnSpcReduction="10000"/>
          </a:bodyPr>
          <a:lstStyle/>
          <a:p>
            <a:pPr marL="0" indent="0">
              <a:buNone/>
            </a:pPr>
            <a:endParaRPr lang="lv-LV" sz="2400" dirty="0">
              <a:latin typeface="Arial" panose="020B0604020202020204" pitchFamily="34" charset="0"/>
              <a:cs typeface="Arial" panose="020B0604020202020204" pitchFamily="34" charset="0"/>
            </a:endParaRPr>
          </a:p>
          <a:p>
            <a:pPr marL="0" indent="0">
              <a:buNone/>
            </a:pPr>
            <a:r>
              <a:rPr lang="lv-LV" sz="2000" dirty="0">
                <a:latin typeface="Arial" panose="020B0604020202020204" pitchFamily="34" charset="0"/>
                <a:cs typeface="Arial" panose="020B0604020202020204" pitchFamily="34" charset="0"/>
              </a:rPr>
              <a:t>6</a:t>
            </a:r>
            <a:r>
              <a:rPr lang="lv-LV" sz="2400" dirty="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Ära anna käskivaid nõuandeid, pigem väljenda oma vaatepunkti, jagades õpipoisiga oma mõtteid. Teisisõnu, sa võid öelda: „Minu meelest on parem kasutada selle materjali lõikamiseks seda tööriista, sest …”, mitte aga: „Võta lõikamiseks see tööriist …“</a:t>
            </a:r>
          </a:p>
          <a:p>
            <a:pPr marL="0" indent="0">
              <a:buNone/>
            </a:pPr>
            <a:r>
              <a:rPr lang="et-EE" sz="2400" dirty="0">
                <a:latin typeface="Arial" panose="020B0604020202020204" pitchFamily="34" charset="0"/>
                <a:cs typeface="Arial" panose="020B0604020202020204" pitchFamily="34" charset="0"/>
              </a:rPr>
              <a:t>7. Too esile need asjad, mille parandamisest võiks teistelegi abi olla, mitte aga need, mis lasevad sul ennast n-ö maha laadida. Teisisõnu: palu õpipoisil parandada tema tehtud viga ja aita teda selles, mitte ära karju ja häbista teda.</a:t>
            </a:r>
          </a:p>
          <a:p>
            <a:pPr marL="0" indent="0">
              <a:buNone/>
            </a:pPr>
            <a:r>
              <a:rPr lang="et-EE" sz="2400" dirty="0">
                <a:latin typeface="Arial" panose="020B0604020202020204" pitchFamily="34" charset="0"/>
                <a:cs typeface="Arial" panose="020B0604020202020204" pitchFamily="34" charset="0"/>
              </a:rPr>
              <a:t>8. Ära jaga liiga palju infot korraga, sest õpipoiss ei suuda seda vastu võtta.</a:t>
            </a:r>
          </a:p>
          <a:p>
            <a:pPr marL="0" indent="0">
              <a:buNone/>
            </a:pPr>
            <a:r>
              <a:rPr lang="et-EE" sz="2400" dirty="0">
                <a:latin typeface="Arial" panose="020B0604020202020204" pitchFamily="34" charset="0"/>
                <a:cs typeface="Arial" panose="020B0604020202020204" pitchFamily="34" charset="0"/>
              </a:rPr>
              <a:t>9. Vali vestluseks sobiv aeg ja koht, st tühi ruum ja aeg, mil keegi sind ei sega.</a:t>
            </a:r>
          </a:p>
          <a:p>
            <a:pPr marL="0" indent="0">
              <a:buNone/>
            </a:pPr>
            <a:r>
              <a:rPr lang="et-EE" sz="2400" dirty="0">
                <a:latin typeface="Arial" panose="020B0604020202020204" pitchFamily="34" charset="0"/>
                <a:cs typeface="Arial" panose="020B0604020202020204" pitchFamily="34" charset="0"/>
              </a:rPr>
              <a:t>10. Keskendu, ole julge, austa ennast ja teisi.</a:t>
            </a: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41538208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94656"/>
            <a:ext cx="7886700" cy="5082307"/>
          </a:xfrm>
        </p:spPr>
        <p:txBody>
          <a:bodyPr>
            <a:normAutofit/>
          </a:bodyPr>
          <a:lstStyle/>
          <a:p>
            <a:pPr marL="0" indent="0">
              <a:buNone/>
            </a:pPr>
            <a:r>
              <a:rPr lang="et-EE" sz="2000" b="1" dirty="0">
                <a:latin typeface="Arial" panose="020B0604020202020204" pitchFamily="34" charset="0"/>
                <a:cs typeface="Arial" panose="020B0604020202020204" pitchFamily="34" charset="0"/>
              </a:rPr>
              <a:t>Mõned lisareeglid, mida õpipoisiga vesteldes järgida</a:t>
            </a:r>
          </a:p>
          <a:p>
            <a:pPr>
              <a:buFont typeface="Wingdings" panose="05000000000000000000" pitchFamily="2" charset="2"/>
              <a:buChar char="Ø"/>
            </a:pPr>
            <a:r>
              <a:rPr lang="et-EE" sz="2000" dirty="0">
                <a:latin typeface="Arial" panose="020B0604020202020204" pitchFamily="34" charset="0"/>
                <a:cs typeface="Arial" panose="020B0604020202020204" pitchFamily="34" charset="0"/>
              </a:rPr>
              <a:t>Keskendu dialoogile, mitte monoloogile. Esita õpipoisile mitmesuguseid tema väljaõpet puudutavaid küsimusi, lase tal vastata ja kuula hoolega.</a:t>
            </a:r>
          </a:p>
          <a:p>
            <a:pPr>
              <a:buFont typeface="Wingdings" panose="05000000000000000000" pitchFamily="2" charset="2"/>
              <a:buChar char="Ø"/>
            </a:pPr>
            <a:r>
              <a:rPr lang="et-EE" sz="2000" dirty="0">
                <a:latin typeface="Arial" panose="020B0604020202020204" pitchFamily="34" charset="0"/>
                <a:cs typeface="Arial" panose="020B0604020202020204" pitchFamily="34" charset="0"/>
              </a:rPr>
              <a:t>Hinda õpipoisi emotsionaalset seisundit, märgates, kuidas ta välja näeb või küsides temalt, kuidas ta ennast tunneb.</a:t>
            </a:r>
          </a:p>
          <a:p>
            <a:pPr>
              <a:buFont typeface="Wingdings" panose="05000000000000000000" pitchFamily="2" charset="2"/>
              <a:buChar char="Ø"/>
            </a:pPr>
            <a:r>
              <a:rPr lang="et-EE" sz="2000" dirty="0">
                <a:latin typeface="Arial" panose="020B0604020202020204" pitchFamily="34" charset="0"/>
                <a:cs typeface="Arial" panose="020B0604020202020204" pitchFamily="34" charset="0"/>
              </a:rPr>
              <a:t>Loo intellektuaalne kontakt. See on võimalik üksnes siis, kui juhendaja räägib keeles, millest õpipoiss aru saab. Teisisõnu, noorte inimestega rääkides võiksid sa kasutada vähem ametlikku keelt.</a:t>
            </a:r>
          </a:p>
          <a:p>
            <a:pPr>
              <a:buFont typeface="Wingdings" panose="05000000000000000000" pitchFamily="2" charset="2"/>
              <a:buChar char="Ø"/>
            </a:pPr>
            <a:r>
              <a:rPr lang="et-EE" sz="2000" dirty="0">
                <a:latin typeface="Arial" panose="020B0604020202020204" pitchFamily="34" charset="0"/>
                <a:cs typeface="Arial" panose="020B0604020202020204" pitchFamily="34" charset="0"/>
              </a:rPr>
              <a:t>Püüa aru saada, millest ta on enne vestlust rääkida tahtnud.</a:t>
            </a:r>
          </a:p>
          <a:p>
            <a:pPr>
              <a:buFont typeface="Wingdings" panose="05000000000000000000" pitchFamily="2" charset="2"/>
              <a:buChar char="Ø"/>
            </a:pPr>
            <a:r>
              <a:rPr lang="et-EE" sz="2000" dirty="0">
                <a:latin typeface="Arial" panose="020B0604020202020204" pitchFamily="34" charset="0"/>
                <a:cs typeface="Arial" panose="020B0604020202020204" pitchFamily="34" charset="0"/>
              </a:rPr>
              <a:t>Püüa tekitada positiivseid emotsioone. Hinda</a:t>
            </a:r>
            <a:r>
              <a:rPr lang="en-GB" sz="2000" dirty="0">
                <a:latin typeface="Arial" panose="020B0604020202020204" pitchFamily="34" charset="0"/>
                <a:cs typeface="Arial" panose="020B0604020202020204" pitchFamily="34" charset="0"/>
              </a:rPr>
              <a:t> </a:t>
            </a:r>
            <a:r>
              <a:rPr lang="et-EE" sz="2000" dirty="0">
                <a:latin typeface="Arial" panose="020B0604020202020204" pitchFamily="34" charset="0"/>
                <a:cs typeface="Arial" panose="020B0604020202020204" pitchFamily="34" charset="0"/>
              </a:rPr>
              <a:t>heatahtlikult seda, mida ta on teinud: “Sul on see päris kenasti/suurepäraselt välja tulnud; sa muutud iga korraga aina paremaks …”</a:t>
            </a: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6157182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488" y="980728"/>
            <a:ext cx="7886700" cy="1038200"/>
          </a:xfrm>
        </p:spPr>
        <p:txBody>
          <a:bodyPr>
            <a:normAutofit/>
          </a:bodyPr>
          <a:lstStyle/>
          <a:p>
            <a:r>
              <a:rPr lang="et-EE" sz="4000" b="1" dirty="0">
                <a:latin typeface="Arial" panose="020B0604020202020204" pitchFamily="34" charset="0"/>
                <a:cs typeface="Arial" panose="020B0604020202020204" pitchFamily="34" charset="0"/>
              </a:rPr>
              <a:t>Õppematerjal</a:t>
            </a:r>
          </a:p>
        </p:txBody>
      </p:sp>
      <p:sp>
        <p:nvSpPr>
          <p:cNvPr id="3" name="Content Placeholder 2"/>
          <p:cNvSpPr>
            <a:spLocks noGrp="1"/>
          </p:cNvSpPr>
          <p:nvPr>
            <p:ph idx="1"/>
          </p:nvPr>
        </p:nvSpPr>
        <p:spPr>
          <a:xfrm>
            <a:off x="628650" y="1844824"/>
            <a:ext cx="7886700" cy="4332139"/>
          </a:xfrm>
        </p:spPr>
        <p:txBody>
          <a:bodyPr>
            <a:normAutofit/>
          </a:bodyPr>
          <a:lstStyle/>
          <a:p>
            <a:pPr marL="0" indent="0">
              <a:buNone/>
            </a:pPr>
            <a:r>
              <a:rPr lang="et-EE" sz="2400" b="1" dirty="0">
                <a:latin typeface="Arial" panose="020B0604020202020204" pitchFamily="34" charset="0"/>
                <a:cs typeface="Arial" panose="020B0604020202020204" pitchFamily="34" charset="0"/>
              </a:rPr>
              <a:t>Praktiline ülesanne: kui võimalik, vasta nendele küsimustele kirjalikult enne juhendamist ja vaata uuesti üle juhendamise ajal!</a:t>
            </a:r>
            <a:endParaRPr lang="et-EE" sz="2400"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pic>
        <p:nvPicPr>
          <p:cNvPr id="6146" name="Picture 2" descr="D:\LDDK projekts_2016-2017\dreamstimemedium_19473030-300x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2982554"/>
            <a:ext cx="3024336"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3314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94656"/>
            <a:ext cx="7886700" cy="5082307"/>
          </a:xfrm>
        </p:spPr>
        <p:txBody>
          <a:bodyPr>
            <a:normAutofit/>
          </a:bodyPr>
          <a:lstStyle/>
          <a:p>
            <a:pPr marL="0" indent="0">
              <a:buNone/>
            </a:pPr>
            <a:endParaRPr lang="lv-LV" sz="2400" b="1"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1. Mida ma peaksin õpipoisi kohta teadma? Kuidas ma selle välja uurin? </a:t>
            </a:r>
            <a:endParaRPr lang="et-EE" sz="2400" b="1"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2. Kuidas ja millistel asjaoludel ma võiksin rajada õpipoisiga austusel ja usaldusel põhineva suhte?</a:t>
            </a:r>
          </a:p>
          <a:p>
            <a:pPr marL="0" indent="0">
              <a:buNone/>
            </a:pPr>
            <a:r>
              <a:rPr lang="et-EE" sz="2400" dirty="0">
                <a:latin typeface="Arial" panose="020B0604020202020204" pitchFamily="34" charset="0"/>
                <a:cs typeface="Arial" panose="020B0604020202020204" pitchFamily="34" charset="0"/>
              </a:rPr>
              <a:t>3. Mida</a:t>
            </a:r>
            <a:r>
              <a:rPr lang="en-GB" sz="2400" dirty="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ma peaksin aitama õpipoisil väljaõppe ajal õppida? Millal ja kuidas ma seda peaksin tegema?</a:t>
            </a:r>
          </a:p>
          <a:p>
            <a:pPr marL="0" indent="0">
              <a:buNone/>
            </a:pPr>
            <a:r>
              <a:rPr lang="et-EE" sz="2400" dirty="0">
                <a:latin typeface="Arial" panose="020B0604020202020204" pitchFamily="34" charset="0"/>
                <a:cs typeface="Arial" panose="020B0604020202020204" pitchFamily="34" charset="0"/>
              </a:rPr>
              <a:t>4. Millest ma peaksin aitama õpipoisil väljaõppe ajal aru saada? Millal ja kuidas ma seda peaksin tegema?</a:t>
            </a:r>
          </a:p>
          <a:p>
            <a:pPr marL="0" indent="0">
              <a:buNone/>
            </a:pPr>
            <a:endParaRPr lang="en-GB" sz="2400"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40383181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94656"/>
            <a:ext cx="7886700" cy="5082307"/>
          </a:xfrm>
        </p:spPr>
        <p:txBody>
          <a:bodyPr>
            <a:normAutofit/>
          </a:bodyPr>
          <a:lstStyle/>
          <a:p>
            <a:pPr marL="0" indent="0">
              <a:buNone/>
            </a:pPr>
            <a:endParaRPr lang="lv-LV" sz="2400" b="1" dirty="0">
              <a:latin typeface="Arial" panose="020B0604020202020204" pitchFamily="34" charset="0"/>
              <a:cs typeface="Arial" panose="020B0604020202020204" pitchFamily="34" charset="0"/>
            </a:endParaRPr>
          </a:p>
          <a:p>
            <a:pPr marL="0" indent="0">
              <a:buNone/>
            </a:pPr>
            <a:r>
              <a:rPr lang="lv-LV" sz="2400" dirty="0">
                <a:latin typeface="Arial" panose="020B0604020202020204" pitchFamily="34" charset="0"/>
                <a:cs typeface="Arial" panose="020B0604020202020204" pitchFamily="34" charset="0"/>
              </a:rPr>
              <a:t>5. </a:t>
            </a:r>
            <a:r>
              <a:rPr lang="et-EE" sz="2400" dirty="0">
                <a:latin typeface="Arial" panose="020B0604020202020204" pitchFamily="34" charset="0"/>
                <a:cs typeface="Arial" panose="020B0604020202020204" pitchFamily="34" charset="0"/>
              </a:rPr>
              <a:t>Kuidas ma peaksin õpipoisile muljet avaldama? Millal ja kuidas ma peaksin seda tegema?</a:t>
            </a:r>
            <a:endParaRPr lang="et-EE" sz="2400" b="1"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6. Kuidas ma saan olla kindel, et ma tõe</a:t>
            </a:r>
            <a:r>
              <a:rPr lang="en-GB" sz="2400" dirty="0" err="1">
                <a:latin typeface="Arial" panose="020B0604020202020204" pitchFamily="34" charset="0"/>
                <a:cs typeface="Arial" panose="020B0604020202020204" pitchFamily="34" charset="0"/>
              </a:rPr>
              <a:t>sti</a:t>
            </a:r>
            <a:r>
              <a:rPr lang="et-EE" sz="2400" dirty="0">
                <a:latin typeface="Arial" panose="020B0604020202020204" pitchFamily="34" charset="0"/>
                <a:cs typeface="Arial" panose="020B0604020202020204" pitchFamily="34" charset="0"/>
              </a:rPr>
              <a:t> aitan õpipoissi vajalike oskuste omandamisel?</a:t>
            </a:r>
          </a:p>
          <a:p>
            <a:pPr marL="0" indent="0">
              <a:buNone/>
            </a:pPr>
            <a:r>
              <a:rPr lang="et-EE" sz="2400" dirty="0">
                <a:latin typeface="Arial" panose="020B0604020202020204" pitchFamily="34" charset="0"/>
                <a:cs typeface="Arial" panose="020B0604020202020204" pitchFamily="34" charset="0"/>
              </a:rPr>
              <a:t>7. Kuidas ma saan olla kindel, et ma aitan õpipoisil muuta tema arusaamisi-ettekujutusi ja suhtumist õppimisse?</a:t>
            </a:r>
          </a:p>
          <a:p>
            <a:pPr marL="0" indent="0">
              <a:buNone/>
            </a:pPr>
            <a:r>
              <a:rPr lang="et-EE" sz="2400" dirty="0">
                <a:latin typeface="Arial" panose="020B0604020202020204" pitchFamily="34" charset="0"/>
                <a:cs typeface="Arial" panose="020B0604020202020204" pitchFamily="34" charset="0"/>
              </a:rPr>
              <a:t>8. Kuidas ma kujundan edasised suhted õpipoisiga?</a:t>
            </a:r>
          </a:p>
          <a:p>
            <a:pPr marL="0" indent="0">
              <a:buNone/>
            </a:pPr>
            <a:endParaRPr lang="en-GB" sz="2400"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39133496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488" y="908721"/>
            <a:ext cx="7886700" cy="864096"/>
          </a:xfrm>
        </p:spPr>
        <p:txBody>
          <a:bodyPr>
            <a:normAutofit/>
          </a:bodyPr>
          <a:lstStyle/>
          <a:p>
            <a:pPr marL="0" indent="0"/>
            <a:r>
              <a:rPr lang="et-EE" sz="3600" b="1" dirty="0">
                <a:latin typeface="Arial" panose="020B0604020202020204" pitchFamily="34" charset="0"/>
                <a:cs typeface="Arial" panose="020B0604020202020204" pitchFamily="34" charset="0"/>
              </a:rPr>
              <a:t>Enesekontrolli küsimused</a:t>
            </a:r>
          </a:p>
        </p:txBody>
      </p:sp>
      <p:sp>
        <p:nvSpPr>
          <p:cNvPr id="3" name="Content Placeholder 2"/>
          <p:cNvSpPr>
            <a:spLocks noGrp="1"/>
          </p:cNvSpPr>
          <p:nvPr>
            <p:ph idx="1"/>
          </p:nvPr>
        </p:nvSpPr>
        <p:spPr>
          <a:xfrm>
            <a:off x="628650" y="1628800"/>
            <a:ext cx="7886700" cy="4548163"/>
          </a:xfrm>
        </p:spPr>
        <p:txBody>
          <a:bodyPr>
            <a:normAutofit/>
          </a:bodyPr>
          <a:lstStyle/>
          <a:p>
            <a:pPr marL="0" indent="0">
              <a:buNone/>
            </a:pPr>
            <a:r>
              <a:rPr lang="lv-LV" sz="2400" dirty="0">
                <a:latin typeface="Arial" panose="020B0604020202020204" pitchFamily="34" charset="0"/>
                <a:cs typeface="Arial" panose="020B0604020202020204" pitchFamily="34" charset="0"/>
              </a:rPr>
              <a:t>1. </a:t>
            </a:r>
            <a:r>
              <a:rPr lang="et-EE" sz="2400" dirty="0">
                <a:latin typeface="Arial" panose="020B0604020202020204" pitchFamily="34" charset="0"/>
                <a:cs typeface="Arial" panose="020B0604020202020204" pitchFamily="34" charset="0"/>
              </a:rPr>
              <a:t>Millest ma pean olema koostöös hariduse andjatega olema teadlik ja mida võtma arvesse erinevate õpipoiste puhul? </a:t>
            </a:r>
          </a:p>
          <a:p>
            <a:pPr marL="0" indent="0">
              <a:buNone/>
            </a:pPr>
            <a:r>
              <a:rPr lang="et-EE" sz="2400" dirty="0">
                <a:latin typeface="Arial" panose="020B0604020202020204" pitchFamily="34" charset="0"/>
                <a:cs typeface="Arial" panose="020B0604020202020204" pitchFamily="34" charset="0"/>
              </a:rPr>
              <a:t>2. Kuidas ma arvestan juhendamisel</a:t>
            </a:r>
            <a:r>
              <a:rPr lang="en-GB" sz="2400" dirty="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konkreetse õpipoisi õpieelduste, tema tervise ja tegutsemisvõime ning võimalike toevajadustega? </a:t>
            </a:r>
          </a:p>
          <a:p>
            <a:pPr marL="0" indent="0">
              <a:buNone/>
            </a:pPr>
            <a:r>
              <a:rPr lang="et-EE" sz="2400" dirty="0">
                <a:latin typeface="Arial" panose="020B0604020202020204" pitchFamily="34" charset="0"/>
                <a:cs typeface="Arial" panose="020B0604020202020204" pitchFamily="34" charset="0"/>
              </a:rPr>
              <a:t>3. Kuidas ma arvestan juhendamisel õpipoisi isiklike õppe-eesmärkidega? </a:t>
            </a:r>
          </a:p>
          <a:p>
            <a:pPr marL="0" indent="0">
              <a:buNone/>
            </a:pPr>
            <a:r>
              <a:rPr lang="et-EE" sz="2400" dirty="0">
                <a:latin typeface="Arial" panose="020B0604020202020204" pitchFamily="34" charset="0"/>
                <a:cs typeface="Arial" panose="020B0604020202020204" pitchFamily="34" charset="0"/>
              </a:rPr>
              <a:t>4. Kas ma saan olemasoleva info põhjal hinnata õpipoisi õppimisstiile ning kohandada vastavalt omapoolset juhendamist?</a:t>
            </a:r>
          </a:p>
          <a:p>
            <a:pPr marL="0" indent="0">
              <a:buNone/>
            </a:pPr>
            <a:endParaRPr lang="lv-LV" sz="2400" dirty="0">
              <a:latin typeface="Arial" panose="020B0604020202020204" pitchFamily="34" charset="0"/>
              <a:cs typeface="Arial" panose="020B0604020202020204" pitchFamily="34" charset="0"/>
            </a:endParaRPr>
          </a:p>
          <a:p>
            <a:pPr marL="0" indent="0">
              <a:buNone/>
            </a:pPr>
            <a:endParaRPr lang="lv-LV" sz="2400" dirty="0">
              <a:solidFill>
                <a:srgbClr val="FF0000"/>
              </a:solidFill>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1461461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88287"/>
            <a:ext cx="8352928" cy="5493041"/>
          </a:xfrm>
        </p:spPr>
        <p:txBody>
          <a:bodyPr>
            <a:normAutofit/>
          </a:bodyPr>
          <a:lstStyle/>
          <a:p>
            <a:pPr marL="0" indent="0">
              <a:buNone/>
            </a:pPr>
            <a:r>
              <a:rPr lang="lv-LV" sz="2400" dirty="0">
                <a:latin typeface="Arial" panose="020B0604020202020204" pitchFamily="34" charset="0"/>
                <a:cs typeface="Arial" panose="020B0604020202020204" pitchFamily="34" charset="0"/>
              </a:rPr>
              <a:t>5</a:t>
            </a:r>
            <a:r>
              <a:rPr lang="en-GB" sz="2400" dirty="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Kas ma olen võimeline pakkuma juhendamist erinevate õppimisstiilidega õpipoistele?</a:t>
            </a:r>
          </a:p>
          <a:p>
            <a:pPr marL="0" indent="0">
              <a:buNone/>
            </a:pPr>
            <a:r>
              <a:rPr lang="et-EE" sz="2400" dirty="0">
                <a:latin typeface="Arial" panose="020B0604020202020204" pitchFamily="34" charset="0"/>
                <a:cs typeface="Arial" panose="020B0604020202020204" pitchFamily="34" charset="0"/>
              </a:rPr>
              <a:t>6. Kas ma suudan töökohal individuaalselt juhendada mitmesuguse taustaga õpipoisse ja kohandada õppeolukordi? </a:t>
            </a:r>
            <a:endParaRPr lang="et-EE" sz="2400" dirty="0">
              <a:solidFill>
                <a:srgbClr val="FF0000"/>
              </a:solidFill>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7. Kas ma oskan julgustada õpipoisse, tõstes need usku oma võimetesse ning võimaldada olukordi, mis pakuksid neile häid õppekogemusi ja võimalust õppida teiste käest?</a:t>
            </a:r>
          </a:p>
          <a:p>
            <a:pPr marL="0" indent="0">
              <a:buNone/>
            </a:pPr>
            <a:r>
              <a:rPr lang="et-EE" sz="2400" dirty="0">
                <a:latin typeface="Arial" panose="020B0604020202020204" pitchFamily="34" charset="0"/>
                <a:cs typeface="Arial" panose="020B0604020202020204" pitchFamily="34" charset="0"/>
              </a:rPr>
              <a:t>8. Kas ma suudan toetada õpipoisse ja panna nad juhtima väljaõppega seotud emotsioone?</a:t>
            </a:r>
          </a:p>
        </p:txBody>
      </p:sp>
      <p:pic>
        <p:nvPicPr>
          <p:cNvPr id="4"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5740" y="93364"/>
            <a:ext cx="2588260" cy="762000"/>
          </a:xfrm>
          <a:prstGeom prst="rect">
            <a:avLst/>
          </a:prstGeom>
          <a:noFill/>
          <a:extLst/>
        </p:spPr>
      </p:pic>
    </p:spTree>
    <p:extLst>
      <p:ext uri="{BB962C8B-B14F-4D97-AF65-F5344CB8AC3E}">
        <p14:creationId xmlns:p14="http://schemas.microsoft.com/office/powerpoint/2010/main" val="119446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Teadmised ja oskused  </a:t>
            </a:r>
            <a:br>
              <a:rPr lang="en-GB" dirty="0">
                <a:latin typeface="Arial" panose="020B0604020202020204" pitchFamily="34" charset="0"/>
                <a:cs typeface="Arial" panose="020B0604020202020204" pitchFamily="34" charset="0"/>
              </a:rPr>
            </a:br>
            <a:endParaRPr lang="et-EE" dirty="0"/>
          </a:p>
        </p:txBody>
      </p:sp>
      <p:sp>
        <p:nvSpPr>
          <p:cNvPr id="3" name="Sisu kohatäide 2"/>
          <p:cNvSpPr>
            <a:spLocks noGrp="1"/>
          </p:cNvSpPr>
          <p:nvPr>
            <p:ph idx="1"/>
          </p:nvPr>
        </p:nvSpPr>
        <p:spPr>
          <a:xfrm>
            <a:off x="467544" y="1484784"/>
            <a:ext cx="7978366" cy="3972119"/>
          </a:xfrm>
        </p:spPr>
        <p:txBody>
          <a:bodyPr>
            <a:normAutofit fontScale="25000" lnSpcReduction="20000"/>
          </a:bodyPr>
          <a:lstStyle/>
          <a:p>
            <a:pPr marL="0" indent="0">
              <a:buNone/>
            </a:pPr>
            <a:r>
              <a:rPr lang="et-EE" sz="7200" b="1" dirty="0">
                <a:latin typeface="Arial" panose="020B0604020202020204" pitchFamily="34" charset="0"/>
                <a:cs typeface="Arial" panose="020B0604020202020204" pitchFamily="34" charset="0"/>
              </a:rPr>
              <a:t>Selle koolitusosa lõpuks saad sa öelda:</a:t>
            </a:r>
          </a:p>
          <a:p>
            <a:r>
              <a:rPr lang="et-EE" sz="7200" dirty="0">
                <a:latin typeface="Arial" panose="020B0604020202020204" pitchFamily="34" charset="0"/>
                <a:cs typeface="Arial" panose="020B0604020202020204" pitchFamily="34" charset="0"/>
              </a:rPr>
              <a:t>Ma olen võimeline looma oma juhendamise ajaks positiivset ja usalduslikku atmosfääri. Ma suudan õppureid juhendades</a:t>
            </a:r>
            <a:r>
              <a:rPr lang="en-GB" sz="7200" dirty="0">
                <a:latin typeface="Arial" panose="020B0604020202020204" pitchFamily="34" charset="0"/>
                <a:cs typeface="Arial" panose="020B0604020202020204" pitchFamily="34" charset="0"/>
              </a:rPr>
              <a:t> </a:t>
            </a:r>
            <a:r>
              <a:rPr lang="et-EE" sz="7200" dirty="0">
                <a:latin typeface="Arial" panose="020B0604020202020204" pitchFamily="34" charset="0"/>
                <a:cs typeface="Arial" panose="020B0604020202020204" pitchFamily="34" charset="0"/>
              </a:rPr>
              <a:t>rakendada mitmesuguseid meetodeid. Ma oskan vajadusel/võimalusel kasutada kättesaadavat teavet, info- ja sidetehnoloogia ning sotsiaalmeedia tööriistu. </a:t>
            </a:r>
          </a:p>
          <a:p>
            <a:r>
              <a:rPr lang="et-EE" sz="7200" dirty="0">
                <a:latin typeface="Arial" panose="020B0604020202020204" pitchFamily="34" charset="0"/>
                <a:cs typeface="Arial" panose="020B0604020202020204" pitchFamily="34" charset="0"/>
              </a:rPr>
              <a:t>Ma oskan õppureid juhendada ja julgustada õppima ka raskena kogetud olukordadest ning olen võimeline leidma koostöös mitmesuguste toetajatega sellistele olukordadele hästi toimivaid. Ma valdan mitmesuguseid juhendamisstiile ja oskan neid mitmesugustes õppe/juhendamisolukordades paindlikult rakendada. Ma kasutan juhendamisel aktiivselt info- ja sidetehnoloogia ning sotsiaalmeedia tööriistu. Ma olen mitmesuguseid meediavahendeid kasutades teadlik neid käsitlevatest kokkulepetest ja tavadest ning võin neid ka teistele tutvustada/õpetada. </a:t>
            </a:r>
          </a:p>
          <a:p>
            <a:r>
              <a:rPr lang="et-EE" sz="7200" dirty="0">
                <a:latin typeface="Arial" panose="020B0604020202020204" pitchFamily="34" charset="0"/>
                <a:cs typeface="Arial" panose="020B0604020202020204" pitchFamily="34" charset="0"/>
              </a:rPr>
              <a:t>Ma olen õppureid kuulates, neile küsimusi esitades, neile nõuandeid jagades ja neid abistades õnnelik. Ma valdan mitmesuguseid juhendamismeetodeid, millega aktiveerida õpet ning oskan valida sobiva meetodi, millega ülesanne ja õppuritele nende eesmärgid selgeks teha. Ma oskan oma töökohal koos õppuritega arendada välja mitmekülgseid teid, kustkaudu asja sisu õppuritele pärale jõuaks.</a:t>
            </a:r>
          </a:p>
          <a:p>
            <a:endParaRPr lang="et-EE" dirty="0"/>
          </a:p>
        </p:txBody>
      </p:sp>
    </p:spTree>
    <p:extLst>
      <p:ext uri="{BB962C8B-B14F-4D97-AF65-F5344CB8AC3E}">
        <p14:creationId xmlns:p14="http://schemas.microsoft.com/office/powerpoint/2010/main" val="26756087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488" y="1094657"/>
            <a:ext cx="7886700" cy="750167"/>
          </a:xfrm>
        </p:spPr>
        <p:txBody>
          <a:bodyPr>
            <a:normAutofit/>
          </a:bodyPr>
          <a:lstStyle/>
          <a:p>
            <a:r>
              <a:rPr lang="et-EE" sz="3600" b="1" dirty="0">
                <a:latin typeface="Arial" panose="020B0604020202020204" pitchFamily="34" charset="0"/>
                <a:cs typeface="Arial" panose="020B0604020202020204" pitchFamily="34" charset="0"/>
              </a:rPr>
              <a:t>Kirjanduse loetelu, lingid ja allikad</a:t>
            </a:r>
          </a:p>
        </p:txBody>
      </p:sp>
      <p:sp>
        <p:nvSpPr>
          <p:cNvPr id="3" name="Content Placeholder 2"/>
          <p:cNvSpPr>
            <a:spLocks noGrp="1"/>
          </p:cNvSpPr>
          <p:nvPr>
            <p:ph idx="1"/>
          </p:nvPr>
        </p:nvSpPr>
        <p:spPr>
          <a:xfrm>
            <a:off x="628650" y="1772817"/>
            <a:ext cx="7886700" cy="4404146"/>
          </a:xfrm>
        </p:spPr>
        <p:txBody>
          <a:bodyPr>
            <a:normAutofit/>
          </a:bodyPr>
          <a:lstStyle/>
          <a:p>
            <a:pPr marL="0" indent="0">
              <a:buNone/>
            </a:pPr>
            <a:r>
              <a:rPr lang="lv-LV" sz="2000" dirty="0">
                <a:latin typeface="Arial" panose="020B0604020202020204" pitchFamily="34" charset="0"/>
                <a:cs typeface="Arial" panose="020B0604020202020204" pitchFamily="34" charset="0"/>
              </a:rPr>
              <a:t>Urdze, T. </a:t>
            </a:r>
            <a:r>
              <a:rPr lang="en-US" sz="2000" dirty="0">
                <a:latin typeface="Arial" panose="020B0604020202020204" pitchFamily="34" charset="0"/>
                <a:cs typeface="Arial" panose="020B0604020202020204" pitchFamily="34" charset="0"/>
              </a:rPr>
              <a:t>“</a:t>
            </a:r>
            <a:r>
              <a:rPr lang="lv-LV" sz="2000" dirty="0" err="1">
                <a:latin typeface="Arial" panose="020B0604020202020204" pitchFamily="34" charset="0"/>
                <a:cs typeface="Arial" panose="020B0604020202020204" pitchFamily="34" charset="0"/>
              </a:rPr>
              <a:t>What</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do</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good</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adult</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educators</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do</a:t>
            </a:r>
            <a:r>
              <a:rPr lang="en-US"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Saliedēt.lv</a:t>
            </a:r>
            <a:r>
              <a:rPr lang="lv-LV" sz="2000" dirty="0">
                <a:latin typeface="Arial" panose="020B0604020202020204" pitchFamily="34" charset="0"/>
                <a:cs typeface="Arial" panose="020B0604020202020204" pitchFamily="34" charset="0"/>
              </a:rPr>
              <a:t> </a:t>
            </a:r>
            <a:r>
              <a:rPr lang="lv-LV" sz="2000" dirty="0">
                <a:latin typeface="Arial" panose="020B0604020202020204" pitchFamily="34" charset="0"/>
                <a:cs typeface="Arial" panose="020B0604020202020204" pitchFamily="34" charset="0"/>
                <a:hlinkClick r:id="rId2"/>
              </a:rPr>
              <a:t>http://www.saliedet.lv</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Section</a:t>
            </a:r>
            <a:r>
              <a:rPr lang="lv-LV"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r>
              <a:rPr lang="lv-LV" sz="2000" dirty="0" err="1">
                <a:latin typeface="Arial" panose="020B0604020202020204" pitchFamily="34" charset="0"/>
                <a:cs typeface="Arial" panose="020B0604020202020204" pitchFamily="34" charset="0"/>
              </a:rPr>
              <a:t>Resources</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Metodes.lv</a:t>
            </a:r>
            <a:r>
              <a:rPr lang="lv-LV" sz="2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Sub-section</a:t>
            </a:r>
            <a:r>
              <a:rPr lang="lv-LV"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r>
              <a:rPr lang="lv-LV" sz="2000" dirty="0" err="1">
                <a:latin typeface="Arial" panose="020B0604020202020204" pitchFamily="34" charset="0"/>
                <a:cs typeface="Arial" panose="020B0604020202020204" pitchFamily="34" charset="0"/>
              </a:rPr>
              <a:t>Articles</a:t>
            </a:r>
            <a:r>
              <a:rPr lang="en-US"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 </a:t>
            </a:r>
            <a:r>
              <a:rPr lang="et-EE" sz="2000" dirty="0">
                <a:latin typeface="Arial" panose="020B0604020202020204" pitchFamily="34" charset="0"/>
                <a:cs typeface="Arial" panose="020B0604020202020204" pitchFamily="34" charset="0"/>
              </a:rPr>
              <a:t>Külastatud 05.08.2016</a:t>
            </a:r>
            <a:r>
              <a:rPr lang="lv-LV" sz="2000" dirty="0">
                <a:latin typeface="Arial" panose="020B0604020202020204" pitchFamily="34" charset="0"/>
                <a:cs typeface="Arial" panose="020B0604020202020204" pitchFamily="34" charset="0"/>
              </a:rPr>
              <a:t>.</a:t>
            </a:r>
          </a:p>
          <a:p>
            <a:pPr marL="0" indent="0">
              <a:buNone/>
            </a:pPr>
            <a:r>
              <a:rPr lang="en-GB" sz="2000" dirty="0">
                <a:latin typeface="Arial" panose="020B0604020202020204" pitchFamily="34" charset="0"/>
                <a:cs typeface="Arial" panose="020B0604020202020204" pitchFamily="34" charset="0"/>
              </a:rPr>
              <a:t>C</a:t>
            </a:r>
            <a:r>
              <a:rPr lang="lv-LV" sz="2000" dirty="0">
                <a:latin typeface="Arial" panose="020B0604020202020204" pitchFamily="34" charset="0"/>
                <a:cs typeface="Arial" panose="020B0604020202020204" pitchFamily="34" charset="0"/>
              </a:rPr>
              <a:t>EDEFOP. </a:t>
            </a:r>
            <a:r>
              <a:rPr lang="en-GB" sz="2000" dirty="0">
                <a:latin typeface="Arial" panose="020B0604020202020204" pitchFamily="34" charset="0"/>
                <a:cs typeface="Arial" panose="020B0604020202020204" pitchFamily="34" charset="0"/>
              </a:rPr>
              <a:t>“Guiding principles in professional development of trainers in vocational education and training”</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European</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Centre</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for</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the</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Development</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of</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Vocational</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Training</a:t>
            </a:r>
            <a:r>
              <a:rPr lang="lv-LV" sz="2000" dirty="0">
                <a:latin typeface="Arial" panose="020B0604020202020204" pitchFamily="34" charset="0"/>
                <a:cs typeface="Arial" panose="020B0604020202020204" pitchFamily="34" charset="0"/>
              </a:rPr>
              <a:t>. </a:t>
            </a:r>
            <a:r>
              <a:rPr lang="en-GB" sz="2000" u="sng" dirty="0">
                <a:latin typeface="Arial" panose="020B0604020202020204" pitchFamily="34" charset="0"/>
                <a:cs typeface="Arial" panose="020B0604020202020204" pitchFamily="34" charset="0"/>
                <a:hlinkClick r:id="rId3"/>
              </a:rPr>
              <a:t>http://www.cedefop.europa.eu</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Section</a:t>
            </a:r>
            <a:r>
              <a:rPr lang="lv-LV"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r>
              <a:rPr lang="lv-LV" sz="2000" dirty="0" err="1">
                <a:latin typeface="Arial" panose="020B0604020202020204" pitchFamily="34" charset="0"/>
                <a:cs typeface="Arial" panose="020B0604020202020204" pitchFamily="34" charset="0"/>
              </a:rPr>
              <a:t>News</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and</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press</a:t>
            </a:r>
            <a:r>
              <a:rPr lang="en-US"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Külastatud</a:t>
            </a:r>
            <a:r>
              <a:rPr lang="lv-LV" sz="2000" dirty="0">
                <a:latin typeface="Arial" panose="020B0604020202020204" pitchFamily="34" charset="0"/>
                <a:cs typeface="Arial" panose="020B0604020202020204" pitchFamily="34" charset="0"/>
              </a:rPr>
              <a:t> 03</a:t>
            </a:r>
            <a:r>
              <a:rPr lang="en-GB"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08</a:t>
            </a:r>
            <a:r>
              <a:rPr lang="en-GB"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2016.</a:t>
            </a:r>
          </a:p>
          <a:p>
            <a:pPr marL="0" indent="0">
              <a:buNone/>
            </a:pPr>
            <a:r>
              <a:rPr lang="en-GB" sz="2000" dirty="0" err="1">
                <a:latin typeface="Arial" panose="020B0604020202020204" pitchFamily="34" charset="0"/>
                <a:cs typeface="Arial" panose="020B0604020202020204" pitchFamily="34" charset="0"/>
              </a:rPr>
              <a:t>Kačere</a:t>
            </a:r>
            <a:r>
              <a:rPr lang="lv-LV"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A., </a:t>
            </a:r>
            <a:r>
              <a:rPr lang="en-GB" sz="2000" dirty="0" err="1">
                <a:latin typeface="Arial" panose="020B0604020202020204" pitchFamily="34" charset="0"/>
                <a:cs typeface="Arial" panose="020B0604020202020204" pitchFamily="34" charset="0"/>
              </a:rPr>
              <a:t>Odiņa</a:t>
            </a:r>
            <a:r>
              <a:rPr lang="lv-LV"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I., </a:t>
            </a:r>
            <a:r>
              <a:rPr lang="en-GB" sz="2000" dirty="0" err="1">
                <a:latin typeface="Arial" panose="020B0604020202020204" pitchFamily="34" charset="0"/>
                <a:cs typeface="Arial" panose="020B0604020202020204" pitchFamily="34" charset="0"/>
              </a:rPr>
              <a:t>Rieksta</a:t>
            </a:r>
            <a:r>
              <a:rPr lang="en-GB" sz="2000" dirty="0">
                <a:latin typeface="Arial" panose="020B0604020202020204" pitchFamily="34" charset="0"/>
                <a:cs typeface="Arial" panose="020B0604020202020204" pitchFamily="34" charset="0"/>
              </a:rPr>
              <a:t>, S. “Mentoring in Europe. Latvian perspective”</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Portal</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Tirol</a:t>
            </a:r>
            <a:r>
              <a:rPr lang="lv-LV" sz="2000" dirty="0">
                <a:latin typeface="Arial" panose="020B0604020202020204" pitchFamily="34" charset="0"/>
                <a:cs typeface="Arial" panose="020B0604020202020204" pitchFamily="34" charset="0"/>
              </a:rPr>
              <a:t>. </a:t>
            </a:r>
            <a:r>
              <a:rPr lang="en-GB" sz="2000" u="sng" dirty="0">
                <a:latin typeface="Arial" panose="020B0604020202020204" pitchFamily="34" charset="0"/>
                <a:cs typeface="Arial" panose="020B0604020202020204" pitchFamily="34" charset="0"/>
                <a:hlinkClick r:id="rId4"/>
              </a:rPr>
              <a:t>http://www.menttime.tsn.at/cms/upload/pdf/00_druk_mentors_latviski.pdf</a:t>
            </a:r>
            <a:r>
              <a:rPr lang="lv-LV" sz="2000" dirty="0">
                <a:latin typeface="Arial" panose="020B0604020202020204" pitchFamily="34" charset="0"/>
                <a:cs typeface="Arial" panose="020B0604020202020204" pitchFamily="34" charset="0"/>
              </a:rPr>
              <a:t> </a:t>
            </a:r>
            <a:r>
              <a:rPr lang="et-EE" sz="2000" dirty="0">
                <a:latin typeface="Arial" panose="020B0604020202020204" pitchFamily="34" charset="0"/>
                <a:cs typeface="Arial" panose="020B0604020202020204" pitchFamily="34" charset="0"/>
              </a:rPr>
              <a:t>Külastatud</a:t>
            </a:r>
            <a:r>
              <a:rPr lang="lv-LV" sz="2000" dirty="0">
                <a:latin typeface="Arial" panose="020B0604020202020204" pitchFamily="34" charset="0"/>
                <a:cs typeface="Arial" panose="020B0604020202020204" pitchFamily="34" charset="0"/>
              </a:rPr>
              <a:t> 03</a:t>
            </a:r>
            <a:r>
              <a:rPr lang="en-GB"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08</a:t>
            </a:r>
            <a:r>
              <a:rPr lang="en-GB"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2016.</a:t>
            </a:r>
          </a:p>
          <a:p>
            <a:pPr marL="0" indent="0">
              <a:buNone/>
            </a:pPr>
            <a:endParaRPr lang="lv-LV" dirty="0">
              <a:latin typeface="Arial" panose="020B0604020202020204" pitchFamily="34" charset="0"/>
              <a:cs typeface="Arial" panose="020B0604020202020204" pitchFamily="34" charset="0"/>
            </a:endParaRPr>
          </a:p>
        </p:txBody>
      </p:sp>
      <p:pic>
        <p:nvPicPr>
          <p:cNvPr id="4" name="Paveikslėlis 19" descr="http://eacea.ec.europa.eu/img/logos/erasmus_plus/eu_flag_co_funded_pos_%5brgb%5d_right.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2160" y="332656"/>
            <a:ext cx="2588260" cy="762000"/>
          </a:xfrm>
          <a:prstGeom prst="rect">
            <a:avLst/>
          </a:prstGeom>
          <a:noFill/>
          <a:extLst/>
        </p:spPr>
      </p:pic>
    </p:spTree>
    <p:extLst>
      <p:ext uri="{BB962C8B-B14F-4D97-AF65-F5344CB8AC3E}">
        <p14:creationId xmlns:p14="http://schemas.microsoft.com/office/powerpoint/2010/main" val="39134217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83553"/>
          </a:xfrm>
        </p:spPr>
        <p:txBody>
          <a:bodyPr>
            <a:normAutofit fontScale="90000"/>
          </a:bodyPr>
          <a:lstStyle/>
          <a:p>
            <a:endParaRPr lang="lv-LV" dirty="0"/>
          </a:p>
        </p:txBody>
      </p:sp>
      <p:sp>
        <p:nvSpPr>
          <p:cNvPr id="3" name="Content Placeholder 2"/>
          <p:cNvSpPr>
            <a:spLocks noGrp="1"/>
          </p:cNvSpPr>
          <p:nvPr>
            <p:ph idx="1"/>
          </p:nvPr>
        </p:nvSpPr>
        <p:spPr>
          <a:xfrm>
            <a:off x="628650" y="620688"/>
            <a:ext cx="7886700" cy="5556275"/>
          </a:xfrm>
        </p:spPr>
        <p:txBody>
          <a:bodyPr>
            <a:normAutofit lnSpcReduction="10000"/>
          </a:bodyPr>
          <a:lstStyle/>
          <a:p>
            <a:pPr marL="0" indent="0">
              <a:buNone/>
            </a:pPr>
            <a:endParaRPr lang="lv-LV" sz="2000" dirty="0">
              <a:latin typeface="Arial" panose="020B0604020202020204" pitchFamily="34" charset="0"/>
              <a:cs typeface="Arial" panose="020B0604020202020204" pitchFamily="34" charset="0"/>
            </a:endParaRPr>
          </a:p>
          <a:p>
            <a:pPr marL="0" indent="0">
              <a:buNone/>
            </a:pPr>
            <a:r>
              <a:rPr lang="en-GB" sz="2000" dirty="0" err="1">
                <a:latin typeface="Arial" panose="020B0604020202020204" pitchFamily="34" charset="0"/>
                <a:cs typeface="Arial" panose="020B0604020202020204" pitchFamily="34" charset="0"/>
              </a:rPr>
              <a:t>Sūna</a:t>
            </a:r>
            <a:r>
              <a:rPr lang="lv-LV"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J. </a:t>
            </a:r>
            <a:r>
              <a:rPr lang="en-US" sz="2000" dirty="0">
                <a:latin typeface="Arial" panose="020B0604020202020204" pitchFamily="34" charset="0"/>
                <a:cs typeface="Arial" panose="020B0604020202020204" pitchFamily="34" charset="0"/>
              </a:rPr>
              <a:t>“</a:t>
            </a:r>
            <a:r>
              <a:rPr lang="en-GB" sz="2000" dirty="0" err="1">
                <a:latin typeface="Arial" panose="020B0604020202020204" pitchFamily="34" charset="0"/>
                <a:cs typeface="Arial" panose="020B0604020202020204" pitchFamily="34" charset="0"/>
              </a:rPr>
              <a:t>Darba</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aizsardzība</a:t>
            </a:r>
            <a:r>
              <a:rPr lang="en-GB" sz="2000" dirty="0">
                <a:latin typeface="Arial" panose="020B0604020202020204" pitchFamily="34" charset="0"/>
                <a:cs typeface="Arial" panose="020B0604020202020204" pitchFamily="34" charset="0"/>
              </a:rPr>
              <a:t> un </a:t>
            </a:r>
            <a:r>
              <a:rPr lang="en-GB" sz="2000" dirty="0" err="1">
                <a:latin typeface="Arial" panose="020B0604020202020204" pitchFamily="34" charset="0"/>
                <a:cs typeface="Arial" panose="020B0604020202020204" pitchFamily="34" charset="0"/>
              </a:rPr>
              <a:t>komunikācija</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prakses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vietās</a:t>
            </a:r>
            <a:r>
              <a:rPr lang="lv-LV"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Informatīvs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materiāls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lauksaimniecības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mežsaimniecības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zivsaimniecības</a:t>
            </a:r>
            <a:r>
              <a:rPr lang="en-GB" sz="2000" dirty="0">
                <a:latin typeface="Arial" panose="020B0604020202020204" pitchFamily="34" charset="0"/>
                <a:cs typeface="Arial" panose="020B0604020202020204" pitchFamily="34" charset="0"/>
              </a:rPr>
              <a:t> un </a:t>
            </a:r>
            <a:r>
              <a:rPr lang="en-GB" sz="2000" dirty="0" err="1">
                <a:latin typeface="Arial" panose="020B0604020202020204" pitchFamily="34" charset="0"/>
                <a:cs typeface="Arial" panose="020B0604020202020204" pitchFamily="34" charset="0"/>
              </a:rPr>
              <a:t>pārtikas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produktu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ražošanas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prakses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vietu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vadītājiem</a:t>
            </a:r>
            <a:r>
              <a:rPr lang="en-US"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Ozolnieki</a:t>
            </a:r>
            <a:r>
              <a:rPr lang="en-GB" sz="2000" dirty="0">
                <a:latin typeface="Arial" panose="020B0604020202020204" pitchFamily="34" charset="0"/>
                <a:cs typeface="Arial" panose="020B0604020202020204" pitchFamily="34" charset="0"/>
              </a:rPr>
              <a:t> 2010</a:t>
            </a:r>
            <a:r>
              <a:rPr lang="lv-LV" sz="2000" dirty="0">
                <a:latin typeface="Arial" panose="020B0604020202020204" pitchFamily="34" charset="0"/>
                <a:cs typeface="Arial" panose="020B0604020202020204" pitchFamily="34" charset="0"/>
              </a:rPr>
              <a:t>. </a:t>
            </a:r>
            <a:r>
              <a:rPr lang="en-GB" sz="2000" u="sng" dirty="0">
                <a:latin typeface="Arial" panose="020B0604020202020204" pitchFamily="34" charset="0"/>
                <a:cs typeface="Arial" panose="020B0604020202020204" pitchFamily="34" charset="0"/>
                <a:hlinkClick r:id="rId2"/>
              </a:rPr>
              <a:t>http://old.llkc.lv/tin/attachments/materialspraksuvaditajiem(2010-llkc).pdf</a:t>
            </a:r>
            <a:r>
              <a:rPr lang="lv-LV" sz="2000" dirty="0">
                <a:latin typeface="Arial" panose="020B0604020202020204" pitchFamily="34" charset="0"/>
                <a:cs typeface="Arial" panose="020B0604020202020204" pitchFamily="34" charset="0"/>
              </a:rPr>
              <a:t> </a:t>
            </a:r>
            <a:r>
              <a:rPr lang="et-EE" sz="2000" dirty="0">
                <a:solidFill>
                  <a:srgbClr val="FF0000"/>
                </a:solidFill>
                <a:latin typeface="Arial" panose="020B0604020202020204" pitchFamily="34" charset="0"/>
                <a:cs typeface="Arial" panose="020B0604020202020204" pitchFamily="34" charset="0"/>
              </a:rPr>
              <a:t>Külastatud</a:t>
            </a:r>
            <a:r>
              <a:rPr lang="lv-LV" sz="2000" dirty="0">
                <a:solidFill>
                  <a:srgbClr val="FF0000"/>
                </a:solidFill>
                <a:latin typeface="Arial" panose="020B0604020202020204" pitchFamily="34" charset="0"/>
                <a:cs typeface="Arial" panose="020B0604020202020204" pitchFamily="34" charset="0"/>
              </a:rPr>
              <a:t> 15</a:t>
            </a:r>
            <a:r>
              <a:rPr lang="en-GB" sz="2000" dirty="0">
                <a:solidFill>
                  <a:srgbClr val="FF0000"/>
                </a:solidFill>
                <a:latin typeface="Arial" panose="020B0604020202020204" pitchFamily="34" charset="0"/>
                <a:cs typeface="Arial" panose="020B0604020202020204" pitchFamily="34" charset="0"/>
              </a:rPr>
              <a:t>.</a:t>
            </a:r>
            <a:r>
              <a:rPr lang="lv-LV" sz="2000" dirty="0">
                <a:solidFill>
                  <a:srgbClr val="FF0000"/>
                </a:solidFill>
                <a:latin typeface="Arial" panose="020B0604020202020204" pitchFamily="34" charset="0"/>
                <a:cs typeface="Arial" panose="020B0604020202020204" pitchFamily="34" charset="0"/>
              </a:rPr>
              <a:t>08</a:t>
            </a:r>
            <a:r>
              <a:rPr lang="en-GB" sz="2000" dirty="0">
                <a:solidFill>
                  <a:srgbClr val="FF0000"/>
                </a:solidFill>
                <a:latin typeface="Arial" panose="020B0604020202020204" pitchFamily="34" charset="0"/>
                <a:cs typeface="Arial" panose="020B0604020202020204" pitchFamily="34" charset="0"/>
              </a:rPr>
              <a:t>.</a:t>
            </a:r>
            <a:r>
              <a:rPr lang="lv-LV" sz="2000" dirty="0">
                <a:solidFill>
                  <a:srgbClr val="FF0000"/>
                </a:solidFill>
                <a:latin typeface="Arial" panose="020B0604020202020204" pitchFamily="34" charset="0"/>
                <a:cs typeface="Arial" panose="020B0604020202020204" pitchFamily="34" charset="0"/>
              </a:rPr>
              <a:t>2016</a:t>
            </a:r>
            <a:r>
              <a:rPr lang="lv-LV" sz="2000" dirty="0">
                <a:latin typeface="Arial" panose="020B0604020202020204" pitchFamily="34" charset="0"/>
                <a:cs typeface="Arial" panose="020B0604020202020204" pitchFamily="34" charset="0"/>
              </a:rPr>
              <a:t>.</a:t>
            </a:r>
          </a:p>
          <a:p>
            <a:pPr marL="0" indent="0">
              <a:buNone/>
            </a:pPr>
            <a:r>
              <a:rPr lang="en-GB" sz="2000" dirty="0" err="1">
                <a:latin typeface="Arial" panose="020B0604020202020204" pitchFamily="34" charset="0"/>
                <a:cs typeface="Arial" panose="020B0604020202020204" pitchFamily="34" charset="0"/>
              </a:rPr>
              <a:t>Zariņa</a:t>
            </a:r>
            <a:r>
              <a:rPr lang="lv-LV"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S.</a:t>
            </a:r>
            <a:r>
              <a:rPr lang="lv-LV"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r>
              <a:rPr lang="en-GB" sz="2000" dirty="0" err="1">
                <a:latin typeface="Arial" panose="020B0604020202020204" pitchFamily="34" charset="0"/>
                <a:cs typeface="Arial" panose="020B0604020202020204" pitchFamily="34" charset="0"/>
              </a:rPr>
              <a:t>Skolotāju-mentoru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profesionālā</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pilnveide</a:t>
            </a:r>
            <a:r>
              <a:rPr lang="en-GB" sz="2000" dirty="0">
                <a:latin typeface="Arial" panose="020B0604020202020204" pitchFamily="34" charset="0"/>
                <a:cs typeface="Arial" panose="020B0604020202020204" pitchFamily="34" charset="0"/>
              </a:rPr>
              <a:t>; 2.1.modulis. </a:t>
            </a:r>
            <a:r>
              <a:rPr lang="en-GB" sz="2000" dirty="0" err="1">
                <a:latin typeface="Arial" panose="020B0604020202020204" pitchFamily="34" charset="0"/>
                <a:cs typeface="Arial" panose="020B0604020202020204" pitchFamily="34" charset="0"/>
              </a:rPr>
              <a:t>Mentora</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uzdevumi</a:t>
            </a:r>
            <a:r>
              <a:rPr lang="en-GB" sz="2000" dirty="0">
                <a:latin typeface="Arial" panose="020B0604020202020204" pitchFamily="34" charset="0"/>
                <a:cs typeface="Arial" panose="020B0604020202020204" pitchFamily="34" charset="0"/>
              </a:rPr>
              <a:t> un </a:t>
            </a:r>
            <a:r>
              <a:rPr lang="en-GB" sz="2000" dirty="0" err="1">
                <a:latin typeface="Arial" panose="020B0604020202020204" pitchFamily="34" charset="0"/>
                <a:cs typeface="Arial" panose="020B0604020202020204" pitchFamily="34" charset="0"/>
              </a:rPr>
              <a:t>darbība</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sniedzot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atbalstu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studentam</a:t>
            </a:r>
            <a:r>
              <a:rPr lang="en-GB" sz="2000" dirty="0">
                <a:latin typeface="Arial" panose="020B0604020202020204" pitchFamily="34" charset="0"/>
                <a:cs typeface="Arial" panose="020B0604020202020204" pitchFamily="34" charset="0"/>
              </a:rPr>
              <a:t> – </a:t>
            </a:r>
            <a:r>
              <a:rPr lang="en-GB" sz="2000" dirty="0" err="1">
                <a:latin typeface="Arial" panose="020B0604020202020204" pitchFamily="34" charset="0"/>
                <a:cs typeface="Arial" panose="020B0604020202020204" pitchFamily="34" charset="0"/>
              </a:rPr>
              <a:t>praktikantam</a:t>
            </a:r>
            <a:r>
              <a:rPr lang="en-US"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a:t>
            </a:r>
            <a:r>
              <a:rPr lang="en-GB" sz="2000" u="sng" dirty="0">
                <a:latin typeface="Arial" panose="020B0604020202020204" pitchFamily="34" charset="0"/>
                <a:cs typeface="Arial" panose="020B0604020202020204" pitchFamily="34" charset="0"/>
                <a:hlinkClick r:id="rId3"/>
              </a:rPr>
              <a:t>http://skolas.lu.lv/course/view.php?id=583#section-3</a:t>
            </a:r>
            <a:r>
              <a:rPr lang="lv-LV" sz="2000" dirty="0">
                <a:latin typeface="Arial" panose="020B0604020202020204" pitchFamily="34" charset="0"/>
                <a:cs typeface="Arial" panose="020B0604020202020204" pitchFamily="34" charset="0"/>
              </a:rPr>
              <a:t> </a:t>
            </a:r>
            <a:r>
              <a:rPr lang="et-EE" sz="2000" dirty="0">
                <a:solidFill>
                  <a:srgbClr val="FF0000"/>
                </a:solidFill>
                <a:latin typeface="Arial" panose="020B0604020202020204" pitchFamily="34" charset="0"/>
                <a:cs typeface="Arial" panose="020B0604020202020204" pitchFamily="34" charset="0"/>
              </a:rPr>
              <a:t>Külastatud</a:t>
            </a:r>
            <a:r>
              <a:rPr lang="en-GB" sz="2000" dirty="0">
                <a:solidFill>
                  <a:srgbClr val="FF0000"/>
                </a:solidFill>
                <a:latin typeface="Arial" panose="020B0604020202020204" pitchFamily="34" charset="0"/>
                <a:cs typeface="Arial" panose="020B0604020202020204" pitchFamily="34" charset="0"/>
              </a:rPr>
              <a:t> </a:t>
            </a:r>
            <a:r>
              <a:rPr lang="lv-LV" sz="2000" dirty="0">
                <a:solidFill>
                  <a:srgbClr val="FF0000"/>
                </a:solidFill>
                <a:latin typeface="Arial" panose="020B0604020202020204" pitchFamily="34" charset="0"/>
                <a:cs typeface="Arial" panose="020B0604020202020204" pitchFamily="34" charset="0"/>
              </a:rPr>
              <a:t>23</a:t>
            </a:r>
            <a:r>
              <a:rPr lang="en-GB" sz="2000" dirty="0">
                <a:solidFill>
                  <a:srgbClr val="FF0000"/>
                </a:solidFill>
                <a:latin typeface="Arial" panose="020B0604020202020204" pitchFamily="34" charset="0"/>
                <a:cs typeface="Arial" panose="020B0604020202020204" pitchFamily="34" charset="0"/>
              </a:rPr>
              <a:t>.</a:t>
            </a:r>
            <a:r>
              <a:rPr lang="lv-LV" sz="2000" dirty="0">
                <a:solidFill>
                  <a:srgbClr val="FF0000"/>
                </a:solidFill>
                <a:latin typeface="Arial" panose="020B0604020202020204" pitchFamily="34" charset="0"/>
                <a:cs typeface="Arial" panose="020B0604020202020204" pitchFamily="34" charset="0"/>
              </a:rPr>
              <a:t>08</a:t>
            </a:r>
            <a:r>
              <a:rPr lang="en-GB" sz="2000" dirty="0">
                <a:solidFill>
                  <a:srgbClr val="FF0000"/>
                </a:solidFill>
                <a:latin typeface="Arial" panose="020B0604020202020204" pitchFamily="34" charset="0"/>
                <a:cs typeface="Arial" panose="020B0604020202020204" pitchFamily="34" charset="0"/>
              </a:rPr>
              <a:t>.</a:t>
            </a:r>
            <a:r>
              <a:rPr lang="lv-LV" sz="2000" dirty="0">
                <a:solidFill>
                  <a:srgbClr val="FF0000"/>
                </a:solidFill>
                <a:latin typeface="Arial" panose="020B0604020202020204" pitchFamily="34" charset="0"/>
                <a:cs typeface="Arial" panose="020B0604020202020204" pitchFamily="34" charset="0"/>
              </a:rPr>
              <a:t>2016</a:t>
            </a:r>
            <a:r>
              <a:rPr lang="lv-LV" sz="2000" dirty="0">
                <a:latin typeface="Arial" panose="020B0604020202020204" pitchFamily="34" charset="0"/>
                <a:cs typeface="Arial" panose="020B0604020202020204" pitchFamily="34" charset="0"/>
              </a:rPr>
              <a:t>.</a:t>
            </a:r>
          </a:p>
          <a:p>
            <a:pPr marL="0" indent="0">
              <a:buNone/>
            </a:pPr>
            <a:r>
              <a:rPr lang="lv-LV" sz="2000" dirty="0" err="1">
                <a:latin typeface="Arial" panose="020B0604020202020204" pitchFamily="34" charset="0"/>
                <a:cs typeface="Arial" panose="020B0604020202020204" pitchFamily="34" charset="0"/>
              </a:rPr>
              <a:t>Supervising</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your</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apprentice</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or</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trainee</a:t>
            </a:r>
            <a:r>
              <a:rPr lang="lv-LV" sz="2000" dirty="0">
                <a:latin typeface="Arial" panose="020B0604020202020204" pitchFamily="34" charset="0"/>
                <a:cs typeface="Arial" panose="020B0604020202020204" pitchFamily="34" charset="0"/>
              </a:rPr>
              <a:t>. A </a:t>
            </a:r>
            <a:r>
              <a:rPr lang="lv-LV" sz="2000" dirty="0" err="1">
                <a:latin typeface="Arial" panose="020B0604020202020204" pitchFamily="34" charset="0"/>
                <a:cs typeface="Arial" panose="020B0604020202020204" pitchFamily="34" charset="0"/>
              </a:rPr>
              <a:t>Guide</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for</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Workplace</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Supervisors</a:t>
            </a:r>
            <a:r>
              <a:rPr lang="lv-LV" sz="2000" dirty="0">
                <a:latin typeface="Arial" panose="020B0604020202020204" pitchFamily="34" charset="0"/>
                <a:cs typeface="Arial" panose="020B0604020202020204" pitchFamily="34" charset="0"/>
              </a:rPr>
              <a:t>. NSW </a:t>
            </a:r>
            <a:r>
              <a:rPr lang="lv-LV" sz="2000" dirty="0" err="1">
                <a:latin typeface="Arial" panose="020B0604020202020204" pitchFamily="34" charset="0"/>
                <a:cs typeface="Arial" panose="020B0604020202020204" pitchFamily="34" charset="0"/>
              </a:rPr>
              <a:t>Department</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of</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Industry</a:t>
            </a:r>
            <a:r>
              <a:rPr lang="lv-LV" sz="2000" dirty="0">
                <a:latin typeface="Arial" panose="020B0604020202020204" pitchFamily="34" charset="0"/>
                <a:cs typeface="Arial" panose="020B0604020202020204" pitchFamily="34" charset="0"/>
              </a:rPr>
              <a:t>, 2015.</a:t>
            </a:r>
          </a:p>
          <a:p>
            <a:pPr marL="0" indent="0">
              <a:buNone/>
            </a:pPr>
            <a:r>
              <a:rPr lang="lv-LV" sz="2000" dirty="0" err="1">
                <a:latin typeface="Arial" panose="020B0604020202020204" pitchFamily="34" charset="0"/>
                <a:cs typeface="Arial" panose="020B0604020202020204" pitchFamily="34" charset="0"/>
              </a:rPr>
              <a:t>Burnette</a:t>
            </a:r>
            <a:r>
              <a:rPr lang="lv-LV" sz="2000" dirty="0">
                <a:latin typeface="Arial" panose="020B0604020202020204" pitchFamily="34" charset="0"/>
                <a:cs typeface="Arial" panose="020B0604020202020204" pitchFamily="34" charset="0"/>
              </a:rPr>
              <a:t>, J. </a:t>
            </a:r>
            <a:r>
              <a:rPr lang="en-US" sz="2000" dirty="0">
                <a:latin typeface="Arial" panose="020B0604020202020204" pitchFamily="34" charset="0"/>
                <a:cs typeface="Arial" panose="020B0604020202020204" pitchFamily="34" charset="0"/>
              </a:rPr>
              <a:t>“Strategies for Teaching Culturally Diverse Students”</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TeacherVision</a:t>
            </a:r>
            <a:r>
              <a:rPr lang="lv-LV" sz="2000" dirty="0">
                <a:latin typeface="Arial" panose="020B0604020202020204" pitchFamily="34" charset="0"/>
                <a:cs typeface="Arial" panose="020B0604020202020204" pitchFamily="34" charset="0"/>
              </a:rPr>
              <a:t>. </a:t>
            </a:r>
            <a:r>
              <a:rPr lang="lv-LV" sz="2000" dirty="0">
                <a:latin typeface="Arial" panose="020B0604020202020204" pitchFamily="34" charset="0"/>
                <a:cs typeface="Arial" panose="020B0604020202020204" pitchFamily="34" charset="0"/>
                <a:hlinkClick r:id="rId4"/>
              </a:rPr>
              <a:t>https://www.teachervision.com</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Section</a:t>
            </a:r>
            <a:r>
              <a:rPr lang="lv-LV"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r>
              <a:rPr lang="lv-LV" sz="2000" dirty="0" err="1">
                <a:latin typeface="Arial" panose="020B0604020202020204" pitchFamily="34" charset="0"/>
                <a:cs typeface="Arial" panose="020B0604020202020204" pitchFamily="34" charset="0"/>
              </a:rPr>
              <a:t>Teaching</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Methods</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and</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Strategies</a:t>
            </a:r>
            <a:r>
              <a:rPr lang="en-US"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 </a:t>
            </a:r>
            <a:r>
              <a:rPr lang="et-EE" sz="2000" dirty="0">
                <a:solidFill>
                  <a:srgbClr val="FF0000"/>
                </a:solidFill>
                <a:latin typeface="Arial" panose="020B0604020202020204" pitchFamily="34" charset="0"/>
                <a:cs typeface="Arial" panose="020B0604020202020204" pitchFamily="34" charset="0"/>
              </a:rPr>
              <a:t>Külastatud </a:t>
            </a:r>
            <a:r>
              <a:rPr lang="lv-LV" sz="2000" dirty="0">
                <a:solidFill>
                  <a:srgbClr val="FF0000"/>
                </a:solidFill>
                <a:latin typeface="Arial" panose="020B0604020202020204" pitchFamily="34" charset="0"/>
                <a:cs typeface="Arial" panose="020B0604020202020204" pitchFamily="34" charset="0"/>
              </a:rPr>
              <a:t>19</a:t>
            </a:r>
            <a:r>
              <a:rPr lang="en-GB" sz="2000" dirty="0">
                <a:solidFill>
                  <a:srgbClr val="FF0000"/>
                </a:solidFill>
                <a:latin typeface="Arial" panose="020B0604020202020204" pitchFamily="34" charset="0"/>
                <a:cs typeface="Arial" panose="020B0604020202020204" pitchFamily="34" charset="0"/>
              </a:rPr>
              <a:t>.</a:t>
            </a:r>
            <a:r>
              <a:rPr lang="lv-LV" sz="2000" dirty="0">
                <a:solidFill>
                  <a:srgbClr val="FF0000"/>
                </a:solidFill>
                <a:latin typeface="Arial" panose="020B0604020202020204" pitchFamily="34" charset="0"/>
                <a:cs typeface="Arial" panose="020B0604020202020204" pitchFamily="34" charset="0"/>
              </a:rPr>
              <a:t>10</a:t>
            </a:r>
            <a:r>
              <a:rPr lang="en-GB" sz="2000" dirty="0">
                <a:solidFill>
                  <a:srgbClr val="FF0000"/>
                </a:solidFill>
                <a:latin typeface="Arial" panose="020B0604020202020204" pitchFamily="34" charset="0"/>
                <a:cs typeface="Arial" panose="020B0604020202020204" pitchFamily="34" charset="0"/>
              </a:rPr>
              <a:t>.</a:t>
            </a:r>
            <a:r>
              <a:rPr lang="lv-LV" sz="2000" dirty="0">
                <a:solidFill>
                  <a:srgbClr val="FF0000"/>
                </a:solidFill>
                <a:latin typeface="Arial" panose="020B0604020202020204" pitchFamily="34" charset="0"/>
                <a:cs typeface="Arial" panose="020B0604020202020204" pitchFamily="34" charset="0"/>
              </a:rPr>
              <a:t>2016</a:t>
            </a:r>
            <a:r>
              <a:rPr lang="lv-LV" sz="2000" dirty="0">
                <a:latin typeface="Arial" panose="020B0604020202020204" pitchFamily="34" charset="0"/>
                <a:cs typeface="Arial" panose="020B0604020202020204" pitchFamily="34" charset="0"/>
              </a:rPr>
              <a:t>.</a:t>
            </a:r>
          </a:p>
          <a:p>
            <a:pPr marL="0" indent="0">
              <a:buNone/>
            </a:pPr>
            <a:r>
              <a:rPr lang="lv-LV" sz="2000" dirty="0" err="1">
                <a:latin typeface="Arial" panose="020B0604020202020204" pitchFamily="34" charset="0"/>
                <a:cs typeface="Arial" panose="020B0604020202020204" pitchFamily="34" charset="0"/>
              </a:rPr>
              <a:t>McLeod</a:t>
            </a:r>
            <a:r>
              <a:rPr lang="lv-LV" sz="2000" dirty="0">
                <a:latin typeface="Arial" panose="020B0604020202020204" pitchFamily="34" charset="0"/>
                <a:cs typeface="Arial" panose="020B0604020202020204" pitchFamily="34" charset="0"/>
              </a:rPr>
              <a:t>, S. A. </a:t>
            </a:r>
            <a:r>
              <a:rPr lang="en-US" sz="2000" dirty="0">
                <a:latin typeface="Arial" panose="020B0604020202020204" pitchFamily="34" charset="0"/>
                <a:cs typeface="Arial" panose="020B0604020202020204" pitchFamily="34" charset="0"/>
              </a:rPr>
              <a:t>“</a:t>
            </a:r>
            <a:r>
              <a:rPr lang="lv-LV" sz="2000" dirty="0" err="1">
                <a:latin typeface="Arial" panose="020B0604020202020204" pitchFamily="34" charset="0"/>
                <a:cs typeface="Arial" panose="020B0604020202020204" pitchFamily="34" charset="0"/>
              </a:rPr>
              <a:t>Kolb</a:t>
            </a:r>
            <a:r>
              <a:rPr lang="lv-LV" sz="2000" dirty="0">
                <a:latin typeface="Arial" panose="020B0604020202020204" pitchFamily="34" charset="0"/>
                <a:cs typeface="Arial" panose="020B0604020202020204" pitchFamily="34" charset="0"/>
              </a:rPr>
              <a:t> - </a:t>
            </a:r>
            <a:r>
              <a:rPr lang="lv-LV" sz="2000" dirty="0" err="1">
                <a:latin typeface="Arial" panose="020B0604020202020204" pitchFamily="34" charset="0"/>
                <a:cs typeface="Arial" panose="020B0604020202020204" pitchFamily="34" charset="0"/>
              </a:rPr>
              <a:t>Learning</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Styles</a:t>
            </a:r>
            <a:r>
              <a:rPr lang="en-US"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SimplyPsychology</a:t>
            </a:r>
            <a:r>
              <a:rPr lang="lv-LV" sz="2000" dirty="0">
                <a:latin typeface="Arial" panose="020B0604020202020204" pitchFamily="34" charset="0"/>
                <a:cs typeface="Arial" panose="020B0604020202020204" pitchFamily="34" charset="0"/>
              </a:rPr>
              <a:t>. </a:t>
            </a:r>
            <a:r>
              <a:rPr lang="lv-LV" sz="2000" dirty="0">
                <a:latin typeface="Arial" panose="020B0604020202020204" pitchFamily="34" charset="0"/>
                <a:cs typeface="Arial" panose="020B0604020202020204" pitchFamily="34" charset="0"/>
                <a:hlinkClick r:id="rId5"/>
              </a:rPr>
              <a:t>http://www.simplypsychology.org</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Section</a:t>
            </a:r>
            <a:r>
              <a:rPr lang="lv-LV"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r>
              <a:rPr lang="lv-LV" sz="2000" dirty="0" err="1">
                <a:latin typeface="Arial" panose="020B0604020202020204" pitchFamily="34" charset="0"/>
                <a:cs typeface="Arial" panose="020B0604020202020204" pitchFamily="34" charset="0"/>
              </a:rPr>
              <a:t>Cognitive</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Psychology</a:t>
            </a:r>
            <a:r>
              <a:rPr lang="en-US" sz="2000" dirty="0">
                <a:latin typeface="Arial" panose="020B0604020202020204" pitchFamily="34" charset="0"/>
                <a:cs typeface="Arial" panose="020B0604020202020204" pitchFamily="34" charset="0"/>
              </a:rPr>
              <a:t>”</a:t>
            </a:r>
            <a:r>
              <a:rPr lang="lv-LV" sz="2000" dirty="0">
                <a:latin typeface="Arial" panose="020B0604020202020204" pitchFamily="34" charset="0"/>
                <a:cs typeface="Arial" panose="020B0604020202020204" pitchFamily="34" charset="0"/>
              </a:rPr>
              <a:t>. </a:t>
            </a:r>
            <a:r>
              <a:rPr lang="et-EE" sz="2000" dirty="0">
                <a:solidFill>
                  <a:srgbClr val="FF0000"/>
                </a:solidFill>
                <a:latin typeface="Arial" panose="020B0604020202020204" pitchFamily="34" charset="0"/>
                <a:cs typeface="Arial" panose="020B0604020202020204" pitchFamily="34" charset="0"/>
              </a:rPr>
              <a:t>Külastatud</a:t>
            </a:r>
            <a:r>
              <a:rPr lang="lv-LV" sz="2000" dirty="0">
                <a:solidFill>
                  <a:srgbClr val="FF0000"/>
                </a:solidFill>
                <a:latin typeface="Arial" panose="020B0604020202020204" pitchFamily="34" charset="0"/>
                <a:cs typeface="Arial" panose="020B0604020202020204" pitchFamily="34" charset="0"/>
              </a:rPr>
              <a:t> 03</a:t>
            </a:r>
            <a:r>
              <a:rPr lang="en-GB" sz="2000" dirty="0">
                <a:solidFill>
                  <a:srgbClr val="FF0000"/>
                </a:solidFill>
                <a:latin typeface="Arial" panose="020B0604020202020204" pitchFamily="34" charset="0"/>
                <a:cs typeface="Arial" panose="020B0604020202020204" pitchFamily="34" charset="0"/>
              </a:rPr>
              <a:t>.</a:t>
            </a:r>
            <a:r>
              <a:rPr lang="lv-LV" sz="2000" dirty="0">
                <a:solidFill>
                  <a:srgbClr val="FF0000"/>
                </a:solidFill>
                <a:latin typeface="Arial" panose="020B0604020202020204" pitchFamily="34" charset="0"/>
                <a:cs typeface="Arial" panose="020B0604020202020204" pitchFamily="34" charset="0"/>
              </a:rPr>
              <a:t>11</a:t>
            </a:r>
            <a:r>
              <a:rPr lang="en-GB" sz="2000" dirty="0">
                <a:solidFill>
                  <a:srgbClr val="FF0000"/>
                </a:solidFill>
                <a:latin typeface="Arial" panose="020B0604020202020204" pitchFamily="34" charset="0"/>
                <a:cs typeface="Arial" panose="020B0604020202020204" pitchFamily="34" charset="0"/>
              </a:rPr>
              <a:t>.</a:t>
            </a:r>
            <a:r>
              <a:rPr lang="lv-LV" sz="2000" dirty="0">
                <a:solidFill>
                  <a:srgbClr val="FF0000"/>
                </a:solidFill>
                <a:latin typeface="Arial" panose="020B0604020202020204" pitchFamily="34" charset="0"/>
                <a:cs typeface="Arial" panose="020B0604020202020204" pitchFamily="34" charset="0"/>
              </a:rPr>
              <a:t>2016</a:t>
            </a:r>
            <a:r>
              <a:rPr lang="lv-LV" sz="2000" dirty="0">
                <a:latin typeface="Arial" panose="020B0604020202020204" pitchFamily="34" charset="0"/>
                <a:cs typeface="Arial" panose="020B0604020202020204" pitchFamily="34" charset="0"/>
              </a:rPr>
              <a:t>.</a:t>
            </a:r>
          </a:p>
          <a:p>
            <a:pPr marL="0" indent="0">
              <a:buNone/>
            </a:pPr>
            <a:endParaRPr lang="lv-LV" sz="2000" b="1" dirty="0"/>
          </a:p>
          <a:p>
            <a:pPr marL="0" indent="0">
              <a:buNone/>
            </a:pPr>
            <a:endParaRPr lang="lv-LV" sz="2000" dirty="0">
              <a:latin typeface="Arial" panose="020B0604020202020204" pitchFamily="34" charset="0"/>
              <a:cs typeface="Arial" panose="020B0604020202020204" pitchFamily="34" charset="0"/>
            </a:endParaRPr>
          </a:p>
          <a:p>
            <a:pPr marL="0" indent="0">
              <a:buNone/>
            </a:pPr>
            <a:endParaRPr lang="en-US" sz="2000" b="1" dirty="0"/>
          </a:p>
          <a:p>
            <a:pPr marL="0" indent="0">
              <a:buNone/>
            </a:pPr>
            <a:endParaRPr lang="lv-LV" sz="2000" dirty="0">
              <a:latin typeface="Arial" panose="020B0604020202020204" pitchFamily="34" charset="0"/>
              <a:cs typeface="Arial" panose="020B0604020202020204" pitchFamily="34" charset="0"/>
            </a:endParaRPr>
          </a:p>
          <a:p>
            <a:pPr marL="0" indent="0">
              <a:buNone/>
            </a:pPr>
            <a:endParaRPr lang="lv-LV" dirty="0"/>
          </a:p>
        </p:txBody>
      </p:sp>
    </p:spTree>
    <p:extLst>
      <p:ext uri="{BB962C8B-B14F-4D97-AF65-F5344CB8AC3E}">
        <p14:creationId xmlns:p14="http://schemas.microsoft.com/office/powerpoint/2010/main" val="315175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23528" y="332656"/>
            <a:ext cx="8191822" cy="1792610"/>
          </a:xfrm>
        </p:spPr>
        <p:txBody>
          <a:bodyPr>
            <a:normAutofit/>
          </a:bodyPr>
          <a:lstStyle/>
          <a:p>
            <a:r>
              <a:rPr lang="et-EE" b="1" dirty="0">
                <a:latin typeface="Arial" panose="020B0604020202020204" pitchFamily="34" charset="0"/>
                <a:cs typeface="Arial" panose="020B0604020202020204" pitchFamily="34" charset="0"/>
              </a:rPr>
              <a:t>Töökohapõhine õpe/juhendamine</a:t>
            </a:r>
          </a:p>
        </p:txBody>
      </p:sp>
      <p:sp>
        <p:nvSpPr>
          <p:cNvPr id="3" name="Sisu kohatäide 2"/>
          <p:cNvSpPr>
            <a:spLocks noGrp="1"/>
          </p:cNvSpPr>
          <p:nvPr>
            <p:ph idx="1"/>
          </p:nvPr>
        </p:nvSpPr>
        <p:spPr>
          <a:xfrm>
            <a:off x="628650" y="2125266"/>
            <a:ext cx="7975798" cy="3752006"/>
          </a:xfrm>
        </p:spPr>
        <p:txBody>
          <a:bodyPr>
            <a:normAutofit fontScale="40000" lnSpcReduction="20000"/>
          </a:bodyPr>
          <a:lstStyle/>
          <a:p>
            <a:pPr lvl="0"/>
            <a:r>
              <a:rPr lang="et-EE" sz="4500" dirty="0">
                <a:latin typeface="Arial" panose="020B0604020202020204" pitchFamily="34" charset="0"/>
                <a:cs typeface="Arial" panose="020B0604020202020204" pitchFamily="34" charset="0"/>
              </a:rPr>
              <a:t>Defineeri õppe eesmärk, peateemad ja oodatavad tulemused.</a:t>
            </a:r>
          </a:p>
          <a:p>
            <a:pPr lvl="0"/>
            <a:r>
              <a:rPr lang="et-EE" sz="4500" dirty="0">
                <a:latin typeface="Arial" panose="020B0604020202020204" pitchFamily="34" charset="0"/>
                <a:cs typeface="Arial" panose="020B0604020202020204" pitchFamily="34" charset="0"/>
              </a:rPr>
              <a:t>Kogu oma õppurite/juhendatavate kohta pisut põhiteavet: juhendatavate arv grupis, nende nimed, nende õpet puudutavad ootused ning nende varasemad teadmised ja oskused.</a:t>
            </a:r>
          </a:p>
          <a:p>
            <a:pPr lvl="0"/>
            <a:r>
              <a:rPr lang="et-EE" sz="4500" dirty="0">
                <a:latin typeface="Arial" panose="020B0604020202020204" pitchFamily="34" charset="0"/>
                <a:cs typeface="Arial" panose="020B0604020202020204" pitchFamily="34" charset="0"/>
              </a:rPr>
              <a:t>Mängi juhendamine läbi paberil: koosta kava ja kirjuta üles õppe/juhendamisprotsessi astmed (sissejuhatus, uue teema õpetamine, praktiline töö, hindamine ja tagasiside andmine).</a:t>
            </a:r>
          </a:p>
          <a:p>
            <a:pPr lvl="0"/>
            <a:r>
              <a:rPr lang="et-EE" sz="4500" dirty="0">
                <a:latin typeface="Arial" panose="020B0604020202020204" pitchFamily="34" charset="0"/>
                <a:cs typeface="Arial" panose="020B0604020202020204" pitchFamily="34" charset="0"/>
              </a:rPr>
              <a:t>Valmista ette õppe/abimaterjalid.</a:t>
            </a:r>
          </a:p>
          <a:p>
            <a:pPr lvl="0"/>
            <a:r>
              <a:rPr lang="et-EE" sz="4500" dirty="0">
                <a:latin typeface="Arial" panose="020B0604020202020204" pitchFamily="34" charset="0"/>
                <a:cs typeface="Arial" panose="020B0604020202020204" pitchFamily="34" charset="0"/>
              </a:rPr>
              <a:t>Kontrolli üle õppekeskkond (tööruum, juhendatavate ala, juhendaja ala, tarvilikud tööriistad).</a:t>
            </a:r>
          </a:p>
          <a:p>
            <a:pPr lvl="0"/>
            <a:r>
              <a:rPr lang="et-EE" sz="4500" dirty="0">
                <a:latin typeface="Arial" panose="020B0604020202020204" pitchFamily="34" charset="0"/>
                <a:cs typeface="Arial" panose="020B0604020202020204" pitchFamily="34" charset="0"/>
              </a:rPr>
              <a:t>Ole kohal enne õppe/juhendamise algus</a:t>
            </a:r>
            <a:r>
              <a:rPr lang="en-GB" sz="4500" dirty="0" err="1">
                <a:latin typeface="Arial" panose="020B0604020202020204" pitchFamily="34" charset="0"/>
                <a:cs typeface="Arial" panose="020B0604020202020204" pitchFamily="34" charset="0"/>
              </a:rPr>
              <a:t>aega</a:t>
            </a:r>
            <a:r>
              <a:rPr lang="et-EE" sz="4500" dirty="0">
                <a:latin typeface="Arial" panose="020B0604020202020204" pitchFamily="34" charset="0"/>
                <a:cs typeface="Arial" panose="020B0604020202020204" pitchFamily="34" charset="0"/>
              </a:rPr>
              <a:t>. Katseta tööriistu, mida kavatsed juhendamise ajal kasutada.</a:t>
            </a:r>
          </a:p>
          <a:p>
            <a:pPr lvl="0"/>
            <a:r>
              <a:rPr lang="et-EE" sz="4500" dirty="0">
                <a:latin typeface="Arial" panose="020B0604020202020204" pitchFamily="34" charset="0"/>
                <a:cs typeface="Arial" panose="020B0604020202020204" pitchFamily="34" charset="0"/>
              </a:rPr>
              <a:t>Veendu, et töökeskkond on nii sinu enda kui ka juhendatavate jaoks turvaline.</a:t>
            </a:r>
          </a:p>
          <a:p>
            <a:endParaRPr lang="et-EE" dirty="0"/>
          </a:p>
        </p:txBody>
      </p:sp>
    </p:spTree>
    <p:extLst>
      <p:ext uri="{BB962C8B-B14F-4D97-AF65-F5344CB8AC3E}">
        <p14:creationId xmlns:p14="http://schemas.microsoft.com/office/powerpoint/2010/main" val="2028488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Õppe/juhendamise reeglid</a:t>
            </a:r>
          </a:p>
        </p:txBody>
      </p:sp>
      <p:sp>
        <p:nvSpPr>
          <p:cNvPr id="3" name="Sisu kohatäide 2"/>
          <p:cNvSpPr>
            <a:spLocks noGrp="1"/>
          </p:cNvSpPr>
          <p:nvPr>
            <p:ph idx="1"/>
          </p:nvPr>
        </p:nvSpPr>
        <p:spPr>
          <a:xfrm>
            <a:off x="533400" y="1946911"/>
            <a:ext cx="7981950" cy="3543062"/>
          </a:xfrm>
        </p:spPr>
        <p:txBody>
          <a:bodyPr>
            <a:noAutofit/>
          </a:bodyPr>
          <a:lstStyle/>
          <a:p>
            <a:pPr lvl="0"/>
            <a:r>
              <a:rPr lang="et-EE" sz="1800" dirty="0">
                <a:latin typeface="Arial" panose="020B0604020202020204" pitchFamily="34" charset="0"/>
                <a:cs typeface="Arial" panose="020B0604020202020204" pitchFamily="34" charset="0"/>
              </a:rPr>
              <a:t>Õpe/juhendamine peab pakkuma tõese kvaliteediga infot; juhendamine peab olema nii igakülgne, ulatuslik ja täielik kui võimalik.</a:t>
            </a:r>
          </a:p>
          <a:p>
            <a:pPr lvl="0"/>
            <a:r>
              <a:rPr lang="et-EE" sz="1800" dirty="0">
                <a:latin typeface="Arial" panose="020B0604020202020204" pitchFamily="34" charset="0"/>
                <a:cs typeface="Arial" panose="020B0604020202020204" pitchFamily="34" charset="0"/>
              </a:rPr>
              <a:t>Eelista (esitada) valmis lahendustega küsimusi. </a:t>
            </a:r>
          </a:p>
          <a:p>
            <a:pPr lvl="0"/>
            <a:r>
              <a:rPr lang="et-EE" sz="1800" dirty="0">
                <a:latin typeface="Arial" panose="020B0604020202020204" pitchFamily="34" charset="0"/>
                <a:cs typeface="Arial" panose="020B0604020202020204" pitchFamily="34" charset="0"/>
              </a:rPr>
              <a:t>Tee oma juhendatavatele õppeprotsessi kulg sissejuhatavalt selgeks; ära unusta rõhutada kõige olulisemaid asju.</a:t>
            </a:r>
          </a:p>
          <a:p>
            <a:pPr lvl="0"/>
            <a:r>
              <a:rPr lang="et-EE" sz="1800" dirty="0">
                <a:latin typeface="Arial" panose="020B0604020202020204" pitchFamily="34" charset="0"/>
                <a:cs typeface="Arial" panose="020B0604020202020204" pitchFamily="34" charset="0"/>
              </a:rPr>
              <a:t>Motiveeri juhendatavaid töösse või protsessi süvenema. Esita motiveerivad küsimusi ja anna tagasisidet; näita, et sul endal on oma juhendatavate arengu vastu suur huvi ning et sulle lähevad korda nende lootused ja hirmud.</a:t>
            </a:r>
          </a:p>
          <a:p>
            <a:pPr lvl="0"/>
            <a:r>
              <a:rPr lang="et-EE" sz="1800" dirty="0">
                <a:latin typeface="Arial" panose="020B0604020202020204" pitchFamily="34" charset="0"/>
                <a:cs typeface="Arial" panose="020B0604020202020204" pitchFamily="34" charset="0"/>
              </a:rPr>
              <a:t>Anna tagasisidet ja hinda sooritust. </a:t>
            </a:r>
          </a:p>
          <a:p>
            <a:pPr lvl="0"/>
            <a:r>
              <a:rPr lang="et-EE" sz="1800" dirty="0">
                <a:latin typeface="Arial" panose="020B0604020202020204" pitchFamily="34" charset="0"/>
                <a:cs typeface="Arial" panose="020B0604020202020204" pitchFamily="34" charset="0"/>
              </a:rPr>
              <a:t>Pea nõu oma mentori või kolleegiga ja palu abi partnerkoolilt.</a:t>
            </a:r>
          </a:p>
          <a:p>
            <a:r>
              <a:rPr lang="et-EE" sz="1800" dirty="0">
                <a:latin typeface="Arial" panose="020B0604020202020204" pitchFamily="34" charset="0"/>
                <a:cs typeface="Arial" panose="020B0604020202020204" pitchFamily="34" charset="0"/>
              </a:rPr>
              <a:t>Ehita üles usalduslik suhe juhendatavaga. </a:t>
            </a:r>
          </a:p>
        </p:txBody>
      </p:sp>
    </p:spTree>
    <p:extLst>
      <p:ext uri="{BB962C8B-B14F-4D97-AF65-F5344CB8AC3E}">
        <p14:creationId xmlns:p14="http://schemas.microsoft.com/office/powerpoint/2010/main" val="388182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Arial" panose="020B0604020202020204" pitchFamily="34" charset="0"/>
                <a:cs typeface="Arial" panose="020B0604020202020204" pitchFamily="34" charset="0"/>
              </a:rPr>
              <a:t>Usaldusliku suhte ülesehitamine</a:t>
            </a:r>
          </a:p>
        </p:txBody>
      </p:sp>
      <p:sp>
        <p:nvSpPr>
          <p:cNvPr id="3" name="Sisu kohatäide 2"/>
          <p:cNvSpPr>
            <a:spLocks noGrp="1"/>
          </p:cNvSpPr>
          <p:nvPr>
            <p:ph idx="1"/>
          </p:nvPr>
        </p:nvSpPr>
        <p:spPr/>
        <p:txBody>
          <a:bodyPr>
            <a:normAutofit/>
          </a:bodyPr>
          <a:lstStyle/>
          <a:p>
            <a:pPr lvl="0"/>
            <a:r>
              <a:rPr lang="et-EE" sz="1800" dirty="0">
                <a:latin typeface="Arial" panose="020B0604020202020204" pitchFamily="34" charset="0"/>
                <a:cs typeface="Arial" panose="020B0604020202020204" pitchFamily="34" charset="0"/>
              </a:rPr>
              <a:t>Saa oma juhendatavaga tuttavaks, näita oma siirast huvi tema kui isiksuse vastu.</a:t>
            </a:r>
          </a:p>
          <a:p>
            <a:pPr lvl="0"/>
            <a:r>
              <a:rPr lang="et-EE" sz="1800" dirty="0">
                <a:latin typeface="Arial" panose="020B0604020202020204" pitchFamily="34" charset="0"/>
                <a:cs typeface="Arial" panose="020B0604020202020204" pitchFamily="34" charset="0"/>
              </a:rPr>
              <a:t>Määratle teie ühised huvid ning kasuta seda nagu ühist pinda, et oma juhendatavaga ühele lainele saada.</a:t>
            </a:r>
          </a:p>
          <a:p>
            <a:pPr lvl="0"/>
            <a:r>
              <a:rPr lang="et-EE" sz="1800" dirty="0">
                <a:latin typeface="Arial" panose="020B0604020202020204" pitchFamily="34" charset="0"/>
                <a:cs typeface="Arial" panose="020B0604020202020204" pitchFamily="34" charset="0"/>
              </a:rPr>
              <a:t>Arvesta oma juhendatava uskumuste, väärtuste ja eetikapõhimõtetega. Seosta need õppe teemadega.</a:t>
            </a:r>
          </a:p>
          <a:p>
            <a:pPr lvl="0"/>
            <a:r>
              <a:rPr lang="et-EE" sz="1800" dirty="0">
                <a:latin typeface="Arial" panose="020B0604020202020204" pitchFamily="34" charset="0"/>
                <a:cs typeface="Arial" panose="020B0604020202020204" pitchFamily="34" charset="0"/>
              </a:rPr>
              <a:t>Avasta tegevused ja teemad, mis su juhendatavat köidavad.</a:t>
            </a:r>
          </a:p>
          <a:p>
            <a:pPr lvl="0"/>
            <a:r>
              <a:rPr lang="et-EE" sz="1800" dirty="0">
                <a:latin typeface="Arial" panose="020B0604020202020204" pitchFamily="34" charset="0"/>
                <a:cs typeface="Arial" panose="020B0604020202020204" pitchFamily="34" charset="0"/>
              </a:rPr>
              <a:t>Aita juhendataval seada endale personaalsed õppe-eesmärgid ning tee selgeks oma ettevõtte taotlused, sihid ja põhimõtted. Aita juhendataval leida selge link tema isiklike ja ettevõtte eesmärkide vahel.</a:t>
            </a:r>
            <a:endParaRPr lang="et-EE" dirty="0"/>
          </a:p>
        </p:txBody>
      </p:sp>
    </p:spTree>
    <p:extLst>
      <p:ext uri="{BB962C8B-B14F-4D97-AF65-F5344CB8AC3E}">
        <p14:creationId xmlns:p14="http://schemas.microsoft.com/office/powerpoint/2010/main" val="1187685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764704"/>
            <a:ext cx="7886700" cy="1360562"/>
          </a:xfrm>
        </p:spPr>
        <p:txBody>
          <a:bodyPr>
            <a:normAutofit/>
          </a:bodyPr>
          <a:lstStyle/>
          <a:p>
            <a:r>
              <a:rPr lang="et-EE" b="1" dirty="0">
                <a:latin typeface="Arial" panose="020B0604020202020204" pitchFamily="34" charset="0"/>
                <a:cs typeface="Arial" panose="020B0604020202020204" pitchFamily="34" charset="0"/>
              </a:rPr>
              <a:t>Heade ja viljakate õppeülesannete koostamine</a:t>
            </a:r>
          </a:p>
        </p:txBody>
      </p:sp>
      <p:sp>
        <p:nvSpPr>
          <p:cNvPr id="3" name="Sisu kohatäide 2"/>
          <p:cNvSpPr>
            <a:spLocks noGrp="1"/>
          </p:cNvSpPr>
          <p:nvPr>
            <p:ph idx="1"/>
          </p:nvPr>
        </p:nvSpPr>
        <p:spPr>
          <a:xfrm>
            <a:off x="628650" y="2312670"/>
            <a:ext cx="7886700" cy="3177302"/>
          </a:xfrm>
        </p:spPr>
        <p:txBody>
          <a:bodyPr>
            <a:normAutofit fontScale="62500" lnSpcReduction="20000"/>
          </a:bodyPr>
          <a:lstStyle/>
          <a:p>
            <a:pPr lvl="0"/>
            <a:r>
              <a:rPr lang="et-EE" dirty="0"/>
              <a:t>Aseta fookusse kõige olulisemad teemad ja protsessid.</a:t>
            </a:r>
          </a:p>
          <a:p>
            <a:pPr lvl="0"/>
            <a:r>
              <a:rPr lang="et-EE" dirty="0"/>
              <a:t>Räägi lihtsas keeles: ühenda </a:t>
            </a:r>
            <a:r>
              <a:rPr lang="et-EE" dirty="0" err="1"/>
              <a:t>niiöelda</a:t>
            </a:r>
            <a:r>
              <a:rPr lang="et-EE" dirty="0"/>
              <a:t> sõnaraamatu sõna tähendus tegeliku töö kontekstis kasutatavate sõnadega. </a:t>
            </a:r>
          </a:p>
          <a:p>
            <a:pPr lvl="0"/>
            <a:r>
              <a:rPr lang="et-EE" dirty="0"/>
              <a:t>Veendu, et ülesannet on võimalik täita.</a:t>
            </a:r>
          </a:p>
          <a:p>
            <a:pPr lvl="0"/>
            <a:r>
              <a:rPr lang="et-EE" dirty="0"/>
              <a:t>Võta arvesse juhendatavate seniseid kogemusi.</a:t>
            </a:r>
          </a:p>
          <a:p>
            <a:pPr lvl="0"/>
            <a:r>
              <a:rPr lang="et-EE" dirty="0"/>
              <a:t>Harmoneeri need juhendamisel teooriaraamistikuga.</a:t>
            </a:r>
          </a:p>
          <a:p>
            <a:pPr lvl="0"/>
            <a:r>
              <a:rPr lang="et-EE" dirty="0"/>
              <a:t>Hoolitse, et ülesanne aitaks juhendatavatel edasisi teadmisi omandada ning oma oskusi ja vaatekohti arendada.</a:t>
            </a:r>
          </a:p>
          <a:p>
            <a:pPr lvl="0"/>
            <a:r>
              <a:rPr lang="et-EE" dirty="0"/>
              <a:t>Sulanda õppeülesanne tööprotsessi tervikpilti, võttes arvesse juhendatavate eelnevaid kogemusi ja oskusi.</a:t>
            </a:r>
          </a:p>
          <a:p>
            <a:pPr lvl="0"/>
            <a:r>
              <a:rPr lang="et-EE" dirty="0"/>
              <a:t>Veendu, et ülesanne võimaldaks saada õpitust kasu ka enesehinnangu kaudu.</a:t>
            </a:r>
          </a:p>
          <a:p>
            <a:pPr marL="0" indent="0">
              <a:buNone/>
            </a:pPr>
            <a:endParaRPr lang="et-EE" dirty="0"/>
          </a:p>
        </p:txBody>
      </p:sp>
    </p:spTree>
    <p:extLst>
      <p:ext uri="{BB962C8B-B14F-4D97-AF65-F5344CB8AC3E}">
        <p14:creationId xmlns:p14="http://schemas.microsoft.com/office/powerpoint/2010/main" val="1218802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3238</TotalTime>
  <Words>3983</Words>
  <Application>Microsoft Office PowerPoint</Application>
  <PresentationFormat>Ekraaniseanss (4:3)</PresentationFormat>
  <Paragraphs>317</Paragraphs>
  <Slides>51</Slides>
  <Notes>5</Notes>
  <HiddenSlides>0</HiddenSlides>
  <MMClips>0</MMClips>
  <ScaleCrop>false</ScaleCrop>
  <HeadingPairs>
    <vt:vector size="6" baseType="variant">
      <vt:variant>
        <vt:lpstr>Kasutatud fondid</vt:lpstr>
      </vt:variant>
      <vt:variant>
        <vt:i4>7</vt:i4>
      </vt:variant>
      <vt:variant>
        <vt:lpstr>Kujundus</vt:lpstr>
      </vt:variant>
      <vt:variant>
        <vt:i4>2</vt:i4>
      </vt:variant>
      <vt:variant>
        <vt:lpstr>Slaidipealkirjad</vt:lpstr>
      </vt:variant>
      <vt:variant>
        <vt:i4>51</vt:i4>
      </vt:variant>
    </vt:vector>
  </HeadingPairs>
  <TitlesOfParts>
    <vt:vector size="60" baseType="lpstr">
      <vt:lpstr>MS Mincho</vt:lpstr>
      <vt:lpstr>Arial</vt:lpstr>
      <vt:lpstr>Calibri</vt:lpstr>
      <vt:lpstr>Calibri Light</vt:lpstr>
      <vt:lpstr>Candara</vt:lpstr>
      <vt:lpstr>Times New Roman</vt:lpstr>
      <vt:lpstr>Wingdings</vt:lpstr>
      <vt:lpstr>Office Theme</vt:lpstr>
      <vt:lpstr>„Office“ tema</vt:lpstr>
      <vt:lpstr>       Erasmus+ Kava Võtmetegevus 2 – Strateegilised partnerlused Projekt “Õpipoisiõppe arendamine: ettevõttepoolse juhendaja koolituse ja õpipoisiõppe edendamine”  Projekt  nr 2015-1-LT01-KA202-013415      Ettevõttepoolse juhendaja koolituskava  Juhendamismeetodid  Juhendamise individualiseerimine         </vt:lpstr>
      <vt:lpstr>PowerPointi esitlus</vt:lpstr>
      <vt:lpstr>Osa 1 Juhendamismeetodid</vt:lpstr>
      <vt:lpstr>PowerPointi esitlus</vt:lpstr>
      <vt:lpstr>Teadmised ja oskused   </vt:lpstr>
      <vt:lpstr>Töökohapõhine õpe/juhendamine</vt:lpstr>
      <vt:lpstr>Õppe/juhendamise reeglid</vt:lpstr>
      <vt:lpstr>Usaldusliku suhte ülesehitamine</vt:lpstr>
      <vt:lpstr>Heade ja viljakate õppeülesannete koostamine</vt:lpstr>
      <vt:lpstr>Peegelpilt</vt:lpstr>
      <vt:lpstr>Kuulamine ja tagasiside andmine </vt:lpstr>
      <vt:lpstr>Aktiivne kuulamine</vt:lpstr>
      <vt:lpstr>Tagasiside</vt:lpstr>
      <vt:lpstr>Tõhusa tagasiside andmine</vt:lpstr>
      <vt:lpstr>Tõhusa tagasiside sammud</vt:lpstr>
      <vt:lpstr>Peegelpilt </vt:lpstr>
      <vt:lpstr>Konfliktide lahendamine </vt:lpstr>
      <vt:lpstr>Konfliktide tüübid</vt:lpstr>
      <vt:lpstr>Konflikti lahendamise sammud</vt:lpstr>
      <vt:lpstr>Konflikti lahendamise meetodid</vt:lpstr>
      <vt:lpstr>Kehtestav käitumine </vt:lpstr>
      <vt:lpstr>Kehtestava sõnumi ülesehitamine</vt:lpstr>
      <vt:lpstr>Peegelpilt </vt:lpstr>
      <vt:lpstr>Lisalugemist</vt:lpstr>
      <vt:lpstr>Sinu kuulamisoskus</vt:lpstr>
      <vt:lpstr>Viited </vt:lpstr>
      <vt:lpstr>PowerPointi esitlus</vt:lpstr>
      <vt:lpstr>Vajadus</vt:lpstr>
      <vt:lpstr>Teadmised ja oskused</vt:lpstr>
      <vt:lpstr>Õppematerjal</vt:lpstr>
      <vt:lpstr>1.1. Nõuandeid, kuidas erinevaid õpipoisse juhendada</vt:lpstr>
      <vt:lpstr>1.2. Õpipoiste õppimisstiilid</vt:lpstr>
      <vt:lpstr>PowerPointi esitlus</vt:lpstr>
      <vt:lpstr>Kolbi õppestiilid</vt:lpstr>
      <vt:lpstr>PowerPointi esitlus</vt:lpstr>
      <vt:lpstr>PowerPointi esitlus</vt:lpstr>
      <vt:lpstr>Õppematerjal</vt:lpstr>
      <vt:lpstr>PowerPointi esitlus</vt:lpstr>
      <vt:lpstr>PowerPointi esitlus</vt:lpstr>
      <vt:lpstr>PowerPointi esitlus</vt:lpstr>
      <vt:lpstr>Õppematerjal</vt:lpstr>
      <vt:lpstr>PowerPointi esitlus</vt:lpstr>
      <vt:lpstr>PowerPointi esitlus</vt:lpstr>
      <vt:lpstr>PowerPointi esitlus</vt:lpstr>
      <vt:lpstr>Õppematerjal</vt:lpstr>
      <vt:lpstr>PowerPointi esitlus</vt:lpstr>
      <vt:lpstr>PowerPointi esitlus</vt:lpstr>
      <vt:lpstr>Enesekontrolli küsimused</vt:lpstr>
      <vt:lpstr>PowerPointi esitlus</vt:lpstr>
      <vt:lpstr>Kirjanduse loetelu, lingid ja allikad</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Programme Key Action 2 – Strategic Partnerships Project “Developing Apprenticeship: In-Company Trainer Training And Apprenticeship Promotion”  Project  No 2015-1-LT01-KA202-013415</dc:title>
  <dc:creator>Arita</dc:creator>
  <cp:lastModifiedBy>Anneli Entson</cp:lastModifiedBy>
  <cp:revision>247</cp:revision>
  <cp:lastPrinted>2017-08-18T13:36:36Z</cp:lastPrinted>
  <dcterms:created xsi:type="dcterms:W3CDTF">2016-10-08T13:28:30Z</dcterms:created>
  <dcterms:modified xsi:type="dcterms:W3CDTF">2017-10-26T11:11:57Z</dcterms:modified>
</cp:coreProperties>
</file>