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28"/>
  </p:notesMasterIdLst>
  <p:sldIdLst>
    <p:sldId id="256" r:id="rId2"/>
    <p:sldId id="264" r:id="rId3"/>
    <p:sldId id="276" r:id="rId4"/>
    <p:sldId id="280" r:id="rId5"/>
    <p:sldId id="258" r:id="rId6"/>
    <p:sldId id="273" r:id="rId7"/>
    <p:sldId id="274" r:id="rId8"/>
    <p:sldId id="277" r:id="rId9"/>
    <p:sldId id="284" r:id="rId10"/>
    <p:sldId id="278" r:id="rId11"/>
    <p:sldId id="275" r:id="rId12"/>
    <p:sldId id="279" r:id="rId13"/>
    <p:sldId id="285" r:id="rId14"/>
    <p:sldId id="281" r:id="rId15"/>
    <p:sldId id="287" r:id="rId16"/>
    <p:sldId id="292" r:id="rId17"/>
    <p:sldId id="288" r:id="rId18"/>
    <p:sldId id="289" r:id="rId19"/>
    <p:sldId id="290" r:id="rId20"/>
    <p:sldId id="291" r:id="rId21"/>
    <p:sldId id="293" r:id="rId22"/>
    <p:sldId id="294" r:id="rId23"/>
    <p:sldId id="295" r:id="rId24"/>
    <p:sldId id="297" r:id="rId25"/>
    <p:sldId id="298" r:id="rId26"/>
    <p:sldId id="271" r:id="rId2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4" autoAdjust="0"/>
    <p:restoredTop sz="86947" autoAdjust="0"/>
  </p:normalViewPr>
  <p:slideViewPr>
    <p:cSldViewPr snapToGrid="0">
      <p:cViewPr varScale="1">
        <p:scale>
          <a:sx n="75" d="100"/>
          <a:sy n="75" d="100"/>
        </p:scale>
        <p:origin x="941" y="53"/>
      </p:cViewPr>
      <p:guideLst>
        <p:guide orient="horz" pos="2160"/>
        <p:guide pos="3840"/>
      </p:guideLst>
    </p:cSldViewPr>
  </p:slideViewPr>
  <p:outlineViewPr>
    <p:cViewPr>
      <p:scale>
        <a:sx n="33" d="100"/>
        <a:sy n="33" d="100"/>
      </p:scale>
      <p:origin x="0" y="102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4-20T13:02:14.646" idx="1">
    <p:pos x="7353" y="368"/>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B5FDC8-83B0-4928-8502-706CCA9B8782}" type="datetimeFigureOut">
              <a:rPr lang="et-EE" smtClean="0"/>
              <a:t>26.10.2017</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31CBF4-A6A6-4A4B-B7B2-7D8AF3BAD238}" type="slidenum">
              <a:rPr lang="et-EE" smtClean="0"/>
              <a:t>‹#›</a:t>
            </a:fld>
            <a:endParaRPr lang="et-EE"/>
          </a:p>
        </p:txBody>
      </p:sp>
    </p:spTree>
    <p:extLst>
      <p:ext uri="{BB962C8B-B14F-4D97-AF65-F5344CB8AC3E}">
        <p14:creationId xmlns:p14="http://schemas.microsoft.com/office/powerpoint/2010/main" val="28027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5031CBF4-A6A6-4A4B-B7B2-7D8AF3BAD238}" type="slidenum">
              <a:rPr lang="et-EE" smtClean="0"/>
              <a:t>3</a:t>
            </a:fld>
            <a:endParaRPr lang="et-EE"/>
          </a:p>
        </p:txBody>
      </p:sp>
    </p:spTree>
    <p:extLst>
      <p:ext uri="{BB962C8B-B14F-4D97-AF65-F5344CB8AC3E}">
        <p14:creationId xmlns:p14="http://schemas.microsoft.com/office/powerpoint/2010/main" val="239398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5031CBF4-A6A6-4A4B-B7B2-7D8AF3BAD238}" type="slidenum">
              <a:rPr lang="et-EE" smtClean="0"/>
              <a:t>19</a:t>
            </a:fld>
            <a:endParaRPr lang="et-EE"/>
          </a:p>
        </p:txBody>
      </p:sp>
    </p:spTree>
    <p:extLst>
      <p:ext uri="{BB962C8B-B14F-4D97-AF65-F5344CB8AC3E}">
        <p14:creationId xmlns:p14="http://schemas.microsoft.com/office/powerpoint/2010/main" val="174782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20337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4693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66453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44009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08338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286406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E84FAF5A-C508-4E66-B959-F8FB8AA93180}" type="datetimeFigureOut">
              <a:rPr lang="lt-LT" smtClean="0"/>
              <a:t>2017-10-26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426880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E84FAF5A-C508-4E66-B959-F8FB8AA93180}" type="datetimeFigureOut">
              <a:rPr lang="lt-LT" smtClean="0"/>
              <a:t>2017-10-26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609674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E84FAF5A-C508-4E66-B959-F8FB8AA93180}" type="datetimeFigureOut">
              <a:rPr lang="lt-LT" smtClean="0"/>
              <a:t>2017-10-26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65876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202770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815705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81AAE-EB3F-40EA-816E-14211D015059}" type="slidenum">
              <a:rPr lang="lt-LT" smtClean="0"/>
              <a:t>‹#›</a:t>
            </a:fld>
            <a:endParaRPr lang="lt-LT"/>
          </a:p>
        </p:txBody>
      </p:sp>
    </p:spTree>
    <p:extLst>
      <p:ext uri="{BB962C8B-B14F-4D97-AF65-F5344CB8AC3E}">
        <p14:creationId xmlns:p14="http://schemas.microsoft.com/office/powerpoint/2010/main" val="3236263407"/>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cid:image001.jpg@01D13347.29E36CC0" TargetMode="External"/><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437882" y="288836"/>
            <a:ext cx="9816647" cy="6043411"/>
          </a:xfrm>
        </p:spPr>
        <p:txBody>
          <a:bodyPr>
            <a:normAutofit fontScale="90000"/>
          </a:bodyPr>
          <a:lstStyle/>
          <a:p>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et-EE" sz="4400" b="1" dirty="0">
                <a:latin typeface="Arial" panose="020B0604020202020204" pitchFamily="34" charset="0"/>
                <a:cs typeface="Arial" panose="020B0604020202020204" pitchFamily="34" charset="0"/>
              </a:rPr>
            </a:br>
            <a:r>
              <a:rPr lang="et-EE" sz="1600" b="1" dirty="0" err="1">
                <a:latin typeface="Arial" panose="020B0604020202020204" pitchFamily="34" charset="0"/>
                <a:cs typeface="Arial" panose="020B0604020202020204" pitchFamily="34" charset="0"/>
              </a:rPr>
              <a:t>Erasmus</a:t>
            </a:r>
            <a:r>
              <a:rPr lang="et-EE" sz="1600" b="1" dirty="0">
                <a:latin typeface="Arial" panose="020B0604020202020204" pitchFamily="34" charset="0"/>
                <a:cs typeface="Arial" panose="020B0604020202020204" pitchFamily="34" charset="0"/>
              </a:rPr>
              <a:t>+ Kava Võtmetegevus 2 – Strateegilised partnerlused</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Projekt “Õpipoisiõppe arendamine: ettevõttepoolse juhendaja koolitus ja õpipoisiõppe edendamine”</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 Projekt nr 2015-1-LT01-KA202-013415</a:t>
            </a:r>
            <a:br>
              <a:rPr lang="et-EE" sz="2200" b="1" dirty="0">
                <a:latin typeface="Arial" panose="020B0604020202020204" pitchFamily="34" charset="0"/>
                <a:cs typeface="Arial" panose="020B0604020202020204" pitchFamily="34" charset="0"/>
              </a:rPr>
            </a:br>
            <a:br>
              <a:rPr lang="en-US" sz="2200" b="1" dirty="0">
                <a:latin typeface="Arial" panose="020B0604020202020204" pitchFamily="34" charset="0"/>
                <a:cs typeface="Arial" panose="020B0604020202020204" pitchFamily="34" charset="0"/>
              </a:rPr>
            </a:br>
            <a:br>
              <a:rPr lang="en-US" sz="2200" b="1" dirty="0">
                <a:latin typeface="Arial" panose="020B0604020202020204" pitchFamily="34" charset="0"/>
                <a:cs typeface="Arial" panose="020B0604020202020204" pitchFamily="34" charset="0"/>
              </a:rPr>
            </a:br>
            <a:br>
              <a:rPr lang="en-US" sz="2200" b="1"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Ettevõttepoolse juhendaja koolituskava</a:t>
            </a:r>
            <a:br>
              <a:rPr lang="et-EE" sz="3600" b="1" dirty="0">
                <a:latin typeface="Arial" panose="020B0604020202020204" pitchFamily="34" charset="0"/>
                <a:cs typeface="Arial" panose="020B0604020202020204" pitchFamily="34" charset="0"/>
              </a:rPr>
            </a:br>
            <a:br>
              <a:rPr lang="et-EE" sz="3600" b="1" dirty="0">
                <a:latin typeface="Arial" panose="020B0604020202020204" pitchFamily="34" charset="0"/>
                <a:cs typeface="Arial" panose="020B0604020202020204" pitchFamily="34" charset="0"/>
              </a:rPr>
            </a:br>
            <a:r>
              <a:rPr lang="et-EE" sz="3200" dirty="0">
                <a:latin typeface="Arial" panose="020B0604020202020204" pitchFamily="34" charset="0"/>
                <a:cs typeface="Arial" panose="020B0604020202020204" pitchFamily="34" charset="0"/>
              </a:rPr>
              <a:t>Koolitusosa 11</a:t>
            </a:r>
            <a:br>
              <a:rPr lang="et-EE" sz="3200" dirty="0">
                <a:latin typeface="Arial" panose="020B0604020202020204" pitchFamily="34" charset="0"/>
                <a:cs typeface="Arial" panose="020B0604020202020204" pitchFamily="34" charset="0"/>
              </a:rPr>
            </a:br>
            <a:r>
              <a:rPr lang="et-EE" sz="3200" b="1" dirty="0">
                <a:latin typeface="Arial" panose="020B0604020202020204" pitchFamily="34" charset="0"/>
                <a:cs typeface="Arial" panose="020B0604020202020204" pitchFamily="34" charset="0"/>
              </a:rPr>
              <a:t>Õppimise hindamine</a:t>
            </a:r>
            <a:br>
              <a:rPr lang="et-EE" sz="5300" b="1" dirty="0">
                <a:latin typeface="Arial" panose="020B0604020202020204" pitchFamily="34" charset="0"/>
                <a:cs typeface="Arial" panose="020B0604020202020204" pitchFamily="34" charset="0"/>
              </a:rPr>
            </a:br>
            <a:endParaRPr lang="et-EE" b="1" dirty="0">
              <a:solidFill>
                <a:schemeClr val="accent1">
                  <a:lumMod val="75000"/>
                </a:schemeClr>
              </a:solidFill>
              <a:latin typeface="Arial" panose="020B0604020202020204" pitchFamily="34" charset="0"/>
              <a:cs typeface="Arial" panose="020B0604020202020204" pitchFamily="34" charset="0"/>
            </a:endParaRPr>
          </a:p>
        </p:txBody>
      </p:sp>
      <p:sp>
        <p:nvSpPr>
          <p:cNvPr id="4" name="Rectangle 9"/>
          <p:cNvSpPr>
            <a:spLocks noChangeArrowheads="1"/>
          </p:cNvSpPr>
          <p:nvPr/>
        </p:nvSpPr>
        <p:spPr bwMode="auto">
          <a:xfrm>
            <a:off x="0" y="-386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6871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20"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89762" y="114299"/>
            <a:ext cx="2588260" cy="762000"/>
          </a:xfrm>
          <a:prstGeom prst="rect">
            <a:avLst/>
          </a:prstGeom>
          <a:noFill/>
          <a:extLst/>
        </p:spPr>
      </p:pic>
    </p:spTree>
    <p:extLst>
      <p:ext uri="{BB962C8B-B14F-4D97-AF65-F5344CB8AC3E}">
        <p14:creationId xmlns:p14="http://schemas.microsoft.com/office/powerpoint/2010/main" val="2802256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1262" y="451262"/>
            <a:ext cx="11325102" cy="6406738"/>
          </a:xfrm>
        </p:spPr>
        <p:txBody>
          <a:bodyPr>
            <a:normAutofit/>
          </a:bodyPr>
          <a:lstStyle/>
          <a:p>
            <a:pPr marL="0" indent="0">
              <a:buNone/>
            </a:pPr>
            <a:r>
              <a:rPr lang="et-EE" sz="3600" b="1" dirty="0">
                <a:latin typeface="Arial" panose="020B0604020202020204" pitchFamily="34" charset="0"/>
                <a:cs typeface="Arial" panose="020B0604020202020204" pitchFamily="34" charset="0"/>
              </a:rPr>
              <a:t>Osa 4: Mida me saame hinnata?</a:t>
            </a:r>
          </a:p>
          <a:p>
            <a:pPr marL="0" indent="0">
              <a:buNone/>
            </a:pPr>
            <a:endParaRPr lang="et-EE" sz="1600" dirty="0">
              <a:latin typeface="Arial" panose="020B0604020202020204" pitchFamily="34" charset="0"/>
              <a:cs typeface="Arial" panose="020B0604020202020204" pitchFamily="34" charset="0"/>
            </a:endParaRPr>
          </a:p>
          <a:p>
            <a:pPr marL="0" indent="0">
              <a:buNone/>
            </a:pPr>
            <a:r>
              <a:rPr lang="et-EE" sz="2400" b="1" dirty="0">
                <a:latin typeface="Arial" panose="020B0604020202020204" pitchFamily="34" charset="0"/>
                <a:cs typeface="Arial" panose="020B0604020202020204" pitchFamily="34" charset="0"/>
              </a:rPr>
              <a:t>Hinnatakse:</a:t>
            </a:r>
          </a:p>
          <a:p>
            <a:r>
              <a:rPr lang="et-EE" sz="2400" dirty="0">
                <a:latin typeface="Arial" panose="020B0604020202020204" pitchFamily="34" charset="0"/>
                <a:cs typeface="Arial" panose="020B0604020202020204" pitchFamily="34" charset="0"/>
              </a:rPr>
              <a:t>hindamiste vahepeal lisanduvaid ametioskusi</a:t>
            </a:r>
          </a:p>
          <a:p>
            <a:r>
              <a:rPr lang="et-EE" sz="2400" dirty="0">
                <a:latin typeface="Arial" panose="020B0604020202020204" pitchFamily="34" charset="0"/>
                <a:cs typeface="Arial" panose="020B0604020202020204" pitchFamily="34" charset="0"/>
              </a:rPr>
              <a:t>tööülesannetega toimetulekut</a:t>
            </a:r>
          </a:p>
          <a:p>
            <a:r>
              <a:rPr lang="et-EE" sz="2400" dirty="0">
                <a:latin typeface="Arial" panose="020B0604020202020204" pitchFamily="34" charset="0"/>
                <a:cs typeface="Arial" panose="020B0604020202020204" pitchFamily="34" charset="0"/>
              </a:rPr>
              <a:t>raskustega hakkamasaamist</a:t>
            </a:r>
          </a:p>
          <a:p>
            <a:r>
              <a:rPr lang="et-EE" sz="2400" dirty="0">
                <a:latin typeface="Arial" panose="020B0604020202020204" pitchFamily="34" charset="0"/>
                <a:cs typeface="Arial" panose="020B0604020202020204" pitchFamily="34" charset="0"/>
              </a:rPr>
              <a:t>saavutusi</a:t>
            </a:r>
          </a:p>
          <a:p>
            <a:r>
              <a:rPr lang="et-EE" sz="2400" dirty="0">
                <a:latin typeface="Arial" panose="020B0604020202020204" pitchFamily="34" charset="0"/>
                <a:cs typeface="Arial" panose="020B0604020202020204" pitchFamily="34" charset="0"/>
              </a:rPr>
              <a:t>käitumist tööl</a:t>
            </a:r>
          </a:p>
          <a:p>
            <a:r>
              <a:rPr lang="et-EE" sz="2400" dirty="0">
                <a:latin typeface="Arial" panose="020B0604020202020204" pitchFamily="34" charset="0"/>
                <a:cs typeface="Arial" panose="020B0604020202020204" pitchFamily="34" charset="0"/>
              </a:rPr>
              <a:t>kutsealast arengut</a:t>
            </a:r>
          </a:p>
        </p:txBody>
      </p:sp>
    </p:spTree>
    <p:extLst>
      <p:ext uri="{BB962C8B-B14F-4D97-AF65-F5344CB8AC3E}">
        <p14:creationId xmlns:p14="http://schemas.microsoft.com/office/powerpoint/2010/main" val="89604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53143" y="534390"/>
            <a:ext cx="11123221" cy="6323609"/>
          </a:xfrm>
        </p:spPr>
        <p:txBody>
          <a:bodyPr>
            <a:normAutofit/>
          </a:bodyPr>
          <a:lstStyle/>
          <a:p>
            <a:pPr marL="0" indent="0">
              <a:buNone/>
            </a:pPr>
            <a:r>
              <a:rPr lang="et-EE" sz="3600" b="1" dirty="0">
                <a:latin typeface="Arial" panose="020B0604020202020204" pitchFamily="34" charset="0"/>
                <a:cs typeface="Arial" panose="020B0604020202020204" pitchFamily="34" charset="0"/>
              </a:rPr>
              <a:t>Osa 5: Mis on oskus?</a:t>
            </a:r>
          </a:p>
          <a:p>
            <a:pPr marL="0" indent="0">
              <a:buNone/>
            </a:pPr>
            <a:endParaRPr lang="et-EE" sz="1600" b="1" dirty="0">
              <a:latin typeface="Arial" panose="020B0604020202020204" pitchFamily="34" charset="0"/>
              <a:cs typeface="Arial" panose="020B0604020202020204" pitchFamily="34" charset="0"/>
            </a:endParaRPr>
          </a:p>
          <a:p>
            <a:pPr marL="0" indent="0">
              <a:buNone/>
            </a:pPr>
            <a:r>
              <a:rPr lang="et-EE" sz="1600" b="1" dirty="0">
                <a:latin typeface="Arial" panose="020B0604020202020204" pitchFamily="34" charset="0"/>
                <a:cs typeface="Arial" panose="020B0604020202020204" pitchFamily="34" charset="0"/>
                <a:sym typeface="Wingdings" panose="05000000000000000000" pitchFamily="2" charset="2"/>
              </a:rPr>
              <a:t></a:t>
            </a:r>
            <a:r>
              <a:rPr lang="et-EE" sz="1600" b="1" dirty="0">
                <a:latin typeface="Arial" panose="020B0604020202020204" pitchFamily="34" charset="0"/>
                <a:cs typeface="Arial" panose="020B0604020202020204" pitchFamily="34" charset="0"/>
              </a:rPr>
              <a:t>Teadmised, oskusteave, ülesande õigeks ja korralikuks täitmiseks tarvilikud “pehmed” oskused.</a:t>
            </a:r>
          </a:p>
          <a:p>
            <a:pPr marL="0" indent="0">
              <a:buNone/>
            </a:pPr>
            <a:endParaRPr lang="et-EE" sz="1600" b="1" dirty="0">
              <a:latin typeface="Arial" panose="020B0604020202020204" pitchFamily="34" charset="0"/>
              <a:cs typeface="Arial" panose="020B0604020202020204" pitchFamily="34" charset="0"/>
            </a:endParaRPr>
          </a:p>
          <a:p>
            <a:pPr marL="0" indent="0">
              <a:buNone/>
            </a:pPr>
            <a:r>
              <a:rPr lang="et-EE" sz="1600" b="1" dirty="0">
                <a:latin typeface="Arial" panose="020B0604020202020204" pitchFamily="34" charset="0"/>
                <a:cs typeface="Arial" panose="020B0604020202020204" pitchFamily="34" charset="0"/>
              </a:rPr>
              <a:t>Määratlused näitest: </a:t>
            </a:r>
            <a:r>
              <a:rPr lang="et-EE" sz="1600" dirty="0">
                <a:latin typeface="Arial" panose="020B0604020202020204" pitchFamily="34" charset="0"/>
                <a:cs typeface="Arial" panose="020B0604020202020204" pitchFamily="34" charset="0"/>
              </a:rPr>
              <a:t>KOKK – Kulinaarsete valmististe tegemine</a:t>
            </a:r>
          </a:p>
          <a:p>
            <a:pPr marL="0" indent="0">
              <a:buNone/>
            </a:pPr>
            <a:endParaRPr lang="et-EE" sz="1600" b="1" dirty="0">
              <a:latin typeface="Arial" panose="020B0604020202020204" pitchFamily="34" charset="0"/>
              <a:cs typeface="Arial" panose="020B0604020202020204" pitchFamily="34" charset="0"/>
            </a:endParaRPr>
          </a:p>
          <a:p>
            <a:pPr marL="0" indent="0">
              <a:buNone/>
            </a:pPr>
            <a:r>
              <a:rPr lang="et-EE" sz="1600" b="1" dirty="0">
                <a:latin typeface="Arial" panose="020B0604020202020204" pitchFamily="34" charset="0"/>
                <a:cs typeface="Arial" panose="020B0604020202020204" pitchFamily="34" charset="0"/>
              </a:rPr>
              <a:t>Teadmised: </a:t>
            </a:r>
            <a:r>
              <a:rPr lang="et-EE" sz="1600" dirty="0">
                <a:latin typeface="Arial" panose="020B0604020202020204" pitchFamily="34" charset="0"/>
                <a:cs typeface="Arial" panose="020B0604020202020204" pitchFamily="34" charset="0"/>
              </a:rPr>
              <a:t>vastab küsimusele:</a:t>
            </a:r>
            <a:r>
              <a:rPr lang="et-EE" sz="1600" b="1" dirty="0">
                <a:latin typeface="Arial" panose="020B0604020202020204" pitchFamily="34" charset="0"/>
                <a:cs typeface="Arial" panose="020B0604020202020204" pitchFamily="34" charset="0"/>
              </a:rPr>
              <a:t> “Ma tean, ma oskan, ma õppisin selgeks." </a:t>
            </a:r>
            <a:r>
              <a:rPr lang="et-EE" sz="1600" dirty="0">
                <a:latin typeface="Arial" panose="020B0604020202020204" pitchFamily="34" charset="0"/>
                <a:cs typeface="Arial" panose="020B0604020202020204" pitchFamily="34" charset="0"/>
              </a:rPr>
              <a:t>Need on ülesande täitmiseks nõutavad tehnilised teadmised.</a:t>
            </a:r>
          </a:p>
          <a:p>
            <a:pPr marL="0" indent="0">
              <a:buNone/>
            </a:pPr>
            <a:r>
              <a:rPr lang="et-EE" sz="1600" b="1" dirty="0">
                <a:latin typeface="Arial" panose="020B0604020202020204" pitchFamily="34" charset="0"/>
                <a:cs typeface="Arial" panose="020B0604020202020204" pitchFamily="34" charset="0"/>
              </a:rPr>
              <a:t>Näiteks</a:t>
            </a:r>
            <a:r>
              <a:rPr lang="et-EE" sz="1600" dirty="0">
                <a:latin typeface="Arial" panose="020B0604020202020204" pitchFamily="34" charset="0"/>
                <a:cs typeface="Arial" panose="020B0604020202020204" pitchFamily="34" charset="0"/>
              </a:rPr>
              <a:t>: teadmine, kuidas tooteid ladustada, allergiaid puudutavate põhitõdede tundmine ...</a:t>
            </a:r>
          </a:p>
          <a:p>
            <a:pPr marL="0" indent="0">
              <a:buNone/>
            </a:pPr>
            <a:endParaRPr lang="et-EE" sz="1600" b="1" dirty="0">
              <a:latin typeface="Arial" panose="020B0604020202020204" pitchFamily="34" charset="0"/>
              <a:cs typeface="Arial" panose="020B0604020202020204" pitchFamily="34" charset="0"/>
            </a:endParaRPr>
          </a:p>
          <a:p>
            <a:pPr marL="0" indent="0">
              <a:buNone/>
            </a:pPr>
            <a:r>
              <a:rPr lang="et-EE" sz="1600" b="1" dirty="0">
                <a:latin typeface="Arial" panose="020B0604020202020204" pitchFamily="34" charset="0"/>
                <a:cs typeface="Arial" panose="020B0604020202020204" pitchFamily="34" charset="0"/>
              </a:rPr>
              <a:t>Oskus: </a:t>
            </a:r>
            <a:r>
              <a:rPr lang="et-EE" sz="1600" dirty="0">
                <a:latin typeface="Arial" panose="020B0604020202020204" pitchFamily="34" charset="0"/>
                <a:cs typeface="Arial" panose="020B0604020202020204" pitchFamily="34" charset="0"/>
              </a:rPr>
              <a:t>vastab küsimusele:</a:t>
            </a:r>
            <a:r>
              <a:rPr lang="et-EE" sz="1600" b="1" dirty="0">
                <a:latin typeface="Arial" panose="020B0604020202020204" pitchFamily="34" charset="0"/>
                <a:cs typeface="Arial" panose="020B0604020202020204" pitchFamily="34" charset="0"/>
              </a:rPr>
              <a:t> “Ma olen suuteline + tegevust tähistav tegusõna." </a:t>
            </a:r>
            <a:r>
              <a:rPr lang="et-EE" sz="1600" dirty="0">
                <a:latin typeface="Arial" panose="020B0604020202020204" pitchFamily="34" charset="0"/>
                <a:cs typeface="Arial" panose="020B0604020202020204" pitchFamily="34" charset="0"/>
              </a:rPr>
              <a:t>See on see, mis mul tarvis läheb, et mingit ülesannet täitma asuda.</a:t>
            </a:r>
          </a:p>
          <a:p>
            <a:pPr marL="0" indent="0">
              <a:buNone/>
            </a:pPr>
            <a:r>
              <a:rPr lang="et-EE" sz="1600" b="1" dirty="0">
                <a:latin typeface="Arial" panose="020B0604020202020204" pitchFamily="34" charset="0"/>
                <a:cs typeface="Arial" panose="020B0604020202020204" pitchFamily="34" charset="0"/>
              </a:rPr>
              <a:t>Näiteks: seada valmis toiduained ja valmistada retsepti järgi roogasid, täita hügieeni- ja toiduohutuse tingimusi ...</a:t>
            </a:r>
          </a:p>
          <a:p>
            <a:pPr marL="0" indent="0">
              <a:buNone/>
            </a:pPr>
            <a:endParaRPr lang="et-EE" sz="1600" b="1" dirty="0">
              <a:latin typeface="Arial" panose="020B0604020202020204" pitchFamily="34" charset="0"/>
              <a:cs typeface="Arial" panose="020B0604020202020204" pitchFamily="34" charset="0"/>
            </a:endParaRPr>
          </a:p>
          <a:p>
            <a:pPr marL="0" indent="0">
              <a:buNone/>
            </a:pPr>
            <a:r>
              <a:rPr lang="et-EE" sz="1600" b="1" dirty="0">
                <a:latin typeface="Arial" panose="020B0604020202020204" pitchFamily="34" charset="0"/>
                <a:cs typeface="Arial" panose="020B0604020202020204" pitchFamily="34" charset="0"/>
              </a:rPr>
              <a:t>“Pehmed” oskused: </a:t>
            </a:r>
            <a:r>
              <a:rPr lang="et-EE" sz="1600" dirty="0">
                <a:latin typeface="Arial" panose="020B0604020202020204" pitchFamily="34" charset="0"/>
                <a:cs typeface="Arial" panose="020B0604020202020204" pitchFamily="34" charset="0"/>
              </a:rPr>
              <a:t>vastab küsimusele: </a:t>
            </a:r>
            <a:r>
              <a:rPr lang="et-EE" sz="1600" b="1" dirty="0">
                <a:latin typeface="Arial" panose="020B0604020202020204" pitchFamily="34" charset="0"/>
                <a:cs typeface="Arial" panose="020B0604020202020204" pitchFamily="34" charset="0"/>
              </a:rPr>
              <a:t>“Millist suhtumist ja käitumist minult mu töökohal nõutakse?"</a:t>
            </a:r>
          </a:p>
          <a:p>
            <a:pPr marL="0" indent="0">
              <a:buNone/>
            </a:pPr>
            <a:r>
              <a:rPr lang="et-EE" sz="1600" b="1" dirty="0">
                <a:latin typeface="Arial" panose="020B0604020202020204" pitchFamily="34" charset="0"/>
                <a:cs typeface="Arial" panose="020B0604020202020204" pitchFamily="34" charset="0"/>
              </a:rPr>
              <a:t>Näiteks: </a:t>
            </a:r>
            <a:r>
              <a:rPr lang="et-EE" sz="1600" dirty="0">
                <a:latin typeface="Arial" panose="020B0604020202020204" pitchFamily="34" charset="0"/>
                <a:cs typeface="Arial" panose="020B0604020202020204" pitchFamily="34" charset="0"/>
              </a:rPr>
              <a:t>ole metoodiline, vastutustundlik, keskendunud</a:t>
            </a:r>
          </a:p>
        </p:txBody>
      </p:sp>
    </p:spTree>
    <p:extLst>
      <p:ext uri="{BB962C8B-B14F-4D97-AF65-F5344CB8AC3E}">
        <p14:creationId xmlns:p14="http://schemas.microsoft.com/office/powerpoint/2010/main" val="4169858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53143" y="534390"/>
            <a:ext cx="11123221" cy="6323609"/>
          </a:xfrm>
        </p:spPr>
        <p:txBody>
          <a:bodyPr>
            <a:normAutofit/>
          </a:bodyPr>
          <a:lstStyle/>
          <a:p>
            <a:pPr marL="0" indent="0">
              <a:buNone/>
            </a:pPr>
            <a:r>
              <a:rPr lang="et-EE" sz="3600" b="1" dirty="0">
                <a:latin typeface="Arial" panose="020B0604020202020204" pitchFamily="34" charset="0"/>
                <a:cs typeface="Arial" panose="020B0604020202020204" pitchFamily="34" charset="0"/>
              </a:rPr>
              <a:t>Osa 6: Kuidas hinnata õpipoisi ametisse sisseelamist? </a:t>
            </a:r>
          </a:p>
          <a:p>
            <a:pPr marL="0" indent="0">
              <a:buNone/>
            </a:pPr>
            <a:endParaRPr lang="et-EE" sz="2400" b="1" dirty="0">
              <a:latin typeface="Arial" panose="020B0604020202020204" pitchFamily="34" charset="0"/>
              <a:cs typeface="Arial" panose="020B0604020202020204" pitchFamily="34" charset="0"/>
            </a:endParaRPr>
          </a:p>
          <a:p>
            <a:pPr marL="0" indent="0">
              <a:buNone/>
            </a:pPr>
            <a:r>
              <a:rPr lang="et-EE" sz="2000" b="1" dirty="0">
                <a:latin typeface="Arial" panose="020B0604020202020204" pitchFamily="34" charset="0"/>
                <a:cs typeface="Arial" panose="020B0604020202020204" pitchFamily="34" charset="0"/>
              </a:rPr>
              <a:t>Õpipoisi ametisse sisseelamise hindamiseks tööl võib kasutada allpool loetletud kriteeriume.</a:t>
            </a:r>
          </a:p>
          <a:p>
            <a:pPr marL="0" indent="0">
              <a:buNone/>
            </a:pPr>
            <a:endParaRPr lang="et-EE" sz="2000" b="1"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Üldmulje, väljanägemine (riietus ja puhtus)</a:t>
            </a:r>
          </a:p>
          <a:p>
            <a:r>
              <a:rPr lang="et-EE" sz="2000" dirty="0">
                <a:latin typeface="Arial" panose="020B0604020202020204" pitchFamily="34" charset="0"/>
                <a:cs typeface="Arial" panose="020B0604020202020204" pitchFamily="34" charset="0"/>
              </a:rPr>
              <a:t>Reeglite ja etiketi tundmine, viisakus</a:t>
            </a:r>
          </a:p>
          <a:p>
            <a:r>
              <a:rPr lang="et-EE" sz="2000" dirty="0">
                <a:latin typeface="Arial" panose="020B0604020202020204" pitchFamily="34" charset="0"/>
                <a:cs typeface="Arial" panose="020B0604020202020204" pitchFamily="34" charset="0"/>
              </a:rPr>
              <a:t>Asjaajamine ja täpsus</a:t>
            </a:r>
          </a:p>
          <a:p>
            <a:r>
              <a:rPr lang="et-EE" sz="2000" dirty="0">
                <a:latin typeface="Arial" panose="020B0604020202020204" pitchFamily="34" charset="0"/>
                <a:cs typeface="Arial" panose="020B0604020202020204" pitchFamily="34" charset="0"/>
              </a:rPr>
              <a:t>Teadmised ettevõttest: on huvitatud ainult oma tööst ja teab, et sugulased võtsid ta tööle / teab ettevõtte ülesehitust/töökorraldust, töötajaid ja nende vastavaid rolle</a:t>
            </a:r>
          </a:p>
          <a:p>
            <a:r>
              <a:rPr lang="et-EE" sz="2000" dirty="0">
                <a:latin typeface="Arial" panose="020B0604020202020204" pitchFamily="34" charset="0"/>
                <a:cs typeface="Arial" panose="020B0604020202020204" pitchFamily="34" charset="0"/>
              </a:rPr>
              <a:t>Sulandumine ja koostöö meeskonnas: õpipoiss töötab (õpipoisid töötavad) meeskonnas ja teab, kuidas teistega oma tegemisi kooskõlastada / õpipoisil (õpipoistel) on suhtlemisraskusi või keeldub ta üldse</a:t>
            </a:r>
            <a:r>
              <a:rPr lang="en-GB" sz="2000" dirty="0">
                <a:latin typeface="Arial" panose="020B0604020202020204" pitchFamily="34" charset="0"/>
                <a:cs typeface="Arial" panose="020B0604020202020204" pitchFamily="34" charset="0"/>
              </a:rPr>
              <a:t> </a:t>
            </a:r>
            <a:r>
              <a:rPr lang="et-EE" sz="2000" dirty="0">
                <a:latin typeface="Arial" panose="020B0604020202020204" pitchFamily="34" charset="0"/>
                <a:cs typeface="Arial" panose="020B0604020202020204" pitchFamily="34" charset="0"/>
              </a:rPr>
              <a:t>koostööd tegemast</a:t>
            </a:r>
          </a:p>
          <a:p>
            <a:r>
              <a:rPr lang="et-EE" sz="2000" dirty="0">
                <a:latin typeface="Arial" panose="020B0604020202020204" pitchFamily="34" charset="0"/>
                <a:cs typeface="Arial" panose="020B0604020202020204" pitchFamily="34" charset="0"/>
              </a:rPr>
              <a:t>Kord</a:t>
            </a:r>
            <a:r>
              <a:rPr lang="en-GB" sz="2000" dirty="0">
                <a:latin typeface="Arial" panose="020B0604020202020204" pitchFamily="34" charset="0"/>
                <a:cs typeface="Arial" panose="020B0604020202020204" pitchFamily="34" charset="0"/>
              </a:rPr>
              <a:t>:</a:t>
            </a:r>
            <a:r>
              <a:rPr lang="et-EE" sz="2000" dirty="0">
                <a:latin typeface="Arial" panose="020B0604020202020204" pitchFamily="34" charset="0"/>
                <a:cs typeface="Arial" panose="020B0604020202020204" pitchFamily="34" charset="0"/>
              </a:rPr>
              <a:t> oma koha teadmine organisatsioonis.</a:t>
            </a:r>
          </a:p>
        </p:txBody>
      </p:sp>
    </p:spTree>
    <p:extLst>
      <p:ext uri="{BB962C8B-B14F-4D97-AF65-F5344CB8AC3E}">
        <p14:creationId xmlns:p14="http://schemas.microsoft.com/office/powerpoint/2010/main" val="3198963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53143" y="534390"/>
            <a:ext cx="11123221" cy="6323609"/>
          </a:xfrm>
        </p:spPr>
        <p:txBody>
          <a:bodyPr>
            <a:normAutofit/>
          </a:bodyPr>
          <a:lstStyle/>
          <a:p>
            <a:pPr marL="0" indent="0">
              <a:buNone/>
            </a:pPr>
            <a:r>
              <a:rPr lang="et-EE" sz="3600" b="1" dirty="0">
                <a:latin typeface="Arial" panose="020B0604020202020204" pitchFamily="34" charset="0"/>
                <a:cs typeface="Arial" panose="020B0604020202020204" pitchFamily="34" charset="0"/>
              </a:rPr>
              <a:t>Osa 6: Kuidas hinnata õpipoisi ametisse sisseelamist? (2):</a:t>
            </a:r>
          </a:p>
          <a:p>
            <a:pPr marL="0" indent="0">
              <a:buNone/>
            </a:pPr>
            <a:endParaRPr lang="et-EE" sz="2400" b="1"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Iseseisvus ja omaalgatus: kas õpipoiss teab, mis tööd ta peab tegema ja teeb? Kas ta hoolitseb enda rakenduse eest üldistest juhistest lähtudes või vastupidi, vajab täpseid juhiseid ja spetsiaalset jälgimist?</a:t>
            </a:r>
          </a:p>
          <a:p>
            <a:r>
              <a:rPr lang="et-EE" sz="2000" dirty="0">
                <a:latin typeface="Arial" panose="020B0604020202020204" pitchFamily="34" charset="0"/>
                <a:cs typeface="Arial" panose="020B0604020202020204" pitchFamily="34" charset="0"/>
              </a:rPr>
              <a:t>Vastutus: kas õpipoiss vajab selles punktis jälgimist?</a:t>
            </a:r>
          </a:p>
          <a:p>
            <a:r>
              <a:rPr lang="et-EE" sz="2000" dirty="0">
                <a:latin typeface="Arial" panose="020B0604020202020204" pitchFamily="34" charset="0"/>
                <a:cs typeface="Arial" panose="020B0604020202020204" pitchFamily="34" charset="0"/>
              </a:rPr>
              <a:t>Töö kvaliteet: on hoolikas / on hooletu ...</a:t>
            </a:r>
          </a:p>
          <a:p>
            <a:r>
              <a:rPr lang="et-EE" sz="2000" dirty="0">
                <a:latin typeface="Arial" panose="020B0604020202020204" pitchFamily="34" charset="0"/>
                <a:cs typeface="Arial" panose="020B0604020202020204" pitchFamily="34" charset="0"/>
              </a:rPr>
              <a:t>Suhtumine hilinemisse</a:t>
            </a:r>
          </a:p>
          <a:p>
            <a:r>
              <a:rPr lang="et-EE" sz="2000" dirty="0">
                <a:latin typeface="Arial" panose="020B0604020202020204" pitchFamily="34" charset="0"/>
                <a:cs typeface="Arial" panose="020B0604020202020204" pitchFamily="34" charset="0"/>
              </a:rPr>
              <a:t>Kohanemisvõime: õpipoiss armastab rutiini / kohaneb kiiresti uute olukordadega ...</a:t>
            </a:r>
          </a:p>
          <a:p>
            <a:r>
              <a:rPr lang="et-EE" sz="2000" dirty="0">
                <a:latin typeface="Arial" panose="020B0604020202020204" pitchFamily="34" charset="0"/>
                <a:cs typeface="Arial" panose="020B0604020202020204" pitchFamily="34" charset="0"/>
              </a:rPr>
              <a:t>Motivatsioon ja visadus hääbuvad väga kiiresti / haarab kohe võimalustest kinni ...</a:t>
            </a:r>
          </a:p>
          <a:p>
            <a:r>
              <a:rPr lang="et-EE" sz="2000" dirty="0">
                <a:latin typeface="Arial" panose="020B0604020202020204" pitchFamily="34" charset="0"/>
                <a:cs typeface="Arial" panose="020B0604020202020204" pitchFamily="34" charset="0"/>
              </a:rPr>
              <a:t>Võistluslikkus, võitjahinge olemasolu</a:t>
            </a:r>
          </a:p>
        </p:txBody>
      </p:sp>
    </p:spTree>
    <p:extLst>
      <p:ext uri="{BB962C8B-B14F-4D97-AF65-F5344CB8AC3E}">
        <p14:creationId xmlns:p14="http://schemas.microsoft.com/office/powerpoint/2010/main" val="2230524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53143" y="534390"/>
            <a:ext cx="11123221" cy="6323609"/>
          </a:xfrm>
        </p:spPr>
        <p:txBody>
          <a:bodyPr>
            <a:normAutofit/>
          </a:bodyPr>
          <a:lstStyle/>
          <a:p>
            <a:pPr marL="0" indent="0">
              <a:buNone/>
            </a:pPr>
            <a:r>
              <a:rPr lang="et-EE" sz="3600" b="1" dirty="0">
                <a:latin typeface="Arial" panose="020B0604020202020204" pitchFamily="34" charset="0"/>
                <a:cs typeface="Arial" panose="020B0604020202020204" pitchFamily="34" charset="0"/>
              </a:rPr>
              <a:t>Osa 7: Tööriistade kasutamise näited</a:t>
            </a:r>
          </a:p>
          <a:p>
            <a:pPr marL="0" indent="0">
              <a:buNone/>
            </a:pPr>
            <a:endParaRPr lang="et-EE" sz="2400" b="1" dirty="0">
              <a:latin typeface="Arial" panose="020B0604020202020204" pitchFamily="34" charset="0"/>
              <a:cs typeface="Arial" panose="020B0604020202020204" pitchFamily="34" charset="0"/>
            </a:endParaRPr>
          </a:p>
          <a:p>
            <a:pPr marL="0" indent="0">
              <a:buNone/>
            </a:pPr>
            <a:endParaRPr lang="et-EE" sz="2400" b="1" dirty="0">
              <a:latin typeface="Arial" panose="020B0604020202020204" pitchFamily="34" charset="0"/>
              <a:cs typeface="Arial" panose="020B0604020202020204" pitchFamily="34" charset="0"/>
            </a:endParaRPr>
          </a:p>
          <a:p>
            <a:pPr marL="0" indent="0">
              <a:buNone/>
            </a:pPr>
            <a:r>
              <a:rPr lang="et-EE" sz="2400" b="1" dirty="0">
                <a:latin typeface="Arial" panose="020B0604020202020204" pitchFamily="34" charset="0"/>
                <a:cs typeface="Arial" panose="020B0604020202020204" pitchFamily="34" charset="0"/>
              </a:rPr>
              <a:t>Tööriist 1: </a:t>
            </a:r>
            <a:r>
              <a:rPr lang="et-EE" sz="2400" dirty="0">
                <a:latin typeface="Arial" panose="020B0604020202020204" pitchFamily="34" charset="0"/>
                <a:cs typeface="Arial" panose="020B0604020202020204" pitchFamily="34" charset="0"/>
              </a:rPr>
              <a:t>HINDA TEHTUD TÖÖD, ÜLDIST KÄITUMIST JA KUTSEOSKUSI</a:t>
            </a:r>
          </a:p>
          <a:p>
            <a:pPr marL="0" indent="0">
              <a:buNone/>
            </a:pPr>
            <a:endParaRPr lang="et-EE" sz="2400" b="1" dirty="0">
              <a:latin typeface="Arial" panose="020B0604020202020204" pitchFamily="34" charset="0"/>
              <a:cs typeface="Arial" panose="020B0604020202020204" pitchFamily="34" charset="0"/>
            </a:endParaRPr>
          </a:p>
          <a:p>
            <a:pPr marL="0" indent="0">
              <a:buNone/>
            </a:pPr>
            <a:r>
              <a:rPr lang="et-EE" sz="2400" b="1" dirty="0">
                <a:latin typeface="Arial" panose="020B0604020202020204" pitchFamily="34" charset="0"/>
                <a:cs typeface="Arial" panose="020B0604020202020204" pitchFamily="34" charset="0"/>
              </a:rPr>
              <a:t>Tööriist 2: </a:t>
            </a:r>
            <a:r>
              <a:rPr lang="en-GB" sz="2400" dirty="0">
                <a:latin typeface="Arial" panose="020B0604020202020204" pitchFamily="34" charset="0"/>
                <a:cs typeface="Arial" panose="020B0604020202020204" pitchFamily="34" charset="0"/>
              </a:rPr>
              <a:t>KUTSE</a:t>
            </a:r>
            <a:r>
              <a:rPr lang="et-EE" sz="2400" dirty="0">
                <a:latin typeface="Arial" panose="020B0604020202020204" pitchFamily="34" charset="0"/>
                <a:cs typeface="Arial" panose="020B0604020202020204" pitchFamily="34" charset="0"/>
              </a:rPr>
              <a:t>OSKUSTE HINDAMINE</a:t>
            </a:r>
            <a:r>
              <a:rPr lang="et-EE" sz="2400" b="1" dirty="0">
                <a:latin typeface="Arial" panose="020B0604020202020204" pitchFamily="34" charset="0"/>
                <a:cs typeface="Arial" panose="020B0604020202020204" pitchFamily="34" charset="0"/>
              </a:rPr>
              <a:t> </a:t>
            </a:r>
          </a:p>
          <a:p>
            <a:pPr marL="0" indent="0" algn="ctr">
              <a:buNone/>
            </a:pPr>
            <a:endParaRPr lang="lt-LT"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263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534" y="368135"/>
            <a:ext cx="11257808" cy="6555641"/>
          </a:xfrm>
          <a:prstGeom prst="rect">
            <a:avLst/>
          </a:prstGeom>
        </p:spPr>
        <p:txBody>
          <a:bodyPr wrap="square">
            <a:spAutoFit/>
          </a:bodyPr>
          <a:lstStyle/>
          <a:p>
            <a:r>
              <a:rPr lang="et-EE" sz="3600" b="1" dirty="0">
                <a:solidFill>
                  <a:srgbClr val="000000"/>
                </a:solidFill>
                <a:latin typeface="Arial" panose="020B0604020202020204" pitchFamily="34" charset="0"/>
                <a:cs typeface="Arial" panose="020B0604020202020204" pitchFamily="34" charset="0"/>
              </a:rPr>
              <a:t>Tööriist 1: hinda tehtud tööd, üldist käitumist ja kutseoskusi</a:t>
            </a:r>
            <a:endParaRPr lang="et-EE" sz="3600" dirty="0">
              <a:solidFill>
                <a:srgbClr val="000000"/>
              </a:solidFill>
              <a:latin typeface="Arial" panose="020B0604020202020204" pitchFamily="34" charset="0"/>
              <a:cs typeface="Arial" panose="020B0604020202020204" pitchFamily="34" charset="0"/>
            </a:endParaRPr>
          </a:p>
          <a:p>
            <a:r>
              <a:rPr lang="et-EE" b="1" dirty="0">
                <a:solidFill>
                  <a:srgbClr val="000000"/>
                </a:solidFill>
                <a:latin typeface="Arial" panose="020B0604020202020204" pitchFamily="34" charset="0"/>
                <a:cs typeface="Arial" panose="020B0604020202020204" pitchFamily="34" charset="0"/>
              </a:rPr>
              <a:t>Ettevõte</a:t>
            </a:r>
            <a:r>
              <a:rPr lang="et-EE" dirty="0">
                <a:solidFill>
                  <a:srgbClr val="000000"/>
                </a:solidFill>
                <a:latin typeface="Arial" panose="020B0604020202020204" pitchFamily="34" charset="0"/>
                <a:cs typeface="Arial" panose="020B0604020202020204" pitchFamily="34" charset="0"/>
              </a:rPr>
              <a:t>: ……………………………………. </a:t>
            </a:r>
          </a:p>
          <a:p>
            <a:endParaRPr lang="et-EE" dirty="0">
              <a:solidFill>
                <a:srgbClr val="000000"/>
              </a:solidFill>
              <a:latin typeface="Arial" panose="020B0604020202020204" pitchFamily="34" charset="0"/>
              <a:cs typeface="Arial" panose="020B0604020202020204" pitchFamily="34" charset="0"/>
            </a:endParaRPr>
          </a:p>
          <a:p>
            <a:r>
              <a:rPr lang="et-EE" b="1" dirty="0">
                <a:solidFill>
                  <a:srgbClr val="000000"/>
                </a:solidFill>
                <a:latin typeface="Arial" panose="020B0604020202020204" pitchFamily="34" charset="0"/>
                <a:cs typeface="Arial" panose="020B0604020202020204" pitchFamily="34" charset="0"/>
              </a:rPr>
              <a:t>Vestluse KUUPÄEV</a:t>
            </a:r>
            <a:r>
              <a:rPr lang="et-EE" dirty="0">
                <a:solidFill>
                  <a:srgbClr val="000000"/>
                </a:solidFill>
                <a:latin typeface="Arial" panose="020B0604020202020204" pitchFamily="34" charset="0"/>
                <a:cs typeface="Arial" panose="020B0604020202020204" pitchFamily="34" charset="0"/>
              </a:rPr>
              <a:t>: ………………………………….. </a:t>
            </a:r>
          </a:p>
          <a:p>
            <a:endParaRPr lang="et-EE" dirty="0">
              <a:solidFill>
                <a:srgbClr val="000000"/>
              </a:solidFill>
              <a:latin typeface="Arial" panose="020B0604020202020204" pitchFamily="34" charset="0"/>
              <a:cs typeface="Arial" panose="020B0604020202020204" pitchFamily="34" charset="0"/>
            </a:endParaRPr>
          </a:p>
          <a:p>
            <a:r>
              <a:rPr lang="et-EE" b="1" dirty="0">
                <a:solidFill>
                  <a:srgbClr val="000000"/>
                </a:solidFill>
                <a:latin typeface="Arial" panose="020B0604020202020204" pitchFamily="34" charset="0"/>
                <a:cs typeface="Arial" panose="020B0604020202020204" pitchFamily="34" charset="0"/>
              </a:rPr>
              <a:t>ÕPIPOISI ANDMED ja seisund ettevõttes: </a:t>
            </a:r>
            <a:endParaRPr lang="et-EE" dirty="0">
              <a:solidFill>
                <a:srgbClr val="000000"/>
              </a:solidFill>
              <a:latin typeface="Arial" panose="020B0604020202020204" pitchFamily="34" charset="0"/>
              <a:cs typeface="Arial" panose="020B0604020202020204" pitchFamily="34" charset="0"/>
            </a:endParaRPr>
          </a:p>
          <a:p>
            <a:r>
              <a:rPr lang="et-EE" dirty="0">
                <a:solidFill>
                  <a:srgbClr val="000000"/>
                </a:solidFill>
                <a:latin typeface="Arial" panose="020B0604020202020204" pitchFamily="34" charset="0"/>
                <a:cs typeface="Arial" panose="020B0604020202020204" pitchFamily="34" charset="0"/>
              </a:rPr>
              <a:t>Ees- ja perekonnanimi: ………………………………………. </a:t>
            </a:r>
          </a:p>
          <a:p>
            <a:r>
              <a:rPr lang="et-EE" dirty="0">
                <a:solidFill>
                  <a:srgbClr val="000000"/>
                </a:solidFill>
                <a:latin typeface="Arial" panose="020B0604020202020204" pitchFamily="34" charset="0"/>
                <a:cs typeface="Arial" panose="020B0604020202020204" pitchFamily="34" charset="0"/>
              </a:rPr>
              <a:t>Sünniaeg: ……………………………………. </a:t>
            </a:r>
          </a:p>
          <a:p>
            <a:r>
              <a:rPr lang="et-EE" dirty="0">
                <a:solidFill>
                  <a:srgbClr val="000000"/>
                </a:solidFill>
                <a:latin typeface="Arial" panose="020B0604020202020204" pitchFamily="34" charset="0"/>
                <a:cs typeface="Arial" panose="020B0604020202020204" pitchFamily="34" charset="0"/>
              </a:rPr>
              <a:t>Talitus, kus õpipoiss ettevõttes tööle hakkab: ……………………………….. </a:t>
            </a:r>
          </a:p>
          <a:p>
            <a:r>
              <a:rPr lang="et-EE" dirty="0">
                <a:solidFill>
                  <a:srgbClr val="000000"/>
                </a:solidFill>
                <a:latin typeface="Arial" panose="020B0604020202020204" pitchFamily="34" charset="0"/>
                <a:cs typeface="Arial" panose="020B0604020202020204" pitchFamily="34" charset="0"/>
              </a:rPr>
              <a:t>Lepingus alguskuupäev: ………………………… </a:t>
            </a:r>
          </a:p>
          <a:p>
            <a:r>
              <a:rPr lang="et-EE" dirty="0">
                <a:solidFill>
                  <a:srgbClr val="000000"/>
                </a:solidFill>
                <a:latin typeface="Arial" panose="020B0604020202020204" pitchFamily="34" charset="0"/>
                <a:cs typeface="Arial" panose="020B0604020202020204" pitchFamily="34" charset="0"/>
              </a:rPr>
              <a:t>Diplom/tunnistus, mille õpipoiss</a:t>
            </a:r>
            <a:r>
              <a:rPr lang="en-GB" dirty="0">
                <a:solidFill>
                  <a:srgbClr val="000000"/>
                </a:solidFill>
                <a:latin typeface="Arial" panose="020B0604020202020204" pitchFamily="34" charset="0"/>
                <a:cs typeface="Arial" panose="020B0604020202020204" pitchFamily="34" charset="0"/>
              </a:rPr>
              <a:t> </a:t>
            </a:r>
            <a:r>
              <a:rPr lang="et-EE" dirty="0">
                <a:solidFill>
                  <a:srgbClr val="000000"/>
                </a:solidFill>
                <a:latin typeface="Arial" panose="020B0604020202020204" pitchFamily="34" charset="0"/>
                <a:cs typeface="Arial" panose="020B0604020202020204" pitchFamily="34" charset="0"/>
              </a:rPr>
              <a:t>oma õpingute lõpetamisel saab: …………………….. </a:t>
            </a:r>
          </a:p>
          <a:p>
            <a:endParaRPr lang="et-EE" dirty="0">
              <a:solidFill>
                <a:srgbClr val="000000"/>
              </a:solidFill>
              <a:latin typeface="Arial" panose="020B0604020202020204" pitchFamily="34" charset="0"/>
              <a:cs typeface="Arial" panose="020B0604020202020204" pitchFamily="34" charset="0"/>
            </a:endParaRPr>
          </a:p>
          <a:p>
            <a:r>
              <a:rPr lang="et-EE" b="1" dirty="0">
                <a:solidFill>
                  <a:srgbClr val="000000"/>
                </a:solidFill>
                <a:latin typeface="Arial" panose="020B0604020202020204" pitchFamily="34" charset="0"/>
                <a:cs typeface="Arial" panose="020B0604020202020204" pitchFamily="34" charset="0"/>
              </a:rPr>
              <a:t>Vestluse eest vastutajate nimed ja ametikohad </a:t>
            </a:r>
            <a:r>
              <a:rPr lang="et-EE" i="1" dirty="0">
                <a:solidFill>
                  <a:srgbClr val="000000"/>
                </a:solidFill>
                <a:latin typeface="Arial" panose="020B0604020202020204" pitchFamily="34" charset="0"/>
                <a:cs typeface="Arial" panose="020B0604020202020204" pitchFamily="34" charset="0"/>
              </a:rPr>
              <a:t>(ettevõtte konsultant ja/või ettevõttepoolne juhendaja, kutseõppeasutuse õpetaja, õpipoiss</a:t>
            </a:r>
            <a:r>
              <a:rPr lang="en-GB" i="1" dirty="0">
                <a:solidFill>
                  <a:srgbClr val="000000"/>
                </a:solidFill>
                <a:latin typeface="Arial" panose="020B0604020202020204" pitchFamily="34" charset="0"/>
                <a:cs typeface="Arial" panose="020B0604020202020204" pitchFamily="34" charset="0"/>
              </a:rPr>
              <a:t> </a:t>
            </a:r>
            <a:r>
              <a:rPr lang="et-EE" i="1" dirty="0">
                <a:solidFill>
                  <a:srgbClr val="000000"/>
                </a:solidFill>
                <a:latin typeface="Arial" panose="020B0604020202020204" pitchFamily="34" charset="0"/>
                <a:cs typeface="Arial" panose="020B0604020202020204" pitchFamily="34" charset="0"/>
              </a:rPr>
              <a:t>…) </a:t>
            </a:r>
            <a:r>
              <a:rPr lang="et-EE" b="1" dirty="0">
                <a:solidFill>
                  <a:srgbClr val="000000"/>
                </a:solidFill>
                <a:latin typeface="Arial" panose="020B0604020202020204" pitchFamily="34" charset="0"/>
                <a:cs typeface="Arial" panose="020B0604020202020204" pitchFamily="34" charset="0"/>
              </a:rPr>
              <a:t>: </a:t>
            </a:r>
          </a:p>
          <a:p>
            <a:endParaRPr lang="et-EE" dirty="0">
              <a:solidFill>
                <a:srgbClr val="000000"/>
              </a:solidFill>
              <a:latin typeface="Arial" panose="020B0604020202020204" pitchFamily="34" charset="0"/>
              <a:cs typeface="Arial" panose="020B0604020202020204" pitchFamily="34" charset="0"/>
            </a:endParaRPr>
          </a:p>
          <a:p>
            <a:pPr marL="171450" indent="-171450">
              <a:buFont typeface="Wingdings"/>
              <a:buChar char="ü"/>
            </a:pPr>
            <a:r>
              <a:rPr lang="et-EE" dirty="0">
                <a:solidFill>
                  <a:srgbClr val="000000"/>
                </a:solidFill>
                <a:latin typeface="Arial" panose="020B0604020202020204" pitchFamily="34" charset="0"/>
                <a:cs typeface="Arial" panose="020B0604020202020204" pitchFamily="34" charset="0"/>
              </a:rPr>
              <a:t>………………………………………………………. </a:t>
            </a:r>
          </a:p>
          <a:p>
            <a:pPr marL="171450" indent="-171450">
              <a:buFont typeface="Wingdings"/>
              <a:buChar char="ü"/>
            </a:pPr>
            <a:r>
              <a:rPr lang="et-EE" dirty="0">
                <a:solidFill>
                  <a:srgbClr val="000000"/>
                </a:solidFill>
                <a:latin typeface="Arial" panose="020B0604020202020204" pitchFamily="34" charset="0"/>
                <a:cs typeface="Arial" panose="020B0604020202020204" pitchFamily="34" charset="0"/>
              </a:rPr>
              <a:t>…………………………………………………………</a:t>
            </a:r>
          </a:p>
          <a:p>
            <a:pPr marL="171450" indent="-171450">
              <a:buFont typeface="Wingdings"/>
              <a:buChar char="ü"/>
            </a:pPr>
            <a:r>
              <a:rPr lang="et-EE" dirty="0">
                <a:solidFill>
                  <a:srgbClr val="000000"/>
                </a:solidFill>
                <a:latin typeface="Arial" panose="020B0604020202020204" pitchFamily="34" charset="0"/>
                <a:cs typeface="Arial" panose="020B0604020202020204" pitchFamily="34" charset="0"/>
              </a:rPr>
              <a:t>………………………………………………………..</a:t>
            </a:r>
          </a:p>
          <a:p>
            <a:pPr marL="171450" indent="-171450">
              <a:buFont typeface="Wingdings"/>
              <a:buChar char="ü"/>
            </a:pPr>
            <a:r>
              <a:rPr lang="et-EE" dirty="0">
                <a:solidFill>
                  <a:srgbClr val="000000"/>
                </a:solidFill>
                <a:latin typeface="Arial" panose="020B0604020202020204" pitchFamily="34" charset="0"/>
                <a:cs typeface="Arial" panose="020B0604020202020204" pitchFamily="34" charset="0"/>
              </a:rPr>
              <a:t>…………………………………………………………. </a:t>
            </a:r>
            <a:r>
              <a:rPr lang="et-EE" sz="1200" dirty="0">
                <a:solidFill>
                  <a:srgbClr val="000000"/>
                </a:solidFill>
                <a:latin typeface="Arial" panose="020B0604020202020204" pitchFamily="34" charset="0"/>
                <a:cs typeface="Arial" panose="020B0604020202020204" pitchFamily="34" charset="0"/>
              </a:rPr>
              <a:t>		</a:t>
            </a:r>
          </a:p>
          <a:p>
            <a:r>
              <a:rPr lang="et-EE" sz="1200" dirty="0">
                <a:solidFill>
                  <a:srgbClr val="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11223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130" y="57997"/>
            <a:ext cx="11257808" cy="1200329"/>
          </a:xfrm>
          <a:prstGeom prst="rect">
            <a:avLst/>
          </a:prstGeom>
        </p:spPr>
        <p:txBody>
          <a:bodyPr wrap="square">
            <a:spAutoFit/>
          </a:bodyPr>
          <a:lstStyle/>
          <a:p>
            <a:r>
              <a:rPr lang="et-EE" sz="3600" b="1" dirty="0">
                <a:solidFill>
                  <a:srgbClr val="000000"/>
                </a:solidFill>
                <a:latin typeface="Arial" panose="020B0604020202020204" pitchFamily="34" charset="0"/>
                <a:cs typeface="Arial" panose="020B0604020202020204" pitchFamily="34" charset="0"/>
              </a:rPr>
              <a:t>Tööriist 1: hinda tehtud tööd, üldist käitumist ja kutseoskusi (2)</a:t>
            </a:r>
          </a:p>
        </p:txBody>
      </p:sp>
      <p:graphicFrame>
        <p:nvGraphicFramePr>
          <p:cNvPr id="3" name="Tableau 2"/>
          <p:cNvGraphicFramePr>
            <a:graphicFrameLocks noGrp="1"/>
          </p:cNvGraphicFramePr>
          <p:nvPr>
            <p:extLst>
              <p:ext uri="{D42A27DB-BD31-4B8C-83A1-F6EECF244321}">
                <p14:modId xmlns:p14="http://schemas.microsoft.com/office/powerpoint/2010/main" val="2890462771"/>
              </p:ext>
            </p:extLst>
          </p:nvPr>
        </p:nvGraphicFramePr>
        <p:xfrm>
          <a:off x="819397" y="1341916"/>
          <a:ext cx="10616541" cy="4571994"/>
        </p:xfrm>
        <a:graphic>
          <a:graphicData uri="http://schemas.openxmlformats.org/drawingml/2006/table">
            <a:tbl>
              <a:tblPr firstRow="1" bandRow="1">
                <a:tableStyleId>{5C22544A-7EE6-4342-B048-85BDC9FD1C3A}</a:tableStyleId>
              </a:tblPr>
              <a:tblGrid>
                <a:gridCol w="9025783">
                  <a:extLst>
                    <a:ext uri="{9D8B030D-6E8A-4147-A177-3AD203B41FA5}">
                      <a16:colId xmlns:a16="http://schemas.microsoft.com/office/drawing/2014/main" val="20000"/>
                    </a:ext>
                  </a:extLst>
                </a:gridCol>
                <a:gridCol w="837605">
                  <a:extLst>
                    <a:ext uri="{9D8B030D-6E8A-4147-A177-3AD203B41FA5}">
                      <a16:colId xmlns:a16="http://schemas.microsoft.com/office/drawing/2014/main" val="20001"/>
                    </a:ext>
                  </a:extLst>
                </a:gridCol>
                <a:gridCol w="753153">
                  <a:extLst>
                    <a:ext uri="{9D8B030D-6E8A-4147-A177-3AD203B41FA5}">
                      <a16:colId xmlns:a16="http://schemas.microsoft.com/office/drawing/2014/main" val="20002"/>
                    </a:ext>
                  </a:extLst>
                </a:gridCol>
              </a:tblGrid>
              <a:tr h="410454">
                <a:tc gridSpan="3">
                  <a:txBody>
                    <a:bodyPr/>
                    <a:lstStyle/>
                    <a:p>
                      <a:pPr algn="ctr"/>
                      <a:r>
                        <a:rPr lang="fr-BE" dirty="0"/>
                        <a:t>RAKENDATUD VASTUVÕTUMEETMED</a:t>
                      </a:r>
                    </a:p>
                  </a:txBody>
                  <a:tcPr/>
                </a:tc>
                <a:tc hMerge="1">
                  <a:txBody>
                    <a:bodyPr/>
                    <a:lstStyle/>
                    <a:p>
                      <a:endParaRPr lang="fr-BE" dirty="0"/>
                    </a:p>
                  </a:txBody>
                  <a:tcPr/>
                </a:tc>
                <a:tc hMerge="1">
                  <a:txBody>
                    <a:bodyPr/>
                    <a:lstStyle/>
                    <a:p>
                      <a:pPr algn="ctr"/>
                      <a:endParaRPr lang="fr-BE" dirty="0"/>
                    </a:p>
                  </a:txBody>
                  <a:tcPr/>
                </a:tc>
                <a:extLst>
                  <a:ext uri="{0D108BD9-81ED-4DB2-BD59-A6C34878D82A}">
                    <a16:rowId xmlns:a16="http://schemas.microsoft.com/office/drawing/2014/main" val="10000"/>
                  </a:ext>
                </a:extLst>
              </a:tr>
              <a:tr h="416154">
                <a:tc>
                  <a:txBody>
                    <a:bodyPr/>
                    <a:lstStyle/>
                    <a:p>
                      <a:endParaRPr lang="fr-BE" dirty="0"/>
                    </a:p>
                  </a:txBody>
                  <a:tcPr/>
                </a:tc>
                <a:tc>
                  <a:txBody>
                    <a:bodyPr/>
                    <a:lstStyle/>
                    <a:p>
                      <a:r>
                        <a:rPr lang="fr-BE" dirty="0"/>
                        <a:t>JAH</a:t>
                      </a:r>
                    </a:p>
                  </a:txBody>
                  <a:tcPr/>
                </a:tc>
                <a:tc>
                  <a:txBody>
                    <a:bodyPr/>
                    <a:lstStyle/>
                    <a:p>
                      <a:r>
                        <a:rPr lang="fr-BE" dirty="0"/>
                        <a:t>EI</a:t>
                      </a:r>
                    </a:p>
                  </a:txBody>
                  <a:tcPr/>
                </a:tc>
                <a:extLst>
                  <a:ext uri="{0D108BD9-81ED-4DB2-BD59-A6C34878D82A}">
                    <a16:rowId xmlns:a16="http://schemas.microsoft.com/office/drawing/2014/main" val="10001"/>
                  </a:ext>
                </a:extLst>
              </a:tr>
              <a:tr h="416154">
                <a:tc>
                  <a:txBody>
                    <a:bodyPr/>
                    <a:lstStyle/>
                    <a:p>
                      <a:r>
                        <a:rPr lang="et-EE" noProof="0" dirty="0"/>
                        <a:t>Kaastöötaja teavad õpipoisi tulekust</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02"/>
                  </a:ext>
                </a:extLst>
              </a:tr>
              <a:tr h="416154">
                <a:tc>
                  <a:txBody>
                    <a:bodyPr/>
                    <a:lstStyle/>
                    <a:p>
                      <a:r>
                        <a:rPr lang="et-EE" noProof="0" dirty="0">
                          <a:solidFill>
                            <a:schemeClr val="tx1"/>
                          </a:solidFill>
                        </a:rPr>
                        <a:t>Soodustuste dokumendid</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03"/>
                  </a:ext>
                </a:extLst>
              </a:tr>
              <a:tr h="416154">
                <a:tc>
                  <a:txBody>
                    <a:bodyPr/>
                    <a:lstStyle/>
                    <a:p>
                      <a:r>
                        <a:rPr lang="et-EE" noProof="0" dirty="0"/>
                        <a:t>Praktiline teave (graafikud, toitlustamine</a:t>
                      </a:r>
                      <a:r>
                        <a:rPr lang="et-EE" baseline="0" noProof="0" dirty="0"/>
                        <a:t> jne</a:t>
                      </a:r>
                      <a:r>
                        <a:rPr lang="et-EE" noProof="0" dirty="0"/>
                        <a:t>) </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04"/>
                  </a:ext>
                </a:extLst>
              </a:tr>
              <a:tr h="416154">
                <a:tc>
                  <a:txBody>
                    <a:bodyPr/>
                    <a:lstStyle/>
                    <a:p>
                      <a:r>
                        <a:rPr lang="et-EE" noProof="0" dirty="0"/>
                        <a:t>Otsene tutvustamine</a:t>
                      </a:r>
                      <a:r>
                        <a:rPr lang="et-EE" baseline="0" noProof="0" dirty="0"/>
                        <a:t> kaastöötajatele</a:t>
                      </a:r>
                      <a:r>
                        <a:rPr lang="et-EE" noProof="0" dirty="0"/>
                        <a:t> </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05"/>
                  </a:ext>
                </a:extLst>
              </a:tr>
              <a:tr h="416154">
                <a:tc>
                  <a:txBody>
                    <a:bodyPr/>
                    <a:lstStyle/>
                    <a:p>
                      <a:r>
                        <a:rPr lang="et-EE" noProof="0" dirty="0"/>
                        <a:t>Reeglid ja ohutusnõuded</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06"/>
                  </a:ext>
                </a:extLst>
              </a:tr>
              <a:tr h="416154">
                <a:tc>
                  <a:txBody>
                    <a:bodyPr/>
                    <a:lstStyle/>
                    <a:p>
                      <a:r>
                        <a:rPr lang="et-EE" noProof="0" dirty="0">
                          <a:solidFill>
                            <a:schemeClr val="tx1"/>
                          </a:solidFill>
                        </a:rPr>
                        <a:t>Kohapealne tutvumine</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07"/>
                  </a:ext>
                </a:extLst>
              </a:tr>
              <a:tr h="416154">
                <a:tc>
                  <a:txBody>
                    <a:bodyPr/>
                    <a:lstStyle/>
                    <a:p>
                      <a:r>
                        <a:rPr lang="et-EE" noProof="0" dirty="0"/>
                        <a:t>Vajaliku varustuse olemasolu </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08"/>
                  </a:ext>
                </a:extLst>
              </a:tr>
              <a:tr h="416154">
                <a:tc>
                  <a:txBody>
                    <a:bodyPr/>
                    <a:lstStyle/>
                    <a:p>
                      <a:r>
                        <a:rPr lang="et-EE" noProof="0" dirty="0"/>
                        <a:t>Tööpäevade korraldus</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09"/>
                  </a:ext>
                </a:extLst>
              </a:tr>
              <a:tr h="416154">
                <a:tc>
                  <a:txBody>
                    <a:bodyPr/>
                    <a:lstStyle/>
                    <a:p>
                      <a:r>
                        <a:rPr lang="et-EE" noProof="0" dirty="0"/>
                        <a:t>Jälgimise ja hindamise ettevalmistatus </a:t>
                      </a:r>
                    </a:p>
                  </a:txBody>
                  <a:tcPr/>
                </a:tc>
                <a:tc>
                  <a:txBody>
                    <a:bodyPr/>
                    <a:lstStyle/>
                    <a:p>
                      <a:endParaRPr lang="fr-BE" dirty="0"/>
                    </a:p>
                  </a:txBody>
                  <a:tcPr/>
                </a:tc>
                <a:tc>
                  <a:txBody>
                    <a:bodyPr/>
                    <a:lstStyle/>
                    <a:p>
                      <a:endParaRPr lang="fr-BE"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13562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65633537"/>
              </p:ext>
            </p:extLst>
          </p:nvPr>
        </p:nvGraphicFramePr>
        <p:xfrm>
          <a:off x="320633" y="1472505"/>
          <a:ext cx="11673444" cy="4776897"/>
        </p:xfrm>
        <a:graphic>
          <a:graphicData uri="http://schemas.openxmlformats.org/drawingml/2006/table">
            <a:tbl>
              <a:tblPr firstRow="1" bandRow="1">
                <a:tableStyleId>{5C22544A-7EE6-4342-B048-85BDC9FD1C3A}</a:tableStyleId>
              </a:tblPr>
              <a:tblGrid>
                <a:gridCol w="2427714">
                  <a:extLst>
                    <a:ext uri="{9D8B030D-6E8A-4147-A177-3AD203B41FA5}">
                      <a16:colId xmlns:a16="http://schemas.microsoft.com/office/drawing/2014/main" val="20000"/>
                    </a:ext>
                  </a:extLst>
                </a:gridCol>
                <a:gridCol w="1837190">
                  <a:extLst>
                    <a:ext uri="{9D8B030D-6E8A-4147-A177-3AD203B41FA5}">
                      <a16:colId xmlns:a16="http://schemas.microsoft.com/office/drawing/2014/main" val="20001"/>
                    </a:ext>
                  </a:extLst>
                </a:gridCol>
                <a:gridCol w="2007784">
                  <a:extLst>
                    <a:ext uri="{9D8B030D-6E8A-4147-A177-3AD203B41FA5}">
                      <a16:colId xmlns:a16="http://schemas.microsoft.com/office/drawing/2014/main" val="20002"/>
                    </a:ext>
                  </a:extLst>
                </a:gridCol>
                <a:gridCol w="1837190">
                  <a:extLst>
                    <a:ext uri="{9D8B030D-6E8A-4147-A177-3AD203B41FA5}">
                      <a16:colId xmlns:a16="http://schemas.microsoft.com/office/drawing/2014/main" val="20003"/>
                    </a:ext>
                  </a:extLst>
                </a:gridCol>
                <a:gridCol w="1745330">
                  <a:extLst>
                    <a:ext uri="{9D8B030D-6E8A-4147-A177-3AD203B41FA5}">
                      <a16:colId xmlns:a16="http://schemas.microsoft.com/office/drawing/2014/main" val="20004"/>
                    </a:ext>
                  </a:extLst>
                </a:gridCol>
                <a:gridCol w="1818236">
                  <a:extLst>
                    <a:ext uri="{9D8B030D-6E8A-4147-A177-3AD203B41FA5}">
                      <a16:colId xmlns:a16="http://schemas.microsoft.com/office/drawing/2014/main" val="20005"/>
                    </a:ext>
                  </a:extLst>
                </a:gridCol>
              </a:tblGrid>
              <a:tr h="412430">
                <a:tc gridSpan="6">
                  <a:txBody>
                    <a:bodyPr/>
                    <a:lstStyle/>
                    <a:p>
                      <a:pPr algn="ctr"/>
                      <a:r>
                        <a:rPr lang="fr-BE" dirty="0">
                          <a:latin typeface="Arial" panose="020B0604020202020204" pitchFamily="34" charset="0"/>
                          <a:cs typeface="Arial" panose="020B0604020202020204" pitchFamily="34" charset="0"/>
                        </a:rPr>
                        <a:t>TEHTUD TÖÖ HINDAMINE</a:t>
                      </a:r>
                    </a:p>
                  </a:txBody>
                  <a:tcPr/>
                </a:tc>
                <a:tc hMerge="1">
                  <a:txBody>
                    <a:bodyPr/>
                    <a:lstStyle/>
                    <a:p>
                      <a:endParaRPr lang="fr-BE" dirty="0"/>
                    </a:p>
                  </a:txBody>
                  <a:tcPr/>
                </a:tc>
                <a:tc hMerge="1">
                  <a:txBody>
                    <a:bodyPr/>
                    <a:lstStyle/>
                    <a:p>
                      <a:endParaRPr lang="fr-BE"/>
                    </a:p>
                  </a:txBody>
                  <a:tcPr/>
                </a:tc>
                <a:tc hMerge="1">
                  <a:txBody>
                    <a:bodyPr/>
                    <a:lstStyle/>
                    <a:p>
                      <a:endParaRPr lang="fr-BE"/>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10000"/>
                  </a:ext>
                </a:extLst>
              </a:tr>
              <a:tr h="412430">
                <a:tc>
                  <a:txBody>
                    <a:bodyPr/>
                    <a:lstStyle/>
                    <a:p>
                      <a:endParaRPr lang="en-US" dirty="0">
                        <a:latin typeface="Arial" panose="020B0604020202020204" pitchFamily="34" charset="0"/>
                        <a:cs typeface="Arial" panose="020B0604020202020204" pitchFamily="34" charset="0"/>
                      </a:endParaRPr>
                    </a:p>
                  </a:txBody>
                  <a:tcPr/>
                </a:tc>
                <a:tc>
                  <a:txBody>
                    <a:bodyPr/>
                    <a:lstStyle/>
                    <a:p>
                      <a:r>
                        <a:rPr lang="en-US" sz="1200" b="1" dirty="0">
                          <a:latin typeface="Arial" panose="020B0604020202020204" pitchFamily="34" charset="0"/>
                          <a:cs typeface="Arial" panose="020B0604020202020204" pitchFamily="34" charset="0"/>
                        </a:rPr>
                        <a:t>ENAM</a:t>
                      </a:r>
                      <a:r>
                        <a:rPr lang="en-US" sz="1200" b="1" baseline="0" dirty="0">
                          <a:latin typeface="Arial" panose="020B0604020202020204" pitchFamily="34" charset="0"/>
                          <a:cs typeface="Arial" panose="020B0604020202020204" pitchFamily="34" charset="0"/>
                        </a:rPr>
                        <a:t> KUI</a:t>
                      </a:r>
                      <a:r>
                        <a:rPr lang="en-US" sz="1200" b="1" dirty="0">
                          <a:latin typeface="Arial" panose="020B0604020202020204" pitchFamily="34" charset="0"/>
                          <a:cs typeface="Arial" panose="020B0604020202020204" pitchFamily="34" charset="0"/>
                        </a:rPr>
                        <a:t> RAHULDAV</a:t>
                      </a:r>
                    </a:p>
                  </a:txBody>
                  <a:tcPr/>
                </a:tc>
                <a:tc>
                  <a:txBody>
                    <a:bodyPr/>
                    <a:lstStyle/>
                    <a:p>
                      <a:r>
                        <a:rPr lang="en-US" sz="1200" b="1" dirty="0">
                          <a:latin typeface="Arial" panose="020B0604020202020204" pitchFamily="34" charset="0"/>
                          <a:cs typeface="Arial" panose="020B0604020202020204" pitchFamily="34" charset="0"/>
                        </a:rPr>
                        <a:t>RAHULDAV</a:t>
                      </a:r>
                    </a:p>
                  </a:txBody>
                  <a:tcPr/>
                </a:tc>
                <a:tc>
                  <a:txBody>
                    <a:bodyPr/>
                    <a:lstStyle/>
                    <a:p>
                      <a:r>
                        <a:rPr lang="en-US" sz="1200" b="1" dirty="0">
                          <a:latin typeface="Arial" panose="020B0604020202020204" pitchFamily="34" charset="0"/>
                          <a:cs typeface="Arial" panose="020B0604020202020204" pitchFamily="34" charset="0"/>
                        </a:rPr>
                        <a:t>MITTERAHULDAV</a:t>
                      </a:r>
                    </a:p>
                  </a:txBody>
                  <a:tcPr/>
                </a:tc>
                <a:tc>
                  <a:txBody>
                    <a:bodyPr/>
                    <a:lstStyle/>
                    <a:p>
                      <a:r>
                        <a:rPr lang="en-US" sz="1200" b="1" dirty="0">
                          <a:latin typeface="Arial" panose="020B0604020202020204" pitchFamily="34" charset="0"/>
                          <a:cs typeface="Arial" panose="020B0604020202020204" pitchFamily="34" charset="0"/>
                        </a:rPr>
                        <a:t>EI RAHULDA</a:t>
                      </a:r>
                    </a:p>
                  </a:txBody>
                  <a:tcPr/>
                </a:tc>
                <a:tc>
                  <a:txBody>
                    <a:bodyPr/>
                    <a:lstStyle/>
                    <a:p>
                      <a:r>
                        <a:rPr lang="en-US" sz="1200" b="1" dirty="0">
                          <a:latin typeface="Arial" panose="020B0604020202020204" pitchFamily="34" charset="0"/>
                          <a:cs typeface="Arial" panose="020B0604020202020204" pitchFamily="34" charset="0"/>
                        </a:rPr>
                        <a:t>EI OLE RAKENDATAV</a:t>
                      </a:r>
                      <a:endParaRPr lang="fr-BE"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6714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noProof="0" dirty="0">
                          <a:latin typeface="Arial" panose="020B0604020202020204" pitchFamily="34" charset="0"/>
                          <a:cs typeface="Arial" panose="020B0604020202020204" pitchFamily="34" charset="0"/>
                        </a:rPr>
                        <a:t>Usaldatud tööülesannete täitmine</a:t>
                      </a: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6833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noProof="0" dirty="0">
                          <a:latin typeface="Arial" panose="020B0604020202020204" pitchFamily="34" charset="0"/>
                          <a:cs typeface="Arial" panose="020B0604020202020204" pitchFamily="34" charset="0"/>
                        </a:rPr>
                        <a:t>Nõudmistest arusaamine</a:t>
                      </a: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6704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noProof="0" dirty="0">
                          <a:latin typeface="Arial" panose="020B0604020202020204" pitchFamily="34" charset="0"/>
                          <a:cs typeface="Arial" panose="020B0604020202020204" pitchFamily="34" charset="0"/>
                        </a:rPr>
                        <a:t>Tähtajad ja protseduurid</a:t>
                      </a: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688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noProof="0" dirty="0">
                          <a:latin typeface="Arial" panose="020B0604020202020204" pitchFamily="34" charset="0"/>
                          <a:cs typeface="Arial" panose="020B0604020202020204" pitchFamily="34" charset="0"/>
                        </a:rPr>
                        <a:t>Vastavus reeglitele</a:t>
                      </a: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9950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noProof="0" dirty="0">
                          <a:latin typeface="Arial" panose="020B0604020202020204" pitchFamily="34" charset="0"/>
                          <a:cs typeface="Arial" panose="020B0604020202020204" pitchFamily="34" charset="0"/>
                        </a:rPr>
                        <a:t>Suhtumine materjalidesse</a:t>
                      </a: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
        <p:nvSpPr>
          <p:cNvPr id="4" name="Rectangle 3"/>
          <p:cNvSpPr/>
          <p:nvPr/>
        </p:nvSpPr>
        <p:spPr>
          <a:xfrm>
            <a:off x="178130" y="57997"/>
            <a:ext cx="11257808" cy="1200329"/>
          </a:xfrm>
          <a:prstGeom prst="rect">
            <a:avLst/>
          </a:prstGeom>
        </p:spPr>
        <p:txBody>
          <a:bodyPr wrap="square">
            <a:spAutoFit/>
          </a:bodyPr>
          <a:lstStyle/>
          <a:p>
            <a:r>
              <a:rPr lang="et-EE" sz="3600" b="1" dirty="0">
                <a:solidFill>
                  <a:srgbClr val="000000"/>
                </a:solidFill>
                <a:latin typeface="Arial" panose="020B0604020202020204" pitchFamily="34" charset="0"/>
                <a:cs typeface="Arial" panose="020B0604020202020204" pitchFamily="34" charset="0"/>
              </a:rPr>
              <a:t>Tööriist 1: Hinda tehtud tööd, üldist käitumist ja kutseoskusi (3)</a:t>
            </a:r>
          </a:p>
        </p:txBody>
      </p:sp>
    </p:spTree>
    <p:extLst>
      <p:ext uri="{BB962C8B-B14F-4D97-AF65-F5344CB8AC3E}">
        <p14:creationId xmlns:p14="http://schemas.microsoft.com/office/powerpoint/2010/main" val="3864364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934886452"/>
              </p:ext>
            </p:extLst>
          </p:nvPr>
        </p:nvGraphicFramePr>
        <p:xfrm>
          <a:off x="142500" y="1548499"/>
          <a:ext cx="11899075" cy="4731210"/>
        </p:xfrm>
        <a:graphic>
          <a:graphicData uri="http://schemas.openxmlformats.org/drawingml/2006/table">
            <a:tbl>
              <a:tblPr firstRow="1" bandRow="1">
                <a:tableStyleId>{5C22544A-7EE6-4342-B048-85BDC9FD1C3A}</a:tableStyleId>
              </a:tblPr>
              <a:tblGrid>
                <a:gridCol w="2474637">
                  <a:extLst>
                    <a:ext uri="{9D8B030D-6E8A-4147-A177-3AD203B41FA5}">
                      <a16:colId xmlns:a16="http://schemas.microsoft.com/office/drawing/2014/main" val="20000"/>
                    </a:ext>
                  </a:extLst>
                </a:gridCol>
                <a:gridCol w="1872701">
                  <a:extLst>
                    <a:ext uri="{9D8B030D-6E8A-4147-A177-3AD203B41FA5}">
                      <a16:colId xmlns:a16="http://schemas.microsoft.com/office/drawing/2014/main" val="20001"/>
                    </a:ext>
                  </a:extLst>
                </a:gridCol>
                <a:gridCol w="2046592">
                  <a:extLst>
                    <a:ext uri="{9D8B030D-6E8A-4147-A177-3AD203B41FA5}">
                      <a16:colId xmlns:a16="http://schemas.microsoft.com/office/drawing/2014/main" val="20002"/>
                    </a:ext>
                  </a:extLst>
                </a:gridCol>
                <a:gridCol w="1872701">
                  <a:extLst>
                    <a:ext uri="{9D8B030D-6E8A-4147-A177-3AD203B41FA5}">
                      <a16:colId xmlns:a16="http://schemas.microsoft.com/office/drawing/2014/main" val="20003"/>
                    </a:ext>
                  </a:extLst>
                </a:gridCol>
                <a:gridCol w="1779064">
                  <a:extLst>
                    <a:ext uri="{9D8B030D-6E8A-4147-A177-3AD203B41FA5}">
                      <a16:colId xmlns:a16="http://schemas.microsoft.com/office/drawing/2014/main" val="20004"/>
                    </a:ext>
                  </a:extLst>
                </a:gridCol>
                <a:gridCol w="1853380">
                  <a:extLst>
                    <a:ext uri="{9D8B030D-6E8A-4147-A177-3AD203B41FA5}">
                      <a16:colId xmlns:a16="http://schemas.microsoft.com/office/drawing/2014/main" val="20005"/>
                    </a:ext>
                  </a:extLst>
                </a:gridCol>
              </a:tblGrid>
              <a:tr h="385087">
                <a:tc gridSpan="6">
                  <a:txBody>
                    <a:bodyPr/>
                    <a:lstStyle/>
                    <a:p>
                      <a:pPr algn="ctr"/>
                      <a:r>
                        <a:rPr lang="et-EE" baseline="0" noProof="0" dirty="0">
                          <a:latin typeface="Arial" panose="020B0604020202020204" pitchFamily="34" charset="0"/>
                          <a:cs typeface="Arial" panose="020B0604020202020204" pitchFamily="34" charset="0"/>
                        </a:rPr>
                        <a:t>Üldine käitumine</a:t>
                      </a:r>
                      <a:endParaRPr lang="et-EE" noProof="0" dirty="0">
                        <a:latin typeface="Arial" panose="020B0604020202020204" pitchFamily="34" charset="0"/>
                        <a:cs typeface="Arial" panose="020B0604020202020204" pitchFamily="34" charset="0"/>
                      </a:endParaRPr>
                    </a:p>
                  </a:txBody>
                  <a:tcPr/>
                </a:tc>
                <a:tc hMerge="1">
                  <a:txBody>
                    <a:bodyPr/>
                    <a:lstStyle/>
                    <a:p>
                      <a:endParaRPr lang="fr-BE" dirty="0"/>
                    </a:p>
                  </a:txBody>
                  <a:tcPr/>
                </a:tc>
                <a:tc hMerge="1">
                  <a:txBody>
                    <a:bodyPr/>
                    <a:lstStyle/>
                    <a:p>
                      <a:endParaRPr lang="fr-BE"/>
                    </a:p>
                  </a:txBody>
                  <a:tcPr/>
                </a:tc>
                <a:tc hMerge="1">
                  <a:txBody>
                    <a:bodyPr/>
                    <a:lstStyle/>
                    <a:p>
                      <a:endParaRPr lang="fr-BE"/>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10000"/>
                  </a:ext>
                </a:extLst>
              </a:tr>
              <a:tr h="385087">
                <a:tc>
                  <a:txBody>
                    <a:bodyPr/>
                    <a:lstStyle/>
                    <a:p>
                      <a:endParaRPr lang="en-US" dirty="0">
                        <a:latin typeface="Arial" panose="020B0604020202020204" pitchFamily="34" charset="0"/>
                        <a:cs typeface="Arial" panose="020B0604020202020204" pitchFamily="34" charset="0"/>
                      </a:endParaRPr>
                    </a:p>
                  </a:txBody>
                  <a:tcPr/>
                </a:tc>
                <a:tc>
                  <a:txBody>
                    <a:bodyPr/>
                    <a:lstStyle/>
                    <a:p>
                      <a:r>
                        <a:rPr lang="en-US" sz="1200" b="1" dirty="0">
                          <a:latin typeface="Arial" panose="020B0604020202020204" pitchFamily="34" charset="0"/>
                          <a:cs typeface="Arial" panose="020B0604020202020204" pitchFamily="34" charset="0"/>
                        </a:rPr>
                        <a:t>ENAM</a:t>
                      </a:r>
                      <a:r>
                        <a:rPr lang="en-US" sz="1200" b="1" baseline="0" dirty="0">
                          <a:latin typeface="Arial" panose="020B0604020202020204" pitchFamily="34" charset="0"/>
                          <a:cs typeface="Arial" panose="020B0604020202020204" pitchFamily="34" charset="0"/>
                        </a:rPr>
                        <a:t> KUI RAHULDAV</a:t>
                      </a:r>
                      <a:endParaRPr lang="en-US" sz="1200" b="1" dirty="0">
                        <a:latin typeface="Arial" panose="020B0604020202020204" pitchFamily="34" charset="0"/>
                        <a:cs typeface="Arial" panose="020B0604020202020204" pitchFamily="34" charset="0"/>
                      </a:endParaRPr>
                    </a:p>
                  </a:txBody>
                  <a:tcPr/>
                </a:tc>
                <a:tc>
                  <a:txBody>
                    <a:bodyPr/>
                    <a:lstStyle/>
                    <a:p>
                      <a:r>
                        <a:rPr lang="en-US" sz="1200" b="1" dirty="0">
                          <a:latin typeface="Arial" panose="020B0604020202020204" pitchFamily="34" charset="0"/>
                          <a:cs typeface="Arial" panose="020B0604020202020204" pitchFamily="34" charset="0"/>
                        </a:rPr>
                        <a:t>RAHULDAV</a:t>
                      </a:r>
                    </a:p>
                  </a:txBody>
                  <a:tcPr/>
                </a:tc>
                <a:tc>
                  <a:txBody>
                    <a:bodyPr/>
                    <a:lstStyle/>
                    <a:p>
                      <a:r>
                        <a:rPr lang="en-US" sz="1200" b="1" dirty="0">
                          <a:latin typeface="Arial" panose="020B0604020202020204" pitchFamily="34" charset="0"/>
                          <a:cs typeface="Arial" panose="020B0604020202020204" pitchFamily="34" charset="0"/>
                        </a:rPr>
                        <a:t>MITTERAHULDAV</a:t>
                      </a:r>
                    </a:p>
                  </a:txBody>
                  <a:tcPr/>
                </a:tc>
                <a:tc>
                  <a:txBody>
                    <a:bodyPr/>
                    <a:lstStyle/>
                    <a:p>
                      <a:r>
                        <a:rPr lang="en-US" sz="1200" b="1" dirty="0">
                          <a:latin typeface="Arial" panose="020B0604020202020204" pitchFamily="34" charset="0"/>
                          <a:cs typeface="Arial" panose="020B0604020202020204" pitchFamily="34" charset="0"/>
                        </a:rPr>
                        <a:t>EI RAHULDA</a:t>
                      </a:r>
                    </a:p>
                  </a:txBody>
                  <a:tcPr/>
                </a:tc>
                <a:tc>
                  <a:txBody>
                    <a:bodyPr/>
                    <a:lstStyle/>
                    <a:p>
                      <a:r>
                        <a:rPr lang="en-US" sz="1200" b="1" dirty="0">
                          <a:latin typeface="Arial" panose="020B0604020202020204" pitchFamily="34" charset="0"/>
                          <a:cs typeface="Arial" panose="020B0604020202020204" pitchFamily="34" charset="0"/>
                        </a:rPr>
                        <a:t>EI OLE RAKENDATAV</a:t>
                      </a:r>
                      <a:endParaRPr lang="fr-BE"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057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noProof="0" dirty="0">
                          <a:latin typeface="Arial" panose="020B0604020202020204" pitchFamily="34" charset="0"/>
                          <a:cs typeface="Arial" panose="020B0604020202020204" pitchFamily="34" charset="0"/>
                        </a:rPr>
                        <a:t>Algatusvõime ja iseseisvus</a:t>
                      </a: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664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noProof="0" dirty="0">
                          <a:latin typeface="Arial" panose="020B0604020202020204" pitchFamily="34" charset="0"/>
                          <a:cs typeface="Arial" panose="020B0604020202020204" pitchFamily="34" charset="0"/>
                        </a:rPr>
                        <a:t>Kohanemine organisatsiooni ja töömeetoditega</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635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noProof="0" dirty="0">
                          <a:latin typeface="Arial" panose="020B0604020202020204" pitchFamily="34" charset="0"/>
                          <a:cs typeface="Arial" panose="020B0604020202020204" pitchFamily="34" charset="0"/>
                        </a:rPr>
                        <a:t>Sisseelamine kogukonda ja talitusse</a:t>
                      </a: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54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noProof="0" dirty="0">
                          <a:latin typeface="Arial" panose="020B0604020202020204" pitchFamily="34" charset="0"/>
                          <a:cs typeface="Arial" panose="020B0604020202020204" pitchFamily="34" charset="0"/>
                        </a:rPr>
                        <a:t>Suhted teistega</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207911">
                <a:tc>
                  <a:txBody>
                    <a:bodyPr/>
                    <a:lstStyle/>
                    <a:p>
                      <a:r>
                        <a:rPr lang="et-EE" sz="1400" noProof="0" dirty="0">
                          <a:latin typeface="Arial" panose="020B0604020202020204" pitchFamily="34" charset="0"/>
                          <a:cs typeface="Arial" panose="020B0604020202020204" pitchFamily="34" charset="0"/>
                        </a:rPr>
                        <a:t>Huvi kohaliku elu vastu</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505889">
                <a:tc>
                  <a:txBody>
                    <a:bodyPr/>
                    <a:lstStyle/>
                    <a:p>
                      <a:r>
                        <a:rPr lang="et-EE" sz="1400" noProof="0" dirty="0">
                          <a:latin typeface="Arial" panose="020B0604020202020204" pitchFamily="34" charset="0"/>
                          <a:cs typeface="Arial" panose="020B0604020202020204" pitchFamily="34" charset="0"/>
                        </a:rPr>
                        <a:t>Viisakus, tagasihoidlikkus ja diskreetsus</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327759">
                <a:tc>
                  <a:txBody>
                    <a:bodyPr/>
                    <a:lstStyle/>
                    <a:p>
                      <a:r>
                        <a:rPr lang="et-EE" sz="1400" noProof="0" dirty="0">
                          <a:latin typeface="Arial" panose="020B0604020202020204" pitchFamily="34" charset="0"/>
                          <a:cs typeface="Arial" panose="020B0604020202020204" pitchFamily="34" charset="0"/>
                        </a:rPr>
                        <a:t>Visadus ja tõsidus</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343988">
                <a:tc>
                  <a:txBody>
                    <a:bodyPr/>
                    <a:lstStyle/>
                    <a:p>
                      <a:r>
                        <a:rPr lang="et-EE" sz="1400" noProof="0" dirty="0">
                          <a:latin typeface="Arial" panose="020B0604020202020204" pitchFamily="34" charset="0"/>
                          <a:cs typeface="Arial" panose="020B0604020202020204" pitchFamily="34" charset="0"/>
                        </a:rPr>
                        <a:t>Täpsus ja hoolikus</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r h="510639">
                <a:tc>
                  <a:txBody>
                    <a:bodyPr/>
                    <a:lstStyle/>
                    <a:p>
                      <a:r>
                        <a:rPr lang="et-EE" sz="1400" noProof="0" dirty="0">
                          <a:latin typeface="Arial" panose="020B0604020202020204" pitchFamily="34" charset="0"/>
                          <a:cs typeface="Arial" panose="020B0604020202020204" pitchFamily="34" charset="0"/>
                        </a:rPr>
                        <a:t>Olemasolu,</a:t>
                      </a:r>
                      <a:r>
                        <a:rPr lang="et-EE" sz="1400" baseline="0" noProof="0" dirty="0">
                          <a:latin typeface="Arial" panose="020B0604020202020204" pitchFamily="34" charset="0"/>
                          <a:cs typeface="Arial" panose="020B0604020202020204" pitchFamily="34" charset="0"/>
                        </a:rPr>
                        <a:t> motiveeritus ja pühendumus</a:t>
                      </a:r>
                      <a:endParaRPr lang="et-EE" sz="1400" noProof="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sp>
        <p:nvSpPr>
          <p:cNvPr id="4" name="Rectangle 3"/>
          <p:cNvSpPr/>
          <p:nvPr/>
        </p:nvSpPr>
        <p:spPr>
          <a:xfrm>
            <a:off x="178130" y="57997"/>
            <a:ext cx="11257808" cy="1200329"/>
          </a:xfrm>
          <a:prstGeom prst="rect">
            <a:avLst/>
          </a:prstGeom>
        </p:spPr>
        <p:txBody>
          <a:bodyPr wrap="square">
            <a:spAutoFit/>
          </a:bodyPr>
          <a:lstStyle/>
          <a:p>
            <a:r>
              <a:rPr lang="et-EE" sz="3600" b="1" dirty="0">
                <a:solidFill>
                  <a:srgbClr val="000000"/>
                </a:solidFill>
                <a:latin typeface="Arial" panose="020B0604020202020204" pitchFamily="34" charset="0"/>
                <a:cs typeface="Arial" panose="020B0604020202020204" pitchFamily="34" charset="0"/>
              </a:rPr>
              <a:t>Tööriist</a:t>
            </a:r>
            <a:r>
              <a:rPr lang="en-US" sz="3600" b="1" dirty="0">
                <a:solidFill>
                  <a:srgbClr val="000000"/>
                </a:solidFill>
                <a:latin typeface="Arial" panose="020B0604020202020204" pitchFamily="34" charset="0"/>
                <a:cs typeface="Arial" panose="020B0604020202020204" pitchFamily="34" charset="0"/>
              </a:rPr>
              <a:t> 1: </a:t>
            </a:r>
            <a:r>
              <a:rPr lang="et-EE" sz="3600" b="1" dirty="0">
                <a:solidFill>
                  <a:srgbClr val="000000"/>
                </a:solidFill>
                <a:latin typeface="Arial" panose="020B0604020202020204" pitchFamily="34" charset="0"/>
                <a:cs typeface="Arial" panose="020B0604020202020204" pitchFamily="34" charset="0"/>
              </a:rPr>
              <a:t>hinda tehtud tööd, üldist käitumist ja kutseoskusi</a:t>
            </a:r>
            <a:r>
              <a:rPr lang="en-GB" sz="3600" b="1" dirty="0">
                <a:solidFill>
                  <a:srgbClr val="000000"/>
                </a:solidFill>
                <a:latin typeface="Arial" panose="020B0604020202020204" pitchFamily="34" charset="0"/>
                <a:cs typeface="Arial" panose="020B0604020202020204" pitchFamily="34" charset="0"/>
              </a:rPr>
              <a:t> </a:t>
            </a:r>
            <a:r>
              <a:rPr lang="en-US" sz="3600" b="1" dirty="0">
                <a:solidFill>
                  <a:srgbClr val="000000"/>
                </a:solidFill>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36341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692784249"/>
              </p:ext>
            </p:extLst>
          </p:nvPr>
        </p:nvGraphicFramePr>
        <p:xfrm>
          <a:off x="142500" y="1200432"/>
          <a:ext cx="11899075" cy="4790460"/>
        </p:xfrm>
        <a:graphic>
          <a:graphicData uri="http://schemas.openxmlformats.org/drawingml/2006/table">
            <a:tbl>
              <a:tblPr firstRow="1" bandRow="1">
                <a:tableStyleId>{5C22544A-7EE6-4342-B048-85BDC9FD1C3A}</a:tableStyleId>
              </a:tblPr>
              <a:tblGrid>
                <a:gridCol w="2474637">
                  <a:extLst>
                    <a:ext uri="{9D8B030D-6E8A-4147-A177-3AD203B41FA5}">
                      <a16:colId xmlns:a16="http://schemas.microsoft.com/office/drawing/2014/main" val="20000"/>
                    </a:ext>
                  </a:extLst>
                </a:gridCol>
                <a:gridCol w="1872701">
                  <a:extLst>
                    <a:ext uri="{9D8B030D-6E8A-4147-A177-3AD203B41FA5}">
                      <a16:colId xmlns:a16="http://schemas.microsoft.com/office/drawing/2014/main" val="20001"/>
                    </a:ext>
                  </a:extLst>
                </a:gridCol>
                <a:gridCol w="2046592">
                  <a:extLst>
                    <a:ext uri="{9D8B030D-6E8A-4147-A177-3AD203B41FA5}">
                      <a16:colId xmlns:a16="http://schemas.microsoft.com/office/drawing/2014/main" val="20002"/>
                    </a:ext>
                  </a:extLst>
                </a:gridCol>
                <a:gridCol w="1872701">
                  <a:extLst>
                    <a:ext uri="{9D8B030D-6E8A-4147-A177-3AD203B41FA5}">
                      <a16:colId xmlns:a16="http://schemas.microsoft.com/office/drawing/2014/main" val="20003"/>
                    </a:ext>
                  </a:extLst>
                </a:gridCol>
                <a:gridCol w="1779064">
                  <a:extLst>
                    <a:ext uri="{9D8B030D-6E8A-4147-A177-3AD203B41FA5}">
                      <a16:colId xmlns:a16="http://schemas.microsoft.com/office/drawing/2014/main" val="20004"/>
                    </a:ext>
                  </a:extLst>
                </a:gridCol>
                <a:gridCol w="1853380">
                  <a:extLst>
                    <a:ext uri="{9D8B030D-6E8A-4147-A177-3AD203B41FA5}">
                      <a16:colId xmlns:a16="http://schemas.microsoft.com/office/drawing/2014/main" val="20005"/>
                    </a:ext>
                  </a:extLst>
                </a:gridCol>
              </a:tblGrid>
              <a:tr h="385087">
                <a:tc gridSpan="6">
                  <a:txBody>
                    <a:bodyPr/>
                    <a:lstStyle/>
                    <a:p>
                      <a:pPr algn="ctr"/>
                      <a:r>
                        <a:rPr lang="et-EE" noProof="0" dirty="0">
                          <a:latin typeface="Arial" panose="020B0604020202020204" pitchFamily="34" charset="0"/>
                          <a:cs typeface="Arial" panose="020B0604020202020204" pitchFamily="34" charset="0"/>
                        </a:rPr>
                        <a:t>Üldine käitumine</a:t>
                      </a:r>
                    </a:p>
                  </a:txBody>
                  <a:tcPr/>
                </a:tc>
                <a:tc hMerge="1">
                  <a:txBody>
                    <a:bodyPr/>
                    <a:lstStyle/>
                    <a:p>
                      <a:endParaRPr lang="fr-BE" dirty="0"/>
                    </a:p>
                  </a:txBody>
                  <a:tcPr/>
                </a:tc>
                <a:tc hMerge="1">
                  <a:txBody>
                    <a:bodyPr/>
                    <a:lstStyle/>
                    <a:p>
                      <a:endParaRPr lang="fr-BE"/>
                    </a:p>
                  </a:txBody>
                  <a:tcPr/>
                </a:tc>
                <a:tc hMerge="1">
                  <a:txBody>
                    <a:bodyPr/>
                    <a:lstStyle/>
                    <a:p>
                      <a:endParaRPr lang="fr-BE"/>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10000"/>
                  </a:ext>
                </a:extLst>
              </a:tr>
              <a:tr h="385087">
                <a:tc>
                  <a:txBody>
                    <a:bodyPr/>
                    <a:lstStyle/>
                    <a:p>
                      <a:endParaRPr lang="en-US" dirty="0">
                        <a:latin typeface="Arial" panose="020B0604020202020204" pitchFamily="34" charset="0"/>
                        <a:cs typeface="Arial" panose="020B0604020202020204" pitchFamily="34" charset="0"/>
                      </a:endParaRPr>
                    </a:p>
                  </a:txBody>
                  <a:tcPr/>
                </a:tc>
                <a:tc>
                  <a:txBody>
                    <a:bodyPr/>
                    <a:lstStyle/>
                    <a:p>
                      <a:r>
                        <a:rPr lang="en-US" sz="1200" b="1" dirty="0">
                          <a:latin typeface="Arial" panose="020B0604020202020204" pitchFamily="34" charset="0"/>
                          <a:cs typeface="Arial" panose="020B0604020202020204" pitchFamily="34" charset="0"/>
                        </a:rPr>
                        <a:t>ENAM KUI RAHULDAV</a:t>
                      </a:r>
                    </a:p>
                  </a:txBody>
                  <a:tcPr/>
                </a:tc>
                <a:tc>
                  <a:txBody>
                    <a:bodyPr/>
                    <a:lstStyle/>
                    <a:p>
                      <a:r>
                        <a:rPr lang="en-US" sz="1200" b="1" dirty="0">
                          <a:latin typeface="Arial" panose="020B0604020202020204" pitchFamily="34" charset="0"/>
                          <a:cs typeface="Arial" panose="020B0604020202020204" pitchFamily="34" charset="0"/>
                        </a:rPr>
                        <a:t>RAHULDAV</a:t>
                      </a:r>
                    </a:p>
                  </a:txBody>
                  <a:tcPr/>
                </a:tc>
                <a:tc>
                  <a:txBody>
                    <a:bodyPr/>
                    <a:lstStyle/>
                    <a:p>
                      <a:r>
                        <a:rPr lang="en-US" sz="1200" b="1" dirty="0">
                          <a:latin typeface="Arial" panose="020B0604020202020204" pitchFamily="34" charset="0"/>
                          <a:cs typeface="Arial" panose="020B0604020202020204" pitchFamily="34" charset="0"/>
                        </a:rPr>
                        <a:t>MITTERAHULDAV</a:t>
                      </a:r>
                    </a:p>
                  </a:txBody>
                  <a:tcPr/>
                </a:tc>
                <a:tc>
                  <a:txBody>
                    <a:bodyPr/>
                    <a:lstStyle/>
                    <a:p>
                      <a:r>
                        <a:rPr lang="en-US" sz="1200" b="1" dirty="0">
                          <a:latin typeface="Arial" panose="020B0604020202020204" pitchFamily="34" charset="0"/>
                          <a:cs typeface="Arial" panose="020B0604020202020204" pitchFamily="34" charset="0"/>
                        </a:rPr>
                        <a:t>EI RAHULDA</a:t>
                      </a:r>
                    </a:p>
                  </a:txBody>
                  <a:tcPr/>
                </a:tc>
                <a:tc>
                  <a:txBody>
                    <a:bodyPr/>
                    <a:lstStyle/>
                    <a:p>
                      <a:r>
                        <a:rPr lang="en-US" sz="1200" b="1" dirty="0">
                          <a:latin typeface="Arial" panose="020B0604020202020204" pitchFamily="34" charset="0"/>
                          <a:cs typeface="Arial" panose="020B0604020202020204" pitchFamily="34" charset="0"/>
                        </a:rPr>
                        <a:t>EI OLE RAKENDATAV</a:t>
                      </a:r>
                      <a:endParaRPr lang="fr-BE"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850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noProof="0" dirty="0">
                          <a:latin typeface="Arial" panose="020B0604020202020204" pitchFamily="34" charset="0"/>
                          <a:cs typeface="Arial" panose="020B0604020202020204" pitchFamily="34" charset="0"/>
                        </a:rPr>
                        <a:t>Teadmiste mobiliseerimine</a:t>
                      </a: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dirty="0">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tc>
                  <a:txBody>
                    <a:bodyPr/>
                    <a:lstStyle/>
                    <a:p>
                      <a:endParaRPr lang="fr-BE">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87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noProof="0" dirty="0">
                          <a:latin typeface="Arial" panose="020B0604020202020204" pitchFamily="34" charset="0"/>
                          <a:cs typeface="Arial" panose="020B0604020202020204" pitchFamily="34" charset="0"/>
                        </a:rPr>
                        <a:t>Meeskonnatöö</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604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noProof="0" dirty="0">
                          <a:latin typeface="Arial" panose="020B0604020202020204" pitchFamily="34" charset="0"/>
                          <a:cs typeface="Arial" panose="020B0604020202020204" pitchFamily="34" charset="0"/>
                        </a:rPr>
                        <a:t>Võime õppida, aru saada ja omaks</a:t>
                      </a:r>
                      <a:r>
                        <a:rPr lang="et-EE" sz="1400" baseline="0" noProof="0" dirty="0">
                          <a:latin typeface="Arial" panose="020B0604020202020204" pitchFamily="34" charset="0"/>
                          <a:cs typeface="Arial" panose="020B0604020202020204" pitchFamily="34" charset="0"/>
                        </a:rPr>
                        <a:t> võtta</a:t>
                      </a:r>
                      <a:endParaRPr lang="et-EE" sz="1400" noProof="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5265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noProof="0" dirty="0">
                          <a:latin typeface="Arial" panose="020B0604020202020204" pitchFamily="34" charset="0"/>
                          <a:cs typeface="Arial" panose="020B0604020202020204" pitchFamily="34" charset="0"/>
                        </a:rPr>
                        <a:t>Uute teadmiste rakendamine</a:t>
                      </a: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414542">
                <a:tc>
                  <a:txBody>
                    <a:bodyPr/>
                    <a:lstStyle/>
                    <a:p>
                      <a:r>
                        <a:rPr lang="et-EE" sz="1400" noProof="0" dirty="0">
                          <a:latin typeface="Arial" panose="020B0604020202020204" pitchFamily="34" charset="0"/>
                          <a:cs typeface="Arial" panose="020B0604020202020204" pitchFamily="34" charset="0"/>
                        </a:rPr>
                        <a:t>Info leidmine</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605642">
                <a:tc>
                  <a:txBody>
                    <a:bodyPr/>
                    <a:lstStyle/>
                    <a:p>
                      <a:r>
                        <a:rPr lang="et-EE" sz="1400" noProof="0" dirty="0">
                          <a:latin typeface="Arial" panose="020B0604020202020204" pitchFamily="34" charset="0"/>
                          <a:cs typeface="Arial" panose="020B0604020202020204" pitchFamily="34" charset="0"/>
                        </a:rPr>
                        <a:t>Töötamisviis ja töö</a:t>
                      </a:r>
                      <a:r>
                        <a:rPr lang="et-EE" sz="1400" baseline="0" noProof="0" dirty="0">
                          <a:latin typeface="Arial" panose="020B0604020202020204" pitchFamily="34" charset="0"/>
                          <a:cs typeface="Arial" panose="020B0604020202020204" pitchFamily="34" charset="0"/>
                        </a:rPr>
                        <a:t> korraldus</a:t>
                      </a:r>
                      <a:endParaRPr lang="et-EE" sz="1400" noProof="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403761">
                <a:tc>
                  <a:txBody>
                    <a:bodyPr/>
                    <a:lstStyle/>
                    <a:p>
                      <a:r>
                        <a:rPr lang="et-EE" sz="1400" noProof="0" dirty="0">
                          <a:latin typeface="Arial" panose="020B0604020202020204" pitchFamily="34" charset="0"/>
                          <a:cs typeface="Arial" panose="020B0604020202020204" pitchFamily="34" charset="0"/>
                        </a:rPr>
                        <a:t>Analüüs, süntees ja rakendusoskus</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578196">
                <a:tc>
                  <a:txBody>
                    <a:bodyPr/>
                    <a:lstStyle/>
                    <a:p>
                      <a:r>
                        <a:rPr lang="et-EE" sz="1400" noProof="0" dirty="0">
                          <a:latin typeface="Arial" panose="020B0604020202020204" pitchFamily="34" charset="0"/>
                          <a:cs typeface="Arial" panose="020B0604020202020204" pitchFamily="34" charset="0"/>
                        </a:rPr>
                        <a:t>Suhtlemine, kirjaliku suhtlemise oskused</a:t>
                      </a: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a:latin typeface="Arial" panose="020B0604020202020204" pitchFamily="34" charset="0"/>
                        <a:cs typeface="Arial" panose="020B0604020202020204" pitchFamily="34" charset="0"/>
                      </a:endParaRPr>
                    </a:p>
                  </a:txBody>
                  <a:tcPr/>
                </a:tc>
                <a:tc>
                  <a:txBody>
                    <a:bodyPr/>
                    <a:lstStyle/>
                    <a:p>
                      <a:endParaRPr lang="fr-BE"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bl>
          </a:graphicData>
        </a:graphic>
      </p:graphicFrame>
      <p:sp>
        <p:nvSpPr>
          <p:cNvPr id="4" name="Rectangle 3"/>
          <p:cNvSpPr/>
          <p:nvPr/>
        </p:nvSpPr>
        <p:spPr>
          <a:xfrm>
            <a:off x="178130" y="57997"/>
            <a:ext cx="11257808" cy="1200329"/>
          </a:xfrm>
          <a:prstGeom prst="rect">
            <a:avLst/>
          </a:prstGeom>
        </p:spPr>
        <p:txBody>
          <a:bodyPr wrap="square">
            <a:spAutoFit/>
          </a:bodyPr>
          <a:lstStyle/>
          <a:p>
            <a:r>
              <a:rPr lang="et-EE" sz="3600" b="1" dirty="0">
                <a:solidFill>
                  <a:srgbClr val="000000"/>
                </a:solidFill>
                <a:latin typeface="Arial" panose="020B0604020202020204" pitchFamily="34" charset="0"/>
                <a:cs typeface="Arial" panose="020B0604020202020204" pitchFamily="34" charset="0"/>
              </a:rPr>
              <a:t>Tööriist 1: hinda tehtud tööd, üldist käitumist ja kutseoskusi (5)</a:t>
            </a:r>
          </a:p>
        </p:txBody>
      </p:sp>
    </p:spTree>
    <p:extLst>
      <p:ext uri="{BB962C8B-B14F-4D97-AF65-F5344CB8AC3E}">
        <p14:creationId xmlns:p14="http://schemas.microsoft.com/office/powerpoint/2010/main" val="338272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aveikslėlis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154" y="516075"/>
            <a:ext cx="1229026" cy="1629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aveikslėlis 121" descr="http://www.statybininkai.lt/stlogobalt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870" y="830418"/>
            <a:ext cx="1779737" cy="11730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aveikslėlis 122" descr="http://ziemellatvija.diena.lv/uploads/thumbnails/680x455/articles/2013/05/64971__519b0d2f1450b.j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914" y="4628156"/>
            <a:ext cx="1917506" cy="12783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aveikslėlis 123" descr="http://www.aid-com.be/sites/default/files/upload/Logos/Logo%20AI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1361" y="4330250"/>
            <a:ext cx="2035899" cy="11275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irc_ilrp_mut" descr="https://encrypted-tbn1.gstatic.com/images?q=tbn:ANd9GcTrKRYo1Q775YOzbx3QJ296e34QUjtHVIcjWTBlALR1SUzwAOsF78vMnUD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009" y="3109067"/>
            <a:ext cx="2914579" cy="5749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aveikslėlis 8" descr="http://www.kpmpc.lt/refernet/wp-content/themes/WP/images/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7525" y="5076825"/>
            <a:ext cx="3900481" cy="600074"/>
          </a:xfrm>
          <a:prstGeom prst="rect">
            <a:avLst/>
          </a:prstGeom>
          <a:noFill/>
          <a:extLst>
            <a:ext uri="{909E8E84-426E-40DD-AFC4-6F175D3DCCD1}">
              <a14:hiddenFill xmlns:a14="http://schemas.microsoft.com/office/drawing/2010/main">
                <a:solidFill>
                  <a:srgbClr val="FFFFFF"/>
                </a:solidFill>
              </a14:hiddenFill>
            </a:ext>
          </a:extLst>
        </p:spPr>
      </p:pic>
      <p:pic>
        <p:nvPicPr>
          <p:cNvPr id="2049" name="Paveikslėlis 126" descr="T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7525" y="2971865"/>
            <a:ext cx="2944328" cy="8127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533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19" name="Paveikslėlis 18" descr="cid:DE2DAF21-E90B-4870-9DA8-E55D753764C0@creatum.ee"/>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4557317" y="1077278"/>
            <a:ext cx="2732125" cy="1122005"/>
          </a:xfrm>
          <a:prstGeom prst="rect">
            <a:avLst/>
          </a:prstGeom>
          <a:noFill/>
          <a:ln>
            <a:noFill/>
          </a:ln>
        </p:spPr>
      </p:pic>
    </p:spTree>
    <p:extLst>
      <p:ext uri="{BB962C8B-B14F-4D97-AF65-F5344CB8AC3E}">
        <p14:creationId xmlns:p14="http://schemas.microsoft.com/office/powerpoint/2010/main" val="81005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1274937"/>
            <a:ext cx="11400312" cy="5509200"/>
          </a:xfrm>
          <a:prstGeom prst="rect">
            <a:avLst/>
          </a:prstGeom>
        </p:spPr>
        <p:txBody>
          <a:bodyPr wrap="square">
            <a:spAutoFit/>
          </a:bodyPr>
          <a:lstStyle/>
          <a:p>
            <a:r>
              <a:rPr lang="et-EE" sz="1600" dirty="0">
                <a:latin typeface="Arial" panose="020B0604020202020204" pitchFamily="34" charset="0"/>
                <a:cs typeface="Arial" panose="020B0604020202020204" pitchFamily="34" charset="0"/>
              </a:rPr>
              <a:t>Ettevõttepoolse juhendaja kommentaarid</a:t>
            </a:r>
          </a:p>
          <a:p>
            <a:r>
              <a:rPr lang="et-EE" sz="1600" dirty="0">
                <a:latin typeface="Arial" panose="020B0604020202020204" pitchFamily="34" charset="0"/>
                <a:cs typeface="Arial" panose="020B0604020202020204" pitchFamily="34" charset="0"/>
              </a:rPr>
              <a:t>...................................................................................................................................................... ...................................................................................................................................................... </a:t>
            </a:r>
          </a:p>
          <a:p>
            <a:r>
              <a:rPr lang="et-EE" sz="1600" dirty="0">
                <a:latin typeface="Arial" panose="020B0604020202020204" pitchFamily="34" charset="0"/>
                <a:cs typeface="Arial" panose="020B0604020202020204" pitchFamily="34" charset="0"/>
              </a:rPr>
              <a:t>...................................................................................................................................................... </a:t>
            </a:r>
          </a:p>
          <a:p>
            <a:r>
              <a:rPr lang="et-EE" sz="1600" dirty="0">
                <a:latin typeface="Arial" panose="020B0604020202020204" pitchFamily="34" charset="0"/>
                <a:cs typeface="Arial" panose="020B0604020202020204" pitchFamily="34" charset="0"/>
              </a:rPr>
              <a:t>Õpipoisi kommentaarid</a:t>
            </a:r>
          </a:p>
          <a:p>
            <a:r>
              <a:rPr lang="et-EE" sz="1600" dirty="0">
                <a:latin typeface="Arial" panose="020B0604020202020204" pitchFamily="34" charset="0"/>
                <a:cs typeface="Arial" panose="020B0604020202020204" pitchFamily="34" charset="0"/>
              </a:rPr>
              <a:t>...................................................................................................................................................... ...................................................................................................................................................... </a:t>
            </a:r>
          </a:p>
          <a:p>
            <a:r>
              <a:rPr lang="et-EE" sz="1600" dirty="0">
                <a:latin typeface="Arial" panose="020B0604020202020204" pitchFamily="34" charset="0"/>
                <a:cs typeface="Arial" panose="020B0604020202020204" pitchFamily="34" charset="0"/>
              </a:rPr>
              <a:t>...................................................................................................................................................... </a:t>
            </a:r>
          </a:p>
          <a:p>
            <a:r>
              <a:rPr lang="et-EE" sz="1600" dirty="0">
                <a:latin typeface="Arial" panose="020B0604020202020204" pitchFamily="34" charset="0"/>
                <a:cs typeface="Arial" panose="020B0604020202020204" pitchFamily="34" charset="0"/>
              </a:rPr>
              <a:t>Raskused ja valdkonnad, kus on tarvis areneda ja oskusi parandada ...................................................................................................................................................... ......................................................................................................................................................</a:t>
            </a:r>
          </a:p>
          <a:p>
            <a:r>
              <a:rPr lang="et-EE" sz="1600" dirty="0">
                <a:latin typeface="Arial" panose="020B0604020202020204" pitchFamily="34" charset="0"/>
                <a:cs typeface="Arial" panose="020B0604020202020204" pitchFamily="34" charset="0"/>
              </a:rPr>
              <a:t>...................................................................................................................................................... </a:t>
            </a:r>
          </a:p>
          <a:p>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Ettevõttepoolse juhendaja üldhinnang ja allkiri:</a:t>
            </a:r>
          </a:p>
          <a:p>
            <a:endParaRPr lang="et-EE" sz="1600" dirty="0">
              <a:latin typeface="Arial" panose="020B0604020202020204" pitchFamily="34" charset="0"/>
              <a:cs typeface="Arial" panose="020B0604020202020204" pitchFamily="34" charset="0"/>
            </a:endParaRPr>
          </a:p>
          <a:p>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Õpipoisi üldhinnang ja allkiri: </a:t>
            </a:r>
          </a:p>
          <a:p>
            <a:endParaRPr lang="et-EE" sz="1600" dirty="0">
              <a:latin typeface="Arial" panose="020B0604020202020204" pitchFamily="34" charset="0"/>
              <a:cs typeface="Arial" panose="020B0604020202020204" pitchFamily="34" charset="0"/>
            </a:endParaRPr>
          </a:p>
          <a:p>
            <a:endParaRPr lang="et-EE" sz="1600" dirty="0">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Kutseõppeasutuse õpetaja üldhinnang ja allkiri:</a:t>
            </a:r>
          </a:p>
          <a:p>
            <a:endParaRPr lang="et-EE" sz="1600" dirty="0">
              <a:latin typeface="Arial" panose="020B0604020202020204" pitchFamily="34" charset="0"/>
              <a:cs typeface="Arial" panose="020B0604020202020204" pitchFamily="34" charset="0"/>
            </a:endParaRPr>
          </a:p>
          <a:p>
            <a:endParaRPr lang="et-EE" sz="1600" dirty="0">
              <a:latin typeface="Arial" panose="020B0604020202020204" pitchFamily="34" charset="0"/>
              <a:cs typeface="Arial" panose="020B0604020202020204" pitchFamily="34" charset="0"/>
            </a:endParaRPr>
          </a:p>
        </p:txBody>
      </p:sp>
      <p:sp>
        <p:nvSpPr>
          <p:cNvPr id="3" name="Rectangle 2"/>
          <p:cNvSpPr/>
          <p:nvPr/>
        </p:nvSpPr>
        <p:spPr>
          <a:xfrm>
            <a:off x="178130" y="57997"/>
            <a:ext cx="11257808" cy="1200329"/>
          </a:xfrm>
          <a:prstGeom prst="rect">
            <a:avLst/>
          </a:prstGeom>
        </p:spPr>
        <p:txBody>
          <a:bodyPr wrap="square">
            <a:spAutoFit/>
          </a:bodyPr>
          <a:lstStyle/>
          <a:p>
            <a:r>
              <a:rPr lang="et-EE" sz="3600" b="1" dirty="0">
                <a:solidFill>
                  <a:srgbClr val="000000"/>
                </a:solidFill>
                <a:latin typeface="Arial" panose="020B0604020202020204" pitchFamily="34" charset="0"/>
                <a:cs typeface="Arial" panose="020B0604020202020204" pitchFamily="34" charset="0"/>
              </a:rPr>
              <a:t>Tööriist 1: hinda tehtud tööd, üldist käitumist ja kutseoskusi (6)</a:t>
            </a:r>
          </a:p>
        </p:txBody>
      </p:sp>
    </p:spTree>
    <p:extLst>
      <p:ext uri="{BB962C8B-B14F-4D97-AF65-F5344CB8AC3E}">
        <p14:creationId xmlns:p14="http://schemas.microsoft.com/office/powerpoint/2010/main" val="3185954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213" y="418005"/>
            <a:ext cx="9802192" cy="646331"/>
          </a:xfrm>
          <a:prstGeom prst="rect">
            <a:avLst/>
          </a:prstGeom>
        </p:spPr>
        <p:txBody>
          <a:bodyPr wrap="square">
            <a:spAutoFit/>
          </a:bodyPr>
          <a:lstStyle/>
          <a:p>
            <a:r>
              <a:rPr lang="et-EE" sz="3600" b="1" dirty="0">
                <a:latin typeface="Arial" panose="020B0604020202020204" pitchFamily="34" charset="0"/>
                <a:cs typeface="Arial" panose="020B0604020202020204" pitchFamily="34" charset="0"/>
              </a:rPr>
              <a:t>Tööriist 2: kutseoskuste hindamine </a:t>
            </a:r>
          </a:p>
        </p:txBody>
      </p:sp>
      <p:sp>
        <p:nvSpPr>
          <p:cNvPr id="3" name="Rectangle 2"/>
          <p:cNvSpPr/>
          <p:nvPr/>
        </p:nvSpPr>
        <p:spPr>
          <a:xfrm>
            <a:off x="320634" y="1176545"/>
            <a:ext cx="11079678" cy="5078313"/>
          </a:xfrm>
          <a:prstGeom prst="rect">
            <a:avLst/>
          </a:prstGeom>
        </p:spPr>
        <p:txBody>
          <a:bodyPr wrap="square">
            <a:spAutoFit/>
          </a:bodyPr>
          <a:lstStyle/>
          <a:p>
            <a:r>
              <a:rPr lang="et-EE" dirty="0"/>
              <a:t>Ettevõte: ……………………………………. </a:t>
            </a:r>
          </a:p>
          <a:p>
            <a:endParaRPr lang="et-EE" dirty="0"/>
          </a:p>
          <a:p>
            <a:r>
              <a:rPr lang="et-EE" dirty="0"/>
              <a:t>Vestluse KUUPÄEV: ………………………………….. </a:t>
            </a:r>
          </a:p>
          <a:p>
            <a:endParaRPr lang="et-EE" dirty="0"/>
          </a:p>
          <a:p>
            <a:r>
              <a:rPr lang="et-EE" b="1" dirty="0">
                <a:solidFill>
                  <a:srgbClr val="000000"/>
                </a:solidFill>
                <a:latin typeface="Arial" panose="020B0604020202020204" pitchFamily="34" charset="0"/>
                <a:cs typeface="Arial" panose="020B0604020202020204" pitchFamily="34" charset="0"/>
              </a:rPr>
              <a:t>ÕPIPOISI ANDMED ja seisund ettevõttes: </a:t>
            </a:r>
            <a:endParaRPr lang="et-EE" dirty="0">
              <a:solidFill>
                <a:srgbClr val="000000"/>
              </a:solidFill>
              <a:latin typeface="Arial" panose="020B0604020202020204" pitchFamily="34" charset="0"/>
              <a:cs typeface="Arial" panose="020B0604020202020204" pitchFamily="34" charset="0"/>
            </a:endParaRPr>
          </a:p>
          <a:p>
            <a:r>
              <a:rPr lang="et-EE" dirty="0">
                <a:solidFill>
                  <a:srgbClr val="000000"/>
                </a:solidFill>
                <a:latin typeface="Arial" panose="020B0604020202020204" pitchFamily="34" charset="0"/>
                <a:cs typeface="Arial" panose="020B0604020202020204" pitchFamily="34" charset="0"/>
              </a:rPr>
              <a:t>Ees- ja perekonnanimi: ………………………………………. </a:t>
            </a:r>
          </a:p>
          <a:p>
            <a:r>
              <a:rPr lang="et-EE" dirty="0">
                <a:solidFill>
                  <a:srgbClr val="000000"/>
                </a:solidFill>
                <a:latin typeface="Arial" panose="020B0604020202020204" pitchFamily="34" charset="0"/>
                <a:cs typeface="Arial" panose="020B0604020202020204" pitchFamily="34" charset="0"/>
              </a:rPr>
              <a:t>Sünniaeg: ……………………………………. </a:t>
            </a:r>
          </a:p>
          <a:p>
            <a:r>
              <a:rPr lang="et-EE" dirty="0">
                <a:solidFill>
                  <a:srgbClr val="000000"/>
                </a:solidFill>
                <a:latin typeface="Arial" panose="020B0604020202020204" pitchFamily="34" charset="0"/>
                <a:cs typeface="Arial" panose="020B0604020202020204" pitchFamily="34" charset="0"/>
              </a:rPr>
              <a:t>Talitus, kus õpipoiss ettevõttes tööle hakkab: ……………………………….. </a:t>
            </a:r>
          </a:p>
          <a:p>
            <a:r>
              <a:rPr lang="et-EE" dirty="0">
                <a:solidFill>
                  <a:srgbClr val="000000"/>
                </a:solidFill>
                <a:latin typeface="Arial" panose="020B0604020202020204" pitchFamily="34" charset="0"/>
                <a:cs typeface="Arial" panose="020B0604020202020204" pitchFamily="34" charset="0"/>
              </a:rPr>
              <a:t>Lepingus alguskuupäev: ………………………… </a:t>
            </a:r>
          </a:p>
          <a:p>
            <a:r>
              <a:rPr lang="et-EE" dirty="0">
                <a:solidFill>
                  <a:srgbClr val="000000"/>
                </a:solidFill>
                <a:latin typeface="Arial" panose="020B0604020202020204" pitchFamily="34" charset="0"/>
                <a:cs typeface="Arial" panose="020B0604020202020204" pitchFamily="34" charset="0"/>
              </a:rPr>
              <a:t>Diplom/tunnistus, mille õpipoiss</a:t>
            </a:r>
            <a:r>
              <a:rPr lang="en-GB" dirty="0">
                <a:solidFill>
                  <a:srgbClr val="000000"/>
                </a:solidFill>
                <a:latin typeface="Arial" panose="020B0604020202020204" pitchFamily="34" charset="0"/>
                <a:cs typeface="Arial" panose="020B0604020202020204" pitchFamily="34" charset="0"/>
              </a:rPr>
              <a:t> </a:t>
            </a:r>
            <a:r>
              <a:rPr lang="et-EE" dirty="0">
                <a:solidFill>
                  <a:srgbClr val="000000"/>
                </a:solidFill>
                <a:latin typeface="Arial" panose="020B0604020202020204" pitchFamily="34" charset="0"/>
                <a:cs typeface="Arial" panose="020B0604020202020204" pitchFamily="34" charset="0"/>
              </a:rPr>
              <a:t>oma õpingute lõpetamisel saab: …………………….. </a:t>
            </a:r>
          </a:p>
          <a:p>
            <a:endParaRPr lang="et-EE" dirty="0">
              <a:solidFill>
                <a:srgbClr val="000000"/>
              </a:solidFill>
              <a:latin typeface="Arial" panose="020B0604020202020204" pitchFamily="34" charset="0"/>
              <a:cs typeface="Arial" panose="020B0604020202020204" pitchFamily="34" charset="0"/>
            </a:endParaRPr>
          </a:p>
          <a:p>
            <a:r>
              <a:rPr lang="et-EE" b="1" dirty="0">
                <a:solidFill>
                  <a:srgbClr val="000000"/>
                </a:solidFill>
                <a:latin typeface="Arial" panose="020B0604020202020204" pitchFamily="34" charset="0"/>
                <a:cs typeface="Arial" panose="020B0604020202020204" pitchFamily="34" charset="0"/>
              </a:rPr>
              <a:t>Vestluse eest vastutajate nimed ja ametikohad </a:t>
            </a:r>
            <a:r>
              <a:rPr lang="et-EE" i="1" dirty="0">
                <a:solidFill>
                  <a:srgbClr val="000000"/>
                </a:solidFill>
                <a:latin typeface="Arial" panose="020B0604020202020204" pitchFamily="34" charset="0"/>
                <a:cs typeface="Arial" panose="020B0604020202020204" pitchFamily="34" charset="0"/>
              </a:rPr>
              <a:t>(ettevõtte konsultant ja/või ettevõttepoolne juhendaja, kutseõppeasutuse õpetaja, õpipoiss …) </a:t>
            </a:r>
            <a:r>
              <a:rPr lang="et-EE" b="1" dirty="0">
                <a:solidFill>
                  <a:srgbClr val="000000"/>
                </a:solidFill>
                <a:latin typeface="Arial" panose="020B0604020202020204" pitchFamily="34" charset="0"/>
                <a:cs typeface="Arial" panose="020B0604020202020204" pitchFamily="34" charset="0"/>
              </a:rPr>
              <a:t>: </a:t>
            </a:r>
          </a:p>
          <a:p>
            <a:endParaRPr lang="et-EE" dirty="0"/>
          </a:p>
          <a:p>
            <a:pPr marL="285750" indent="-285750">
              <a:buFont typeface="Wingdings" panose="05000000000000000000" pitchFamily="2" charset="2"/>
              <a:buChar char="ü"/>
            </a:pPr>
            <a:r>
              <a:rPr lang="et-EE" dirty="0"/>
              <a:t>………………………………………………………. </a:t>
            </a:r>
          </a:p>
          <a:p>
            <a:pPr marL="285750" indent="-285750">
              <a:buFont typeface="Wingdings" panose="05000000000000000000" pitchFamily="2" charset="2"/>
              <a:buChar char="ü"/>
            </a:pPr>
            <a:r>
              <a:rPr lang="et-EE" dirty="0"/>
              <a:t>………………………………………………………</a:t>
            </a:r>
          </a:p>
          <a:p>
            <a:pPr marL="285750" indent="-285750">
              <a:buFont typeface="Wingdings" panose="05000000000000000000" pitchFamily="2" charset="2"/>
              <a:buChar char="ü"/>
            </a:pPr>
            <a:r>
              <a:rPr lang="et-EE" dirty="0"/>
              <a:t>………………………………………………………..</a:t>
            </a:r>
          </a:p>
          <a:p>
            <a:pPr marL="285750" indent="-285750">
              <a:buFont typeface="Wingdings" panose="05000000000000000000" pitchFamily="2" charset="2"/>
              <a:buChar char="ü"/>
            </a:pPr>
            <a:r>
              <a:rPr lang="et-EE" dirty="0"/>
              <a:t>…………………………………………………………. </a:t>
            </a:r>
          </a:p>
        </p:txBody>
      </p:sp>
    </p:spTree>
    <p:extLst>
      <p:ext uri="{BB962C8B-B14F-4D97-AF65-F5344CB8AC3E}">
        <p14:creationId xmlns:p14="http://schemas.microsoft.com/office/powerpoint/2010/main" val="4208484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213" y="418005"/>
            <a:ext cx="9802192" cy="646331"/>
          </a:xfrm>
          <a:prstGeom prst="rect">
            <a:avLst/>
          </a:prstGeom>
        </p:spPr>
        <p:txBody>
          <a:bodyPr wrap="square">
            <a:spAutoFit/>
          </a:bodyPr>
          <a:lstStyle/>
          <a:p>
            <a:r>
              <a:rPr lang="et-EE" sz="3600" b="1" dirty="0">
                <a:latin typeface="Arial" panose="020B0604020202020204" pitchFamily="34" charset="0"/>
                <a:cs typeface="Arial" panose="020B0604020202020204" pitchFamily="34" charset="0"/>
              </a:rPr>
              <a:t>Tööriist 2: kutseoskuste hindamine (2)</a:t>
            </a:r>
          </a:p>
        </p:txBody>
      </p:sp>
      <p:graphicFrame>
        <p:nvGraphicFramePr>
          <p:cNvPr id="4" name="Tableau 3"/>
          <p:cNvGraphicFramePr>
            <a:graphicFrameLocks noGrp="1"/>
          </p:cNvGraphicFramePr>
          <p:nvPr>
            <p:extLst>
              <p:ext uri="{D42A27DB-BD31-4B8C-83A1-F6EECF244321}">
                <p14:modId xmlns:p14="http://schemas.microsoft.com/office/powerpoint/2010/main" val="1805269497"/>
              </p:ext>
            </p:extLst>
          </p:nvPr>
        </p:nvGraphicFramePr>
        <p:xfrm>
          <a:off x="446213" y="1047029"/>
          <a:ext cx="11452860" cy="6496657"/>
        </p:xfrm>
        <a:graphic>
          <a:graphicData uri="http://schemas.openxmlformats.org/drawingml/2006/table">
            <a:tbl>
              <a:tblPr firstRow="1" bandRow="1">
                <a:tableStyleId>{5C22544A-7EE6-4342-B048-85BDC9FD1C3A}</a:tableStyleId>
              </a:tblPr>
              <a:tblGrid>
                <a:gridCol w="2760125">
                  <a:extLst>
                    <a:ext uri="{9D8B030D-6E8A-4147-A177-3AD203B41FA5}">
                      <a16:colId xmlns:a16="http://schemas.microsoft.com/office/drawing/2014/main" val="20000"/>
                    </a:ext>
                  </a:extLst>
                </a:gridCol>
                <a:gridCol w="2850078">
                  <a:extLst>
                    <a:ext uri="{9D8B030D-6E8A-4147-A177-3AD203B41FA5}">
                      <a16:colId xmlns:a16="http://schemas.microsoft.com/office/drawing/2014/main" val="20001"/>
                    </a:ext>
                  </a:extLst>
                </a:gridCol>
                <a:gridCol w="1496290">
                  <a:extLst>
                    <a:ext uri="{9D8B030D-6E8A-4147-A177-3AD203B41FA5}">
                      <a16:colId xmlns:a16="http://schemas.microsoft.com/office/drawing/2014/main" val="20002"/>
                    </a:ext>
                  </a:extLst>
                </a:gridCol>
                <a:gridCol w="1484416">
                  <a:extLst>
                    <a:ext uri="{9D8B030D-6E8A-4147-A177-3AD203B41FA5}">
                      <a16:colId xmlns:a16="http://schemas.microsoft.com/office/drawing/2014/main" val="20003"/>
                    </a:ext>
                  </a:extLst>
                </a:gridCol>
                <a:gridCol w="1341912">
                  <a:extLst>
                    <a:ext uri="{9D8B030D-6E8A-4147-A177-3AD203B41FA5}">
                      <a16:colId xmlns:a16="http://schemas.microsoft.com/office/drawing/2014/main" val="20004"/>
                    </a:ext>
                  </a:extLst>
                </a:gridCol>
                <a:gridCol w="1520039">
                  <a:extLst>
                    <a:ext uri="{9D8B030D-6E8A-4147-A177-3AD203B41FA5}">
                      <a16:colId xmlns:a16="http://schemas.microsoft.com/office/drawing/2014/main" val="20005"/>
                    </a:ext>
                  </a:extLst>
                </a:gridCol>
              </a:tblGrid>
              <a:tr h="735937">
                <a:tc>
                  <a:txBody>
                    <a:bodyPr/>
                    <a:lstStyle/>
                    <a:p>
                      <a:r>
                        <a:rPr lang="et-EE" noProof="0" dirty="0">
                          <a:latin typeface="Arial" panose="020B0604020202020204" pitchFamily="34" charset="0"/>
                          <a:cs typeface="Arial" panose="020B0604020202020204" pitchFamily="34" charset="0"/>
                        </a:rPr>
                        <a:t>Põhitegevus/ülesanne</a:t>
                      </a:r>
                    </a:p>
                  </a:txBody>
                  <a:tcPr/>
                </a:tc>
                <a:tc>
                  <a:txBody>
                    <a:bodyPr/>
                    <a:lstStyle/>
                    <a:p>
                      <a:r>
                        <a:rPr lang="et-EE" noProof="0" dirty="0">
                          <a:latin typeface="Arial" panose="020B0604020202020204" pitchFamily="34" charset="0"/>
                          <a:cs typeface="Arial" panose="020B0604020202020204" pitchFamily="34" charset="0"/>
                        </a:rPr>
                        <a:t>Oskused / Saavutatud pädevus</a:t>
                      </a:r>
                    </a:p>
                  </a:txBody>
                  <a:tcPr/>
                </a:tc>
                <a:tc>
                  <a:txBody>
                    <a:bodyPr/>
                    <a:lstStyle/>
                    <a:p>
                      <a:pPr algn="ctr"/>
                      <a:r>
                        <a:rPr lang="et-EE" noProof="0" dirty="0">
                          <a:latin typeface="Arial" panose="020B0604020202020204" pitchFamily="34" charset="0"/>
                          <a:cs typeface="Arial" panose="020B0604020202020204" pitchFamily="34" charset="0"/>
                        </a:rPr>
                        <a:t>Omaalgatus</a:t>
                      </a:r>
                    </a:p>
                  </a:txBody>
                  <a:tcPr/>
                </a:tc>
                <a:tc>
                  <a:txBody>
                    <a:bodyPr/>
                    <a:lstStyle/>
                    <a:p>
                      <a:pPr algn="ctr"/>
                      <a:r>
                        <a:rPr lang="et-EE" noProof="0" dirty="0">
                          <a:latin typeface="Arial" panose="020B0604020202020204" pitchFamily="34" charset="0"/>
                          <a:cs typeface="Arial" panose="020B0604020202020204" pitchFamily="34" charset="0"/>
                        </a:rPr>
                        <a:t>Vajab lihvimist </a:t>
                      </a:r>
                    </a:p>
                  </a:txBody>
                  <a:tcPr/>
                </a:tc>
                <a:tc>
                  <a:txBody>
                    <a:bodyPr/>
                    <a:lstStyle/>
                    <a:p>
                      <a:pPr algn="ctr"/>
                      <a:r>
                        <a:rPr lang="et-EE" noProof="0" dirty="0" err="1">
                          <a:latin typeface="Arial" panose="020B0604020202020204" pitchFamily="34" charset="0"/>
                          <a:cs typeface="Arial" panose="020B0604020202020204" pitchFamily="34" charset="0"/>
                        </a:rPr>
                        <a:t>Professio-naalsus</a:t>
                      </a:r>
                      <a:r>
                        <a:rPr lang="et-EE" noProof="0" dirty="0">
                          <a:latin typeface="Arial" panose="020B0604020202020204" pitchFamily="34" charset="0"/>
                          <a:cs typeface="Arial" panose="020B0604020202020204" pitchFamily="34" charset="0"/>
                        </a:rPr>
                        <a:t>/</a:t>
                      </a:r>
                    </a:p>
                    <a:p>
                      <a:pPr algn="ctr"/>
                      <a:r>
                        <a:rPr lang="et-EE" noProof="0" dirty="0" err="1">
                          <a:latin typeface="Arial" panose="020B0604020202020204" pitchFamily="34" charset="0"/>
                          <a:cs typeface="Arial" panose="020B0604020202020204" pitchFamily="34" charset="0"/>
                        </a:rPr>
                        <a:t>Meisterlik-kus</a:t>
                      </a:r>
                      <a:endParaRPr lang="et-EE" noProof="0" dirty="0">
                        <a:latin typeface="Arial" panose="020B0604020202020204" pitchFamily="34" charset="0"/>
                        <a:cs typeface="Arial" panose="020B0604020202020204" pitchFamily="34" charset="0"/>
                      </a:endParaRPr>
                    </a:p>
                  </a:txBody>
                  <a:tcPr/>
                </a:tc>
                <a:tc>
                  <a:txBody>
                    <a:bodyPr/>
                    <a:lstStyle/>
                    <a:p>
                      <a:r>
                        <a:rPr lang="et-EE" noProof="0" dirty="0">
                          <a:latin typeface="Arial" panose="020B0604020202020204" pitchFamily="34" charset="0"/>
                          <a:cs typeface="Arial" panose="020B0604020202020204" pitchFamily="34" charset="0"/>
                        </a:rPr>
                        <a:t>Jälgimine/</a:t>
                      </a:r>
                    </a:p>
                    <a:p>
                      <a:r>
                        <a:rPr lang="et-EE" noProof="0" dirty="0">
                          <a:latin typeface="Arial" panose="020B0604020202020204" pitchFamily="34" charset="0"/>
                          <a:cs typeface="Arial" panose="020B0604020202020204" pitchFamily="34" charset="0"/>
                        </a:rPr>
                        <a:t>esinenud raskused</a:t>
                      </a:r>
                    </a:p>
                  </a:txBody>
                  <a:tcPr/>
                </a:tc>
                <a:extLst>
                  <a:ext uri="{0D108BD9-81ED-4DB2-BD59-A6C34878D82A}">
                    <a16:rowId xmlns:a16="http://schemas.microsoft.com/office/drawing/2014/main" val="10000"/>
                  </a:ext>
                </a:extLst>
              </a:tr>
              <a:tr h="735937">
                <a:tc>
                  <a:txBody>
                    <a:bodyPr/>
                    <a:lstStyle/>
                    <a:p>
                      <a:r>
                        <a:rPr lang="et-EE" sz="1600" noProof="0" dirty="0">
                          <a:latin typeface="Arial" panose="020B0604020202020204" pitchFamily="34" charset="0"/>
                          <a:cs typeface="Arial" panose="020B0604020202020204" pitchFamily="34" charset="0"/>
                        </a:rPr>
                        <a:t>Hooldustehniku</a:t>
                      </a:r>
                      <a:r>
                        <a:rPr lang="et-EE" sz="1600" baseline="0" noProof="0" dirty="0">
                          <a:latin typeface="Arial" panose="020B0604020202020204" pitchFamily="34" charset="0"/>
                          <a:cs typeface="Arial" panose="020B0604020202020204" pitchFamily="34" charset="0"/>
                        </a:rPr>
                        <a:t> näide</a:t>
                      </a:r>
                      <a:r>
                        <a:rPr lang="et-EE" sz="1600" noProof="0" dirty="0">
                          <a:latin typeface="Arial" panose="020B0604020202020204" pitchFamily="34" charset="0"/>
                          <a:cs typeface="Arial" panose="020B0604020202020204" pitchFamily="34" charset="0"/>
                        </a:rPr>
                        <a:t>: </a:t>
                      </a:r>
                      <a:r>
                        <a:rPr lang="et-EE" sz="1600" b="1" noProof="0" dirty="0">
                          <a:latin typeface="Arial" panose="020B0604020202020204" pitchFamily="34" charset="0"/>
                          <a:cs typeface="Arial" panose="020B0604020202020204" pitchFamily="34" charset="0"/>
                        </a:rPr>
                        <a:t>Hooldada kasutatavat seadmestikku</a:t>
                      </a:r>
                      <a:r>
                        <a:rPr lang="et-EE" sz="1600" b="1" baseline="0" noProof="0" dirty="0">
                          <a:latin typeface="Arial" panose="020B0604020202020204" pitchFamily="34" charset="0"/>
                          <a:cs typeface="Arial" panose="020B0604020202020204" pitchFamily="34" charset="0"/>
                        </a:rPr>
                        <a:t> ja tööriistu</a:t>
                      </a:r>
                      <a:endParaRPr lang="et-EE" sz="1600" b="1" noProof="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t-EE" sz="1600" noProof="0" dirty="0">
                          <a:latin typeface="Arial" panose="020B0604020202020204" pitchFamily="34" charset="0"/>
                          <a:cs typeface="Arial" panose="020B0604020202020204" pitchFamily="34" charset="0"/>
                        </a:rPr>
                        <a:t>Oskus kasutada materjale (teadmised)</a:t>
                      </a:r>
                    </a:p>
                    <a:p>
                      <a:pPr marL="285750" indent="-285750">
                        <a:buFont typeface="Arial" panose="020B0604020202020204" pitchFamily="34" charset="0"/>
                        <a:buChar char="•"/>
                      </a:pPr>
                      <a:r>
                        <a:rPr lang="et-EE" sz="1600" noProof="0" dirty="0">
                          <a:latin typeface="Arial" panose="020B0604020202020204" pitchFamily="34" charset="0"/>
                          <a:cs typeface="Arial" panose="020B0604020202020204" pitchFamily="34" charset="0"/>
                        </a:rPr>
                        <a:t>Oskus tuvastada</a:t>
                      </a:r>
                      <a:r>
                        <a:rPr lang="et-EE" sz="1600" baseline="0" noProof="0" dirty="0">
                          <a:latin typeface="Arial" panose="020B0604020202020204" pitchFamily="34" charset="0"/>
                          <a:cs typeface="Arial" panose="020B0604020202020204" pitchFamily="34" charset="0"/>
                        </a:rPr>
                        <a:t> kõrvalekaldeid ja talitlushäireid ning neist ette kanda (oskused)</a:t>
                      </a:r>
                      <a:endParaRPr lang="et-EE" sz="1600" noProof="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t-EE" sz="1600" noProof="0" dirty="0">
                          <a:latin typeface="Arial" panose="020B0604020202020204" pitchFamily="34" charset="0"/>
                          <a:cs typeface="Arial" panose="020B0604020202020204" pitchFamily="34" charset="0"/>
                        </a:rPr>
                        <a:t>Täpsus ja hoolikus (“pehmed” oskused)</a:t>
                      </a: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735937">
                <a:tc>
                  <a:txBody>
                    <a:bodyPr/>
                    <a:lstStyle/>
                    <a:p>
                      <a:r>
                        <a:rPr lang="et-EE" sz="1600" noProof="0" dirty="0">
                          <a:latin typeface="Arial" panose="020B0604020202020204" pitchFamily="34" charset="0"/>
                          <a:cs typeface="Arial" panose="020B0604020202020204" pitchFamily="34" charset="0"/>
                        </a:rPr>
                        <a:t>Vastuvõtutöötaja näide: </a:t>
                      </a:r>
                      <a:r>
                        <a:rPr lang="et-EE" sz="1600" b="1" noProof="0" dirty="0">
                          <a:latin typeface="Arial" panose="020B0604020202020204" pitchFamily="34" charset="0"/>
                          <a:cs typeface="Arial" panose="020B0604020202020204" pitchFamily="34" charset="0"/>
                        </a:rPr>
                        <a:t>Hoolitseda</a:t>
                      </a:r>
                      <a:r>
                        <a:rPr lang="et-EE" sz="1600" b="1" baseline="0" noProof="0" dirty="0">
                          <a:latin typeface="Arial" panose="020B0604020202020204" pitchFamily="34" charset="0"/>
                          <a:cs typeface="Arial" panose="020B0604020202020204" pitchFamily="34" charset="0"/>
                        </a:rPr>
                        <a:t> inimeste füüsilise vastuvõtu eest ja vastata nende telefonikõnedele</a:t>
                      </a:r>
                      <a:endParaRPr lang="et-EE" sz="1600" b="1" noProof="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t-EE" sz="1600" noProof="0" dirty="0">
                          <a:latin typeface="Arial" panose="020B0604020202020204" pitchFamily="34" charset="0"/>
                          <a:cs typeface="Arial" panose="020B0604020202020204" pitchFamily="34" charset="0"/>
                        </a:rPr>
                        <a:t>Oskus tegutseda hädaolukorras:</a:t>
                      </a:r>
                      <a:r>
                        <a:rPr lang="et-EE" sz="1600" baseline="0" noProof="0" dirty="0">
                          <a:latin typeface="Arial" panose="020B0604020202020204" pitchFamily="34" charset="0"/>
                          <a:cs typeface="Arial" panose="020B0604020202020204" pitchFamily="34" charset="0"/>
                        </a:rPr>
                        <a:t> tulekahju, mitmesugused intsidendid, ebamugavad olukorrad </a:t>
                      </a:r>
                      <a:r>
                        <a:rPr lang="et-EE" sz="1600" noProof="0" dirty="0">
                          <a:latin typeface="Arial" panose="020B0604020202020204" pitchFamily="34" charset="0"/>
                          <a:cs typeface="Arial" panose="020B0604020202020204" pitchFamily="34" charset="0"/>
                        </a:rPr>
                        <a:t>(teadmised)</a:t>
                      </a:r>
                    </a:p>
                    <a:p>
                      <a:pPr marL="285750" indent="-285750">
                        <a:buFont typeface="Arial" panose="020B0604020202020204" pitchFamily="34" charset="0"/>
                        <a:buChar char="•"/>
                      </a:pPr>
                      <a:r>
                        <a:rPr lang="et-EE" sz="1600" noProof="0" dirty="0">
                          <a:latin typeface="Arial" panose="020B0604020202020204" pitchFamily="34" charset="0"/>
                          <a:cs typeface="Arial" panose="020B0604020202020204" pitchFamily="34" charset="0"/>
                        </a:rPr>
                        <a:t>Suutlikkus hallata</a:t>
                      </a:r>
                      <a:r>
                        <a:rPr lang="et-EE" sz="1600" baseline="0" noProof="0" dirty="0">
                          <a:latin typeface="Arial" panose="020B0604020202020204" pitchFamily="34" charset="0"/>
                          <a:cs typeface="Arial" panose="020B0604020202020204" pitchFamily="34" charset="0"/>
                        </a:rPr>
                        <a:t> raskeid suhetega seotud olukordi (oskused</a:t>
                      </a:r>
                      <a:r>
                        <a:rPr lang="et-EE" sz="1600" noProof="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t-EE" sz="1600" noProof="0" dirty="0">
                          <a:latin typeface="Arial" panose="020B0604020202020204" pitchFamily="34" charset="0"/>
                          <a:cs typeface="Arial" panose="020B0604020202020204" pitchFamily="34" charset="0"/>
                        </a:rPr>
                        <a:t>Kannatlikkus (“pehmed” oskused)</a:t>
                      </a: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735937">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18889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213" y="418005"/>
            <a:ext cx="9802192" cy="1138773"/>
          </a:xfrm>
          <a:prstGeom prst="rect">
            <a:avLst/>
          </a:prstGeom>
        </p:spPr>
        <p:txBody>
          <a:bodyPr wrap="square">
            <a:spAutoFit/>
          </a:bodyPr>
          <a:lstStyle/>
          <a:p>
            <a:r>
              <a:rPr lang="et-EE" sz="3600" b="1" dirty="0">
                <a:latin typeface="Arial" panose="020B0604020202020204" pitchFamily="34" charset="0"/>
                <a:cs typeface="Arial" panose="020B0604020202020204" pitchFamily="34" charset="0"/>
              </a:rPr>
              <a:t>Tööriist 2: kutseoskuste hindamine (3)</a:t>
            </a:r>
          </a:p>
          <a:p>
            <a:endParaRPr lang="et-EE" sz="1600" b="1" dirty="0">
              <a:latin typeface="Arial" panose="020B0604020202020204" pitchFamily="34" charset="0"/>
              <a:cs typeface="Arial" panose="020B0604020202020204" pitchFamily="34" charset="0"/>
            </a:endParaRPr>
          </a:p>
          <a:p>
            <a:r>
              <a:rPr lang="et-EE" sz="1600" b="1" dirty="0">
                <a:latin typeface="Arial" panose="020B0604020202020204" pitchFamily="34" charset="0"/>
                <a:cs typeface="Arial" panose="020B0604020202020204" pitchFamily="34" charset="0"/>
              </a:rPr>
              <a:t>Eelmisel arvestuslehel seatud prioriteetide hindamine</a:t>
            </a:r>
          </a:p>
        </p:txBody>
      </p:sp>
      <p:graphicFrame>
        <p:nvGraphicFramePr>
          <p:cNvPr id="4" name="Tableau 3"/>
          <p:cNvGraphicFramePr>
            <a:graphicFrameLocks noGrp="1"/>
          </p:cNvGraphicFramePr>
          <p:nvPr>
            <p:extLst>
              <p:ext uri="{D42A27DB-BD31-4B8C-83A1-F6EECF244321}">
                <p14:modId xmlns:p14="http://schemas.microsoft.com/office/powerpoint/2010/main" val="264342558"/>
              </p:ext>
            </p:extLst>
          </p:nvPr>
        </p:nvGraphicFramePr>
        <p:xfrm>
          <a:off x="446213" y="1854529"/>
          <a:ext cx="11191605" cy="3383280"/>
        </p:xfrm>
        <a:graphic>
          <a:graphicData uri="http://schemas.openxmlformats.org/drawingml/2006/table">
            <a:tbl>
              <a:tblPr firstRow="1" bandRow="1">
                <a:tableStyleId>{5C22544A-7EE6-4342-B048-85BDC9FD1C3A}</a:tableStyleId>
              </a:tblPr>
              <a:tblGrid>
                <a:gridCol w="2724499">
                  <a:extLst>
                    <a:ext uri="{9D8B030D-6E8A-4147-A177-3AD203B41FA5}">
                      <a16:colId xmlns:a16="http://schemas.microsoft.com/office/drawing/2014/main" val="20000"/>
                    </a:ext>
                  </a:extLst>
                </a:gridCol>
                <a:gridCol w="2256311">
                  <a:extLst>
                    <a:ext uri="{9D8B030D-6E8A-4147-A177-3AD203B41FA5}">
                      <a16:colId xmlns:a16="http://schemas.microsoft.com/office/drawing/2014/main" val="20001"/>
                    </a:ext>
                  </a:extLst>
                </a:gridCol>
                <a:gridCol w="2161309">
                  <a:extLst>
                    <a:ext uri="{9D8B030D-6E8A-4147-A177-3AD203B41FA5}">
                      <a16:colId xmlns:a16="http://schemas.microsoft.com/office/drawing/2014/main" val="20002"/>
                    </a:ext>
                  </a:extLst>
                </a:gridCol>
                <a:gridCol w="1947554">
                  <a:extLst>
                    <a:ext uri="{9D8B030D-6E8A-4147-A177-3AD203B41FA5}">
                      <a16:colId xmlns:a16="http://schemas.microsoft.com/office/drawing/2014/main" val="20003"/>
                    </a:ext>
                  </a:extLst>
                </a:gridCol>
                <a:gridCol w="2101932">
                  <a:extLst>
                    <a:ext uri="{9D8B030D-6E8A-4147-A177-3AD203B41FA5}">
                      <a16:colId xmlns:a16="http://schemas.microsoft.com/office/drawing/2014/main" val="20004"/>
                    </a:ext>
                  </a:extLst>
                </a:gridCol>
              </a:tblGrid>
              <a:tr h="735937">
                <a:tc>
                  <a:txBody>
                    <a:bodyPr/>
                    <a:lstStyle/>
                    <a:p>
                      <a:r>
                        <a:rPr lang="et-EE" noProof="0" dirty="0">
                          <a:latin typeface="Arial" panose="020B0604020202020204" pitchFamily="34" charset="0"/>
                          <a:cs typeface="Arial" panose="020B0604020202020204" pitchFamily="34" charset="0"/>
                        </a:rPr>
                        <a:t>Eesmärkide meeldetuletus</a:t>
                      </a:r>
                    </a:p>
                  </a:txBody>
                  <a:tcPr/>
                </a:tc>
                <a:tc>
                  <a:txBody>
                    <a:bodyPr/>
                    <a:lstStyle/>
                    <a:p>
                      <a:r>
                        <a:rPr lang="et-EE" noProof="0" dirty="0">
                          <a:latin typeface="Arial" panose="020B0604020202020204" pitchFamily="34" charset="0"/>
                          <a:cs typeface="Arial" panose="020B0604020202020204" pitchFamily="34" charset="0"/>
                        </a:rPr>
                        <a:t>Ettevõttepoolse juhendaja hinnang tulemustele</a:t>
                      </a:r>
                    </a:p>
                  </a:txBody>
                  <a:tcPr/>
                </a:tc>
                <a:tc>
                  <a:txBody>
                    <a:bodyPr/>
                    <a:lstStyle/>
                    <a:p>
                      <a:pPr algn="ctr"/>
                      <a:r>
                        <a:rPr lang="et-EE" noProof="0" dirty="0">
                          <a:latin typeface="Arial" panose="020B0604020202020204" pitchFamily="34" charset="0"/>
                          <a:cs typeface="Arial" panose="020B0604020202020204" pitchFamily="34" charset="0"/>
                        </a:rPr>
                        <a:t>Ettevõttepoolse juhendaja kommentaarid</a:t>
                      </a:r>
                    </a:p>
                  </a:txBody>
                  <a:tcPr/>
                </a:tc>
                <a:tc>
                  <a:txBody>
                    <a:bodyPr/>
                    <a:lstStyle/>
                    <a:p>
                      <a:pPr algn="ctr"/>
                      <a:r>
                        <a:rPr lang="et-EE" noProof="0" dirty="0">
                          <a:latin typeface="Arial" panose="020B0604020202020204" pitchFamily="34" charset="0"/>
                          <a:cs typeface="Arial" panose="020B0604020202020204" pitchFamily="34" charset="0"/>
                        </a:rPr>
                        <a:t>Õpipoisi kommentaarid</a:t>
                      </a:r>
                    </a:p>
                  </a:txBody>
                  <a:tcPr/>
                </a:tc>
                <a:tc>
                  <a:txBody>
                    <a:bodyPr/>
                    <a:lstStyle/>
                    <a:p>
                      <a:pPr algn="ctr"/>
                      <a:r>
                        <a:rPr lang="et-EE" noProof="0" dirty="0">
                          <a:latin typeface="Arial" panose="020B0604020202020204" pitchFamily="34" charset="0"/>
                          <a:cs typeface="Arial" panose="020B0604020202020204" pitchFamily="34" charset="0"/>
                        </a:rPr>
                        <a:t>Kutseõppe</a:t>
                      </a:r>
                      <a:r>
                        <a:rPr lang="en-GB" noProof="0" dirty="0">
                          <a:latin typeface="Arial" panose="020B0604020202020204" pitchFamily="34" charset="0"/>
                          <a:cs typeface="Arial" panose="020B0604020202020204" pitchFamily="34" charset="0"/>
                        </a:rPr>
                        <a:t>-</a:t>
                      </a:r>
                      <a:r>
                        <a:rPr lang="et-EE" noProof="0" dirty="0">
                          <a:latin typeface="Arial" panose="020B0604020202020204" pitchFamily="34" charset="0"/>
                          <a:cs typeface="Arial" panose="020B0604020202020204" pitchFamily="34" charset="0"/>
                        </a:rPr>
                        <a:t>asutuse õpetaja kommentaarid</a:t>
                      </a:r>
                    </a:p>
                  </a:txBody>
                  <a:tcPr/>
                </a:tc>
                <a:extLst>
                  <a:ext uri="{0D108BD9-81ED-4DB2-BD59-A6C34878D82A}">
                    <a16:rowId xmlns:a16="http://schemas.microsoft.com/office/drawing/2014/main" val="10000"/>
                  </a:ext>
                </a:extLst>
              </a:tr>
              <a:tr h="735937">
                <a:tc>
                  <a:txBody>
                    <a:bodyPr/>
                    <a:lstStyle/>
                    <a:p>
                      <a:endParaRPr lang="et-EE" sz="1600" b="1" noProof="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Saavutatud</a:t>
                      </a:r>
                    </a:p>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Saavutamata</a:t>
                      </a:r>
                    </a:p>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Osaliselt saavutatud</a:t>
                      </a: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735937">
                <a:tc>
                  <a:txBody>
                    <a:bodyPr/>
                    <a:lstStyle/>
                    <a:p>
                      <a:endParaRPr lang="et-EE" sz="1600" b="1" noProof="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Saavutatud</a:t>
                      </a:r>
                    </a:p>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Saavutamata</a:t>
                      </a:r>
                    </a:p>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Osaliselt saavutatud</a:t>
                      </a: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735937">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Saavutatud</a:t>
                      </a:r>
                    </a:p>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Saavutamata</a:t>
                      </a:r>
                    </a:p>
                    <a:p>
                      <a:pPr marL="0" indent="0">
                        <a:buFont typeface="Arial" panose="020B0604020202020204" pitchFamily="34" charset="0"/>
                        <a:buNone/>
                      </a:pPr>
                      <a:r>
                        <a:rPr lang="et-EE" sz="1600" noProof="0" dirty="0">
                          <a:latin typeface="Arial" panose="020B0604020202020204" pitchFamily="34" charset="0"/>
                          <a:cs typeface="Arial" panose="020B0604020202020204" pitchFamily="34" charset="0"/>
                        </a:rPr>
                        <a:t>Osaliselt saavutatud</a:t>
                      </a: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tc>
                  <a:txBody>
                    <a:bodyPr/>
                    <a:lstStyle/>
                    <a:p>
                      <a:endParaRPr lang="et-EE" sz="16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80504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213" y="418005"/>
            <a:ext cx="9802192" cy="5570756"/>
          </a:xfrm>
          <a:prstGeom prst="rect">
            <a:avLst/>
          </a:prstGeom>
        </p:spPr>
        <p:txBody>
          <a:bodyPr wrap="square">
            <a:spAutoFit/>
          </a:bodyPr>
          <a:lstStyle/>
          <a:p>
            <a:r>
              <a:rPr lang="et-EE" sz="3600" b="1" dirty="0">
                <a:latin typeface="Arial" panose="020B0604020202020204" pitchFamily="34" charset="0"/>
                <a:cs typeface="Arial" panose="020B0604020202020204" pitchFamily="34" charset="0"/>
              </a:rPr>
              <a:t>Tööriist 2: kutseoskuste hindamine (4)</a:t>
            </a:r>
          </a:p>
          <a:p>
            <a:endParaRPr lang="et-EE" sz="1600" b="1" dirty="0">
              <a:latin typeface="Arial" panose="020B0604020202020204" pitchFamily="34" charset="0"/>
              <a:cs typeface="Arial" panose="020B0604020202020204" pitchFamily="34" charset="0"/>
            </a:endParaRPr>
          </a:p>
          <a:p>
            <a:endParaRPr lang="et-EE" sz="16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t-EE" sz="1600" b="1" dirty="0">
                <a:latin typeface="Arial" panose="020B0604020202020204" pitchFamily="34" charset="0"/>
                <a:cs typeface="Arial" panose="020B0604020202020204" pitchFamily="34" charset="0"/>
              </a:rPr>
              <a:t>Eesseisva perioodi eesmärkide pingerida ning meetmed, mida kogukond ja õpipoiss peavad rakendama, et neid eesmärke saavutada:</a:t>
            </a:r>
          </a:p>
          <a:p>
            <a:r>
              <a:rPr lang="et-EE" sz="1600" b="1" dirty="0">
                <a:latin typeface="Arial" panose="020B0604020202020204" pitchFamily="34" charset="0"/>
                <a:cs typeface="Arial" panose="020B0604020202020204" pitchFamily="34" charset="0"/>
              </a:rPr>
              <a:t>...................................................................................................................................................... ...................................................................................................................................................... ..........</a:t>
            </a:r>
          </a:p>
          <a:p>
            <a:r>
              <a:rPr lang="et-EE" sz="1600" b="1" dirty="0">
                <a:latin typeface="Arial" panose="020B0604020202020204" pitchFamily="34" charset="0"/>
                <a:cs typeface="Arial" panose="020B0604020202020204" pitchFamily="34" charset="0"/>
              </a:rPr>
              <a:t>...................................................................................................................................................... ...................................................................................................................................................... ..........</a:t>
            </a:r>
          </a:p>
          <a:p>
            <a:r>
              <a:rPr lang="et-EE" sz="1600" b="1" dirty="0">
                <a:latin typeface="Arial" panose="020B0604020202020204" pitchFamily="34" charset="0"/>
                <a:cs typeface="Arial" panose="020B0604020202020204" pitchFamily="34" charset="0"/>
              </a:rPr>
              <a:t>...................................................................................................................................................... ...................................................................................................................................................... ..........</a:t>
            </a:r>
          </a:p>
          <a:p>
            <a:pPr marL="285750" indent="-285750">
              <a:buFont typeface="Wingdings" panose="05000000000000000000" pitchFamily="2" charset="2"/>
              <a:buChar char="ü"/>
            </a:pPr>
            <a:r>
              <a:rPr lang="et-EE" sz="1600" b="1" dirty="0">
                <a:latin typeface="Arial" panose="020B0604020202020204" pitchFamily="34" charset="0"/>
                <a:cs typeface="Arial" panose="020B0604020202020204" pitchFamily="34" charset="0"/>
              </a:rPr>
              <a:t>Meistri-juhendaja kommentaarid</a:t>
            </a:r>
          </a:p>
          <a:p>
            <a:r>
              <a:rPr lang="et-EE" sz="1600" b="1" dirty="0">
                <a:latin typeface="Arial" panose="020B0604020202020204" pitchFamily="34" charset="0"/>
                <a:cs typeface="Arial" panose="020B0604020202020204" pitchFamily="34" charset="0"/>
              </a:rPr>
              <a:t>...................................................................................................................................................... ...................................................................................................................................................... ..........</a:t>
            </a:r>
          </a:p>
          <a:p>
            <a:r>
              <a:rPr lang="et-EE" sz="1600" b="1" dirty="0">
                <a:latin typeface="Arial" panose="020B0604020202020204" pitchFamily="34" charset="0"/>
                <a:cs typeface="Arial" panose="020B0604020202020204" pitchFamily="34" charset="0"/>
              </a:rPr>
              <a:t>...................................................................................................................................................... ...................................................................................................................................................... ..........</a:t>
            </a:r>
          </a:p>
          <a:p>
            <a:r>
              <a:rPr lang="et-EE" sz="1600" b="1" dirty="0">
                <a:latin typeface="Arial" panose="020B0604020202020204" pitchFamily="34" charset="0"/>
                <a:cs typeface="Arial" panose="020B0604020202020204" pitchFamily="34" charset="0"/>
              </a:rPr>
              <a:t>...................................................................................................................................................... ...................................................................................................................................................... ..........</a:t>
            </a:r>
          </a:p>
          <a:p>
            <a:pPr marL="285750" indent="-285750">
              <a:buFont typeface="Wingdings" panose="05000000000000000000" pitchFamily="2" charset="2"/>
              <a:buChar char="ü"/>
            </a:pPr>
            <a:r>
              <a:rPr lang="et-EE" sz="1600" b="1" dirty="0">
                <a:latin typeface="Arial" panose="020B0604020202020204" pitchFamily="34" charset="0"/>
                <a:cs typeface="Arial" panose="020B0604020202020204" pitchFamily="34" charset="0"/>
              </a:rPr>
              <a:t>Õpipoisi kommentaarid:</a:t>
            </a:r>
          </a:p>
          <a:p>
            <a:r>
              <a:rPr lang="et-EE" sz="1600" b="1"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 ..........</a:t>
            </a:r>
          </a:p>
        </p:txBody>
      </p:sp>
    </p:spTree>
    <p:extLst>
      <p:ext uri="{BB962C8B-B14F-4D97-AF65-F5344CB8AC3E}">
        <p14:creationId xmlns:p14="http://schemas.microsoft.com/office/powerpoint/2010/main" val="250904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212" y="418005"/>
            <a:ext cx="10989725" cy="6555641"/>
          </a:xfrm>
          <a:prstGeom prst="rect">
            <a:avLst/>
          </a:prstGeom>
        </p:spPr>
        <p:txBody>
          <a:bodyPr wrap="square">
            <a:spAutoFit/>
          </a:bodyPr>
          <a:lstStyle/>
          <a:p>
            <a:r>
              <a:rPr lang="et-EE" sz="3600" b="1" dirty="0">
                <a:latin typeface="Arial" panose="020B0604020202020204" pitchFamily="34" charset="0"/>
                <a:cs typeface="Arial" panose="020B0604020202020204" pitchFamily="34" charset="0"/>
              </a:rPr>
              <a:t>Tööriist 2: kutseoskuste hindamine (5)</a:t>
            </a:r>
          </a:p>
          <a:p>
            <a:endParaRPr lang="et-EE" sz="1600" b="1" dirty="0">
              <a:latin typeface="Arial" panose="020B0604020202020204" pitchFamily="34" charset="0"/>
              <a:cs typeface="Arial" panose="020B0604020202020204" pitchFamily="34" charset="0"/>
            </a:endParaRPr>
          </a:p>
          <a:p>
            <a:r>
              <a:rPr lang="et-EE" sz="1600" b="1" dirty="0">
                <a:latin typeface="Arial" panose="020B0604020202020204" pitchFamily="34" charset="0"/>
                <a:cs typeface="Arial" panose="020B0604020202020204" pitchFamily="34" charset="0"/>
              </a:rPr>
              <a:t>KUI SEE ON ASJAKOHANE, JUHI TÄHELEPANU JÄRGMISELE VÕIMALIKULE SAMMULE (ÕPIPOISI KARJÄÄR):</a:t>
            </a:r>
          </a:p>
          <a:p>
            <a:endParaRPr lang="et-EE" sz="1600" b="1" dirty="0">
              <a:latin typeface="Arial" panose="020B0604020202020204" pitchFamily="34" charset="0"/>
              <a:cs typeface="Arial" panose="020B0604020202020204" pitchFamily="34" charset="0"/>
            </a:endParaRPr>
          </a:p>
          <a:p>
            <a:r>
              <a:rPr lang="et-EE" sz="1600" b="1" dirty="0">
                <a:latin typeface="Arial" panose="020B0604020202020204" pitchFamily="34" charset="0"/>
                <a:cs typeface="Arial" panose="020B0604020202020204" pitchFamily="34" charset="0"/>
                <a:sym typeface="Wingdings" panose="05000000000000000000" pitchFamily="2" charset="2"/>
              </a:rPr>
              <a:t> TÖÖ</a:t>
            </a:r>
            <a:r>
              <a:rPr lang="et-EE" sz="1600" b="1" dirty="0">
                <a:latin typeface="Arial" panose="020B0604020202020204" pitchFamily="34" charset="0"/>
                <a:cs typeface="Arial" panose="020B0604020202020204" pitchFamily="34" charset="0"/>
              </a:rPr>
              <a:t>:</a:t>
            </a:r>
          </a:p>
          <a:p>
            <a:pPr marL="742950" lvl="1" indent="-285750">
              <a:buFont typeface="Wingdings" panose="05000000000000000000" pitchFamily="2" charset="2"/>
              <a:buChar char="ü"/>
            </a:pPr>
            <a:r>
              <a:rPr lang="et-EE" sz="1600" dirty="0">
                <a:latin typeface="Arial" panose="020B0604020202020204" pitchFamily="34" charset="0"/>
                <a:cs typeface="Arial" panose="020B0604020202020204" pitchFamily="34" charset="0"/>
              </a:rPr>
              <a:t>Jätkusuutlikkus struktuuris: </a:t>
            </a:r>
          </a:p>
          <a:p>
            <a:pPr marL="742950" lvl="1" indent="-285750">
              <a:buFont typeface="Wingdings" panose="05000000000000000000" pitchFamily="2" charset="2"/>
              <a:buChar char="ü"/>
            </a:pPr>
            <a:r>
              <a:rPr lang="et-EE" sz="1600" dirty="0">
                <a:latin typeface="Arial" panose="020B0604020202020204" pitchFamily="34" charset="0"/>
                <a:cs typeface="Arial" panose="020B0604020202020204" pitchFamily="34" charset="0"/>
              </a:rPr>
              <a:t>................................................................................................................................ ...</a:t>
            </a:r>
          </a:p>
          <a:p>
            <a:pPr marL="742950" lvl="1" indent="-285750">
              <a:buFont typeface="Wingdings" panose="05000000000000000000" pitchFamily="2" charset="2"/>
              <a:buChar char="ü"/>
            </a:pPr>
            <a:r>
              <a:rPr lang="et-EE" sz="1600" dirty="0">
                <a:latin typeface="Arial" panose="020B0604020202020204" pitchFamily="34" charset="0"/>
                <a:cs typeface="Arial" panose="020B0604020202020204" pitchFamily="34" charset="0"/>
              </a:rPr>
              <a:t>Eeltingimused, eeldused (võistlused, spetsiifiline kvalifikatsioon </a:t>
            </a:r>
            <a:r>
              <a:rPr lang="en-GB" sz="1600" dirty="0" err="1">
                <a:latin typeface="Arial" panose="020B0604020202020204" pitchFamily="34" charset="0"/>
                <a:cs typeface="Arial" panose="020B0604020202020204" pitchFamily="34" charset="0"/>
              </a:rPr>
              <a:t>jm</a:t>
            </a:r>
            <a:r>
              <a:rPr lang="et-EE" sz="1600" dirty="0">
                <a:latin typeface="Arial" panose="020B0604020202020204" pitchFamily="34" charset="0"/>
                <a:cs typeface="Arial" panose="020B0604020202020204" pitchFamily="34" charset="0"/>
              </a:rPr>
              <a:t>): ....................................................................................... ..</a:t>
            </a:r>
          </a:p>
          <a:p>
            <a:pPr lvl="1"/>
            <a:endParaRPr lang="et-EE" sz="1600" b="1" dirty="0">
              <a:latin typeface="Arial" panose="020B0604020202020204" pitchFamily="34" charset="0"/>
              <a:cs typeface="Arial" panose="020B0604020202020204" pitchFamily="34" charset="0"/>
            </a:endParaRPr>
          </a:p>
          <a:p>
            <a:r>
              <a:rPr lang="et-EE" sz="1600" b="1" dirty="0">
                <a:latin typeface="Arial" panose="020B0604020202020204" pitchFamily="34" charset="0"/>
                <a:cs typeface="Arial" panose="020B0604020202020204" pitchFamily="34" charset="0"/>
                <a:sym typeface="Wingdings" panose="05000000000000000000" pitchFamily="2" charset="2"/>
              </a:rPr>
              <a:t> </a:t>
            </a:r>
            <a:r>
              <a:rPr lang="et-EE" sz="1600" b="1" dirty="0">
                <a:latin typeface="Arial" panose="020B0604020202020204" pitchFamily="34" charset="0"/>
                <a:cs typeface="Arial" panose="020B0604020202020204" pitchFamily="34" charset="0"/>
              </a:rPr>
              <a:t>VÄLJAÕPE:</a:t>
            </a:r>
          </a:p>
          <a:p>
            <a:pPr marL="742950" lvl="1" indent="-285750">
              <a:buFont typeface="Wingdings" panose="05000000000000000000" pitchFamily="2" charset="2"/>
              <a:buChar char="ü"/>
            </a:pPr>
            <a:r>
              <a:rPr lang="et-EE" sz="1600" dirty="0">
                <a:latin typeface="Arial" panose="020B0604020202020204" pitchFamily="34" charset="0"/>
                <a:cs typeface="Arial" panose="020B0604020202020204" pitchFamily="34" charset="0"/>
              </a:rPr>
              <a:t>Muu  kraad / kvalifikatsioon / ettenähtud/nõutavad tunnistus(</a:t>
            </a:r>
            <a:r>
              <a:rPr lang="et-EE" sz="1600" dirty="0" err="1">
                <a:latin typeface="Arial" panose="020B0604020202020204" pitchFamily="34" charset="0"/>
                <a:cs typeface="Arial" panose="020B0604020202020204" pitchFamily="34" charset="0"/>
              </a:rPr>
              <a:t>ed</a:t>
            </a:r>
            <a:r>
              <a:rPr lang="et-EE" sz="1600" dirty="0">
                <a:latin typeface="Arial" panose="020B0604020202020204" pitchFamily="34" charset="0"/>
                <a:cs typeface="Arial" panose="020B0604020202020204" pitchFamily="34" charset="0"/>
              </a:rPr>
              <a:t>): ................................................................................................................ .</a:t>
            </a:r>
          </a:p>
          <a:p>
            <a:pPr marL="742950" lvl="1" indent="-285750">
              <a:buFont typeface="Wingdings" panose="05000000000000000000" pitchFamily="2" charset="2"/>
              <a:buChar char="ü"/>
            </a:pPr>
            <a:endParaRPr lang="et-EE" sz="1600" b="1" dirty="0">
              <a:latin typeface="Arial" panose="020B0604020202020204" pitchFamily="34" charset="0"/>
              <a:cs typeface="Arial" panose="020B0604020202020204" pitchFamily="34" charset="0"/>
            </a:endParaRPr>
          </a:p>
          <a:p>
            <a:r>
              <a:rPr lang="et-EE" sz="1600" b="1" dirty="0">
                <a:latin typeface="Arial" panose="020B0604020202020204" pitchFamily="34" charset="0"/>
                <a:cs typeface="Arial" panose="020B0604020202020204" pitchFamily="34" charset="0"/>
                <a:sym typeface="Wingdings" panose="05000000000000000000" pitchFamily="2" charset="2"/>
              </a:rPr>
              <a:t> </a:t>
            </a:r>
            <a:r>
              <a:rPr lang="et-EE" sz="1600" b="1" dirty="0">
                <a:latin typeface="Arial" panose="020B0604020202020204" pitchFamily="34" charset="0"/>
                <a:cs typeface="Arial" panose="020B0604020202020204" pitchFamily="34" charset="0"/>
              </a:rPr>
              <a:t>MUU:</a:t>
            </a:r>
          </a:p>
          <a:p>
            <a:pPr marL="742950" lvl="1" indent="-285750">
              <a:buFont typeface="Wingdings" panose="05000000000000000000" pitchFamily="2" charset="2"/>
              <a:buChar char="ü"/>
            </a:pPr>
            <a:r>
              <a:rPr lang="et-EE" sz="1600" dirty="0">
                <a:latin typeface="Arial" panose="020B0604020202020204" pitchFamily="34" charset="0"/>
                <a:cs typeface="Arial" panose="020B0604020202020204" pitchFamily="34" charset="0"/>
              </a:rPr>
              <a:t>Valmistumine võistlusteks: ....................................................................................................................................... ......... ..</a:t>
            </a:r>
          </a:p>
          <a:p>
            <a:pPr marL="742950" lvl="1" indent="-285750">
              <a:buFont typeface="Wingdings" panose="05000000000000000000" pitchFamily="2" charset="2"/>
              <a:buChar char="ü"/>
            </a:pPr>
            <a:r>
              <a:rPr lang="et-EE" sz="1600" dirty="0">
                <a:latin typeface="Arial" panose="020B0604020202020204" pitchFamily="34" charset="0"/>
                <a:cs typeface="Arial" panose="020B0604020202020204" pitchFamily="34" charset="0"/>
              </a:rPr>
              <a:t>Muu, täpsusta: ....................................................................................................................................... </a:t>
            </a:r>
          </a:p>
          <a:p>
            <a:pPr marL="742950" lvl="1" indent="-285750">
              <a:buFont typeface="Wingdings" panose="05000000000000000000" pitchFamily="2" charset="2"/>
              <a:buChar char="ü"/>
            </a:pPr>
            <a:endParaRPr lang="et-EE" sz="1600" b="1" dirty="0">
              <a:latin typeface="Arial" panose="020B0604020202020204" pitchFamily="34" charset="0"/>
              <a:cs typeface="Arial" panose="020B0604020202020204" pitchFamily="34" charset="0"/>
            </a:endParaRPr>
          </a:p>
          <a:p>
            <a:r>
              <a:rPr lang="et-EE" sz="1600" b="1" dirty="0">
                <a:latin typeface="Arial" panose="020B0604020202020204" pitchFamily="34" charset="0"/>
                <a:cs typeface="Arial" panose="020B0604020202020204" pitchFamily="34" charset="0"/>
              </a:rPr>
              <a:t>Ettevõttepoolse juhendaja üldhinnang ja allkiri:</a:t>
            </a:r>
          </a:p>
          <a:p>
            <a:endParaRPr lang="et-EE" sz="1600" b="1" dirty="0">
              <a:latin typeface="Arial" panose="020B0604020202020204" pitchFamily="34" charset="0"/>
              <a:cs typeface="Arial" panose="020B0604020202020204" pitchFamily="34" charset="0"/>
            </a:endParaRPr>
          </a:p>
          <a:p>
            <a:endParaRPr lang="et-EE" sz="1600" b="1" dirty="0">
              <a:latin typeface="Arial" panose="020B0604020202020204" pitchFamily="34" charset="0"/>
              <a:cs typeface="Arial" panose="020B0604020202020204" pitchFamily="34" charset="0"/>
            </a:endParaRPr>
          </a:p>
          <a:p>
            <a:r>
              <a:rPr lang="et-EE" sz="1600" b="1" dirty="0">
                <a:latin typeface="Arial" panose="020B0604020202020204" pitchFamily="34" charset="0"/>
                <a:cs typeface="Arial" panose="020B0604020202020204" pitchFamily="34" charset="0"/>
              </a:rPr>
              <a:t>Õpipoisi üldhinnang ja allkiri: </a:t>
            </a:r>
          </a:p>
          <a:p>
            <a:r>
              <a:rPr lang="et-EE" sz="1600" b="1" dirty="0">
                <a:latin typeface="Arial" panose="020B0604020202020204" pitchFamily="34" charset="0"/>
                <a:cs typeface="Arial" panose="020B0604020202020204" pitchFamily="34" charset="0"/>
              </a:rPr>
              <a:t>Kutseõppeasutuse õpetaja üldhinnang ja allkiri:</a:t>
            </a:r>
          </a:p>
          <a:p>
            <a:pPr marL="742950" lvl="1" indent="-285750">
              <a:buFont typeface="Wingdings" panose="05000000000000000000" pitchFamily="2" charset="2"/>
              <a:buChar char="ü"/>
            </a:pPr>
            <a:endParaRPr lang="et-EE"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4336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99564" y="244698"/>
            <a:ext cx="10515600" cy="6387921"/>
          </a:xfrm>
        </p:spPr>
        <p:txBody>
          <a:bodyPr>
            <a:noAutofit/>
          </a:bodyPr>
          <a:lstStyle/>
          <a:p>
            <a:pPr marL="0" indent="0">
              <a:buNone/>
            </a:pPr>
            <a:r>
              <a:rPr lang="et-EE" sz="3600" b="1" dirty="0">
                <a:latin typeface="Arial" panose="020B0604020202020204" pitchFamily="34" charset="0"/>
                <a:cs typeface="Arial" panose="020B0604020202020204" pitchFamily="34" charset="0"/>
              </a:rPr>
              <a:t>Kirjanduse loetelu, lingid ja allikad</a:t>
            </a:r>
            <a:endParaRPr lang="en-US" sz="3600" b="1" dirty="0">
              <a:latin typeface="Arial" panose="020B0604020202020204" pitchFamily="34" charset="0"/>
              <a:cs typeface="Arial" panose="020B0604020202020204" pitchFamily="34" charset="0"/>
            </a:endParaRPr>
          </a:p>
          <a:p>
            <a:pPr marL="0" indent="0">
              <a:buNone/>
            </a:pPr>
            <a:endParaRPr lang="en-GB" sz="2000" b="1" dirty="0">
              <a:latin typeface="Arial" panose="020B0604020202020204" pitchFamily="34" charset="0"/>
              <a:cs typeface="Arial" panose="020B0604020202020204" pitchFamily="34" charset="0"/>
            </a:endParaRPr>
          </a:p>
          <a:p>
            <a:pPr marL="0" indent="0">
              <a:buNone/>
            </a:pPr>
            <a:endParaRPr lang="et-EE" sz="2000" dirty="0">
              <a:latin typeface="Arial" panose="020B0604020202020204" pitchFamily="34" charset="0"/>
              <a:cs typeface="Arial" panose="020B0604020202020204" pitchFamily="34" charset="0"/>
            </a:endParaRPr>
          </a:p>
          <a:p>
            <a:pPr marL="0" indent="0">
              <a:buNone/>
            </a:pPr>
            <a:r>
              <a:rPr lang="et-EE" sz="2000" b="1" dirty="0">
                <a:latin typeface="Arial" panose="020B0604020202020204" pitchFamily="34" charset="0"/>
                <a:cs typeface="Arial" panose="020B0604020202020204" pitchFamily="34" charset="0"/>
              </a:rPr>
              <a:t>Artikliviited:</a:t>
            </a:r>
          </a:p>
          <a:p>
            <a:pPr marL="0" indent="0">
              <a:buNone/>
            </a:pPr>
            <a:r>
              <a:rPr lang="et-EE" sz="1600" dirty="0">
                <a:latin typeface="Arial" panose="020B0604020202020204" pitchFamily="34" charset="0"/>
                <a:cs typeface="Arial" panose="020B0604020202020204" pitchFamily="34" charset="0"/>
              </a:rPr>
              <a:t>CONTRATS D'APPRENTISSAGE - </a:t>
            </a:r>
            <a:r>
              <a:rPr lang="et-EE" sz="1600" dirty="0" err="1">
                <a:latin typeface="Arial" panose="020B0604020202020204" pitchFamily="34" charset="0"/>
                <a:cs typeface="Arial" panose="020B0604020202020204" pitchFamily="34" charset="0"/>
              </a:rPr>
              <a:t>Evaluer</a:t>
            </a:r>
            <a:r>
              <a:rPr lang="et-EE" sz="1600" dirty="0">
                <a:latin typeface="Arial" panose="020B0604020202020204" pitchFamily="34" charset="0"/>
                <a:cs typeface="Arial" panose="020B0604020202020204" pitchFamily="34" charset="0"/>
              </a:rPr>
              <a:t> </a:t>
            </a:r>
            <a:r>
              <a:rPr lang="et-EE" sz="1600" dirty="0" err="1">
                <a:latin typeface="Arial" panose="020B0604020202020204" pitchFamily="34" charset="0"/>
                <a:cs typeface="Arial" panose="020B0604020202020204" pitchFamily="34" charset="0"/>
              </a:rPr>
              <a:t>le</a:t>
            </a:r>
            <a:r>
              <a:rPr lang="et-EE" sz="1600" dirty="0">
                <a:latin typeface="Arial" panose="020B0604020202020204" pitchFamily="34" charset="0"/>
                <a:cs typeface="Arial" panose="020B0604020202020204" pitchFamily="34" charset="0"/>
              </a:rPr>
              <a:t> </a:t>
            </a:r>
            <a:r>
              <a:rPr lang="et-EE" sz="1600" dirty="0" err="1">
                <a:latin typeface="Arial" panose="020B0604020202020204" pitchFamily="34" charset="0"/>
                <a:cs typeface="Arial" panose="020B0604020202020204" pitchFamily="34" charset="0"/>
              </a:rPr>
              <a:t>travail</a:t>
            </a:r>
            <a:r>
              <a:rPr lang="et-EE" sz="1600" dirty="0">
                <a:latin typeface="Arial" panose="020B0604020202020204" pitchFamily="34" charset="0"/>
                <a:cs typeface="Arial" panose="020B0604020202020204" pitchFamily="34" charset="0"/>
              </a:rPr>
              <a:t> de </a:t>
            </a:r>
            <a:r>
              <a:rPr lang="et-EE" sz="1600" dirty="0" err="1">
                <a:latin typeface="Arial" panose="020B0604020202020204" pitchFamily="34" charset="0"/>
                <a:cs typeface="Arial" panose="020B0604020202020204" pitchFamily="34" charset="0"/>
              </a:rPr>
              <a:t>l'apprenti</a:t>
            </a:r>
            <a:r>
              <a:rPr lang="et-EE" sz="1600" dirty="0">
                <a:latin typeface="Arial" panose="020B0604020202020204" pitchFamily="34" charset="0"/>
                <a:cs typeface="Arial" panose="020B0604020202020204" pitchFamily="34" charset="0"/>
              </a:rPr>
              <a:t> - </a:t>
            </a:r>
            <a:r>
              <a:rPr lang="et-EE" sz="1600" dirty="0" err="1">
                <a:latin typeface="Arial" panose="020B0604020202020204" pitchFamily="34" charset="0"/>
                <a:cs typeface="Arial" panose="020B0604020202020204" pitchFamily="34" charset="0"/>
              </a:rPr>
              <a:t>Direction</a:t>
            </a:r>
            <a:r>
              <a:rPr lang="et-EE" sz="1600" dirty="0">
                <a:latin typeface="Arial" panose="020B0604020202020204" pitchFamily="34" charset="0"/>
                <a:cs typeface="Arial" panose="020B0604020202020204" pitchFamily="34" charset="0"/>
              </a:rPr>
              <a:t> Expertise </a:t>
            </a:r>
            <a:r>
              <a:rPr lang="et-EE" sz="1600" dirty="0" err="1">
                <a:latin typeface="Arial" panose="020B0604020202020204" pitchFamily="34" charset="0"/>
                <a:cs typeface="Arial" panose="020B0604020202020204" pitchFamily="34" charset="0"/>
              </a:rPr>
              <a:t>statutaire</a:t>
            </a:r>
            <a:r>
              <a:rPr lang="et-EE" sz="1600" dirty="0">
                <a:latin typeface="Arial" panose="020B0604020202020204" pitchFamily="34" charset="0"/>
                <a:cs typeface="Arial" panose="020B0604020202020204" pitchFamily="34" charset="0"/>
              </a:rPr>
              <a:t> et </a:t>
            </a:r>
            <a:r>
              <a:rPr lang="et-EE" sz="1600" dirty="0" err="1">
                <a:latin typeface="Arial" panose="020B0604020202020204" pitchFamily="34" charset="0"/>
                <a:cs typeface="Arial" panose="020B0604020202020204" pitchFamily="34" charset="0"/>
              </a:rPr>
              <a:t>ressources</a:t>
            </a:r>
            <a:r>
              <a:rPr lang="et-EE" sz="1600" dirty="0">
                <a:latin typeface="Arial" panose="020B0604020202020204" pitchFamily="34" charset="0"/>
                <a:cs typeface="Arial" panose="020B0604020202020204" pitchFamily="34" charset="0"/>
              </a:rPr>
              <a:t> </a:t>
            </a:r>
            <a:r>
              <a:rPr lang="et-EE" sz="1600" dirty="0" err="1">
                <a:latin typeface="Arial" panose="020B0604020202020204" pitchFamily="34" charset="0"/>
                <a:cs typeface="Arial" panose="020B0604020202020204" pitchFamily="34" charset="0"/>
              </a:rPr>
              <a:t>humaines</a:t>
            </a:r>
            <a:r>
              <a:rPr lang="et-EE" sz="1600" dirty="0">
                <a:latin typeface="Arial" panose="020B0604020202020204" pitchFamily="34" charset="0"/>
                <a:cs typeface="Arial" panose="020B0604020202020204" pitchFamily="34" charset="0"/>
              </a:rPr>
              <a:t> - </a:t>
            </a:r>
            <a:r>
              <a:rPr lang="et-EE" sz="1600" dirty="0" err="1">
                <a:latin typeface="Arial" panose="020B0604020202020204" pitchFamily="34" charset="0"/>
                <a:cs typeface="Arial" panose="020B0604020202020204" pitchFamily="34" charset="0"/>
              </a:rPr>
              <a:t>Pôle</a:t>
            </a:r>
            <a:r>
              <a:rPr lang="et-EE" sz="1600" dirty="0">
                <a:latin typeface="Arial" panose="020B0604020202020204" pitchFamily="34" charset="0"/>
                <a:cs typeface="Arial" panose="020B0604020202020204" pitchFamily="34" charset="0"/>
              </a:rPr>
              <a:t> </a:t>
            </a:r>
            <a:r>
              <a:rPr lang="et-EE" sz="1600" dirty="0" err="1">
                <a:latin typeface="Arial" panose="020B0604020202020204" pitchFamily="34" charset="0"/>
                <a:cs typeface="Arial" panose="020B0604020202020204" pitchFamily="34" charset="0"/>
              </a:rPr>
              <a:t>Recrutement</a:t>
            </a:r>
            <a:r>
              <a:rPr lang="et-EE" sz="1600" dirty="0">
                <a:latin typeface="Arial" panose="020B0604020202020204" pitchFamily="34" charset="0"/>
                <a:cs typeface="Arial" panose="020B0604020202020204" pitchFamily="34" charset="0"/>
              </a:rPr>
              <a:t> et </a:t>
            </a:r>
            <a:r>
              <a:rPr lang="et-EE" sz="1600" dirty="0" err="1">
                <a:latin typeface="Arial" panose="020B0604020202020204" pitchFamily="34" charset="0"/>
                <a:cs typeface="Arial" panose="020B0604020202020204" pitchFamily="34" charset="0"/>
              </a:rPr>
              <a:t>conseil</a:t>
            </a:r>
            <a:r>
              <a:rPr lang="et-EE" sz="1600" dirty="0">
                <a:latin typeface="Arial" panose="020B0604020202020204" pitchFamily="34" charset="0"/>
                <a:cs typeface="Arial" panose="020B0604020202020204" pitchFamily="34" charset="0"/>
              </a:rPr>
              <a:t> RH - </a:t>
            </a:r>
            <a:r>
              <a:rPr lang="et-EE" sz="1600" dirty="0" err="1">
                <a:latin typeface="Arial" panose="020B0604020202020204" pitchFamily="34" charset="0"/>
                <a:cs typeface="Arial" panose="020B0604020202020204" pitchFamily="34" charset="0"/>
              </a:rPr>
              <a:t>Centre</a:t>
            </a:r>
            <a:r>
              <a:rPr lang="et-EE" sz="1600" dirty="0">
                <a:latin typeface="Arial" panose="020B0604020202020204" pitchFamily="34" charset="0"/>
                <a:cs typeface="Arial" panose="020B0604020202020204" pitchFamily="34" charset="0"/>
              </a:rPr>
              <a:t> de </a:t>
            </a:r>
            <a:r>
              <a:rPr lang="et-EE" sz="1600" dirty="0" err="1">
                <a:latin typeface="Arial" panose="020B0604020202020204" pitchFamily="34" charset="0"/>
                <a:cs typeface="Arial" panose="020B0604020202020204" pitchFamily="34" charset="0"/>
              </a:rPr>
              <a:t>Gestion</a:t>
            </a:r>
            <a:r>
              <a:rPr lang="et-EE" sz="1600" dirty="0">
                <a:latin typeface="Arial" panose="020B0604020202020204" pitchFamily="34" charset="0"/>
                <a:cs typeface="Arial" panose="020B0604020202020204" pitchFamily="34" charset="0"/>
              </a:rPr>
              <a:t> de la </a:t>
            </a:r>
            <a:r>
              <a:rPr lang="et-EE" sz="1600" dirty="0" err="1">
                <a:latin typeface="Arial" panose="020B0604020202020204" pitchFamily="34" charset="0"/>
                <a:cs typeface="Arial" panose="020B0604020202020204" pitchFamily="34" charset="0"/>
              </a:rPr>
              <a:t>Fonction</a:t>
            </a:r>
            <a:r>
              <a:rPr lang="et-EE" sz="1600" dirty="0">
                <a:latin typeface="Arial" panose="020B0604020202020204" pitchFamily="34" charset="0"/>
                <a:cs typeface="Arial" panose="020B0604020202020204" pitchFamily="34" charset="0"/>
              </a:rPr>
              <a:t> </a:t>
            </a:r>
            <a:r>
              <a:rPr lang="et-EE" sz="1600" dirty="0" err="1">
                <a:latin typeface="Arial" panose="020B0604020202020204" pitchFamily="34" charset="0"/>
                <a:cs typeface="Arial" panose="020B0604020202020204" pitchFamily="34" charset="0"/>
              </a:rPr>
              <a:t>Publique</a:t>
            </a:r>
            <a:r>
              <a:rPr lang="et-EE" sz="1600" dirty="0">
                <a:latin typeface="Arial" panose="020B0604020202020204" pitchFamily="34" charset="0"/>
                <a:cs typeface="Arial" panose="020B0604020202020204" pitchFamily="34" charset="0"/>
              </a:rPr>
              <a:t> </a:t>
            </a:r>
            <a:r>
              <a:rPr lang="et-EE" sz="1600" dirty="0" err="1">
                <a:latin typeface="Arial" panose="020B0604020202020204" pitchFamily="34" charset="0"/>
                <a:cs typeface="Arial" panose="020B0604020202020204" pitchFamily="34" charset="0"/>
              </a:rPr>
              <a:t>Territoriale</a:t>
            </a:r>
            <a:r>
              <a:rPr lang="et-EE" sz="1600" dirty="0">
                <a:latin typeface="Arial" panose="020B0604020202020204" pitchFamily="34" charset="0"/>
                <a:cs typeface="Arial" panose="020B0604020202020204" pitchFamily="34" charset="0"/>
              </a:rPr>
              <a:t> </a:t>
            </a:r>
            <a:r>
              <a:rPr lang="et-EE" sz="1600" dirty="0" err="1">
                <a:latin typeface="Arial" panose="020B0604020202020204" pitchFamily="34" charset="0"/>
                <a:cs typeface="Arial" panose="020B0604020202020204" pitchFamily="34" charset="0"/>
              </a:rPr>
              <a:t>des</a:t>
            </a:r>
            <a:r>
              <a:rPr lang="et-EE" sz="1600" dirty="0">
                <a:latin typeface="Arial" panose="020B0604020202020204" pitchFamily="34" charset="0"/>
                <a:cs typeface="Arial" panose="020B0604020202020204" pitchFamily="34" charset="0"/>
              </a:rPr>
              <a:t> </a:t>
            </a:r>
            <a:r>
              <a:rPr lang="et-EE" sz="1600" dirty="0" err="1">
                <a:latin typeface="Arial" panose="020B0604020202020204" pitchFamily="34" charset="0"/>
                <a:cs typeface="Arial" panose="020B0604020202020204" pitchFamily="34" charset="0"/>
              </a:rPr>
              <a:t>Pyrénées-Atlantiques</a:t>
            </a:r>
            <a:r>
              <a:rPr lang="et-EE" sz="1600" dirty="0">
                <a:latin typeface="Arial" panose="020B0604020202020204" pitchFamily="34" charset="0"/>
                <a:cs typeface="Arial" panose="020B0604020202020204" pitchFamily="34" charset="0"/>
              </a:rPr>
              <a:t> – </a:t>
            </a:r>
            <a:r>
              <a:rPr lang="et-EE" sz="1600" dirty="0" err="1">
                <a:latin typeface="Arial" panose="020B0604020202020204" pitchFamily="34" charset="0"/>
                <a:cs typeface="Arial" panose="020B0604020202020204" pitchFamily="34" charset="0"/>
              </a:rPr>
              <a:t>Novembre</a:t>
            </a:r>
            <a:r>
              <a:rPr lang="et-EE" sz="1600" dirty="0">
                <a:latin typeface="Arial" panose="020B0604020202020204" pitchFamily="34" charset="0"/>
                <a:cs typeface="Arial" panose="020B0604020202020204" pitchFamily="34" charset="0"/>
              </a:rPr>
              <a:t> 2014</a:t>
            </a:r>
          </a:p>
        </p:txBody>
      </p:sp>
      <p:pic>
        <p:nvPicPr>
          <p:cNvPr id="4"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4203184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a:bodyPr>
          <a:lstStyle/>
          <a:p>
            <a:pPr marL="0" indent="0">
              <a:buNone/>
            </a:pPr>
            <a:r>
              <a:rPr lang="et-EE" sz="3600" b="1" dirty="0">
                <a:latin typeface="Arial" panose="020B0604020202020204" pitchFamily="34" charset="0"/>
                <a:cs typeface="Arial" panose="020B0604020202020204" pitchFamily="34" charset="0"/>
              </a:rPr>
              <a:t>Vajadus</a:t>
            </a:r>
          </a:p>
          <a:p>
            <a:pPr marL="0" indent="0">
              <a:buNone/>
            </a:pPr>
            <a:endParaRPr lang="en-GB" sz="3800" b="1"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Ettevõttepoolne juhendaja peab andma oma professionaalsele käitumisele ja oskustele tugineva hinnangu kogu õppetsükli vältel. Ta peab määratlema õpipoisi käitumise juures põhilised  tahud, mida hinnata, ja paluma tal regulaarselt positsioneerida ennast ning võrrelda faktidel põhinevaid ja nendega selgitatud hinnanguid.</a:t>
            </a:r>
          </a:p>
          <a:p>
            <a:pPr marL="0" indent="0">
              <a:buNone/>
            </a:pPr>
            <a:r>
              <a:rPr lang="et-EE" sz="2400" dirty="0">
                <a:latin typeface="Arial" panose="020B0604020202020204" pitchFamily="34" charset="0"/>
                <a:cs typeface="Arial" panose="020B0604020202020204" pitchFamily="34" charset="0"/>
              </a:rPr>
              <a:t>Ta peab kursuse lõpus hindamisdokumendid üle vaatama ja kokkuvõtte tegema: eesmärkide saavutamise hindamine (eraldi oskuste parandamise eesmärgid ja eesmärkide ühitamine tegevustega).</a:t>
            </a:r>
          </a:p>
          <a:p>
            <a:pPr marL="0" indent="0">
              <a:buNone/>
            </a:pPr>
            <a:r>
              <a:rPr lang="et-EE" sz="2400" dirty="0">
                <a:latin typeface="Arial" panose="020B0604020202020204" pitchFamily="34" charset="0"/>
                <a:cs typeface="Arial" panose="020B0604020202020204" pitchFamily="34" charset="0"/>
              </a:rPr>
              <a:t>Kõige selle siht on edendada juhendatava sooritusvõimet (töödega toimetulekut).</a:t>
            </a:r>
          </a:p>
          <a:p>
            <a:pPr marL="0" indent="0">
              <a:buNone/>
            </a:pPr>
            <a:r>
              <a:rPr lang="et-EE" sz="2400" dirty="0">
                <a:latin typeface="Arial" panose="020B0604020202020204" pitchFamily="34" charset="0"/>
                <a:cs typeface="Arial" panose="020B0604020202020204" pitchFamily="34" charset="0"/>
              </a:rPr>
              <a:t>Ettevõttepoolne juhendaja peab osalema ka koolituskeskuses toimuvatel hindamistel.</a:t>
            </a:r>
          </a:p>
        </p:txBody>
      </p:sp>
    </p:spTree>
    <p:extLst>
      <p:ext uri="{BB962C8B-B14F-4D97-AF65-F5344CB8AC3E}">
        <p14:creationId xmlns:p14="http://schemas.microsoft.com/office/powerpoint/2010/main" val="264298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fontScale="25000" lnSpcReduction="20000"/>
          </a:bodyPr>
          <a:lstStyle/>
          <a:p>
            <a:pPr marL="0" indent="0">
              <a:buNone/>
            </a:pPr>
            <a:r>
              <a:rPr lang="et-EE" sz="11200" b="1" dirty="0">
                <a:latin typeface="Arial" panose="020B0604020202020204" pitchFamily="34" charset="0"/>
                <a:cs typeface="Arial" panose="020B0604020202020204" pitchFamily="34" charset="0"/>
              </a:rPr>
              <a:t>Ettevõttepoolne juhendaja peab teadma mitmeid asju:</a:t>
            </a:r>
          </a:p>
          <a:p>
            <a:pPr marL="0" indent="0">
              <a:buNone/>
            </a:pPr>
            <a:r>
              <a:rPr lang="et-EE" sz="6400" b="1" dirty="0">
                <a:latin typeface="Arial" panose="020B0604020202020204" pitchFamily="34" charset="0"/>
                <a:cs typeface="Arial" panose="020B0604020202020204" pitchFamily="34" charset="0"/>
              </a:rPr>
              <a:t>Hindamise eri tüübid: diagnostika, õppes edenemise hindamine ja sertimishindamine (kõlblikuks tunnistamine)</a:t>
            </a:r>
          </a:p>
          <a:p>
            <a:pPr lvl="1"/>
            <a:r>
              <a:rPr lang="et-EE" sz="6400" dirty="0">
                <a:latin typeface="Arial" panose="020B0604020202020204" pitchFamily="34" charset="0"/>
                <a:cs typeface="Arial" panose="020B0604020202020204" pitchFamily="34" charset="0"/>
              </a:rPr>
              <a:t>Õppes edenemise hindamine ei ole sama mis pädevuse hindamine; neil tuleb osata vahet teha.</a:t>
            </a:r>
          </a:p>
          <a:p>
            <a:pPr lvl="1"/>
            <a:r>
              <a:rPr lang="et-EE" sz="6400" dirty="0">
                <a:latin typeface="Arial" panose="020B0604020202020204" pitchFamily="34" charset="0"/>
                <a:cs typeface="Arial" panose="020B0604020202020204" pitchFamily="34" charset="0"/>
              </a:rPr>
              <a:t>On tarvis määratleda, millal õppurid on ametioskuste näitamiseks küpsed.</a:t>
            </a:r>
          </a:p>
          <a:p>
            <a:pPr lvl="1"/>
            <a:r>
              <a:rPr lang="et-EE" sz="6400" dirty="0">
                <a:latin typeface="Arial" panose="020B0604020202020204" pitchFamily="34" charset="0"/>
                <a:cs typeface="Arial" panose="020B0604020202020204" pitchFamily="34" charset="0"/>
              </a:rPr>
              <a:t>Õppes edenemise hindamise etapid ja meetodid on ühtne tervik, mille kaudu anda juhendatavatele selgesti teada, milles nad on juba saavutanud meistrioskused ja mida nad veel peavad õppima.</a:t>
            </a:r>
          </a:p>
          <a:p>
            <a:pPr marL="457200" lvl="1" indent="0">
              <a:buNone/>
            </a:pPr>
            <a:endParaRPr lang="et-EE" sz="6400" dirty="0">
              <a:latin typeface="Arial" panose="020B0604020202020204" pitchFamily="34" charset="0"/>
              <a:cs typeface="Arial" panose="020B0604020202020204" pitchFamily="34" charset="0"/>
            </a:endParaRPr>
          </a:p>
          <a:p>
            <a:pPr marL="0" indent="0">
              <a:buNone/>
            </a:pPr>
            <a:r>
              <a:rPr lang="et-EE" sz="6400" b="1" dirty="0">
                <a:latin typeface="Arial" panose="020B0604020202020204" pitchFamily="34" charset="0"/>
                <a:cs typeface="Arial" panose="020B0604020202020204" pitchFamily="34" charset="0"/>
              </a:rPr>
              <a:t>Kuidas arendada töökohapõhise õppe hindamise tööriistu</a:t>
            </a:r>
          </a:p>
          <a:p>
            <a:pPr lvl="1"/>
            <a:r>
              <a:rPr lang="et-EE" sz="6400" dirty="0">
                <a:latin typeface="Arial" panose="020B0604020202020204" pitchFamily="34" charset="0"/>
                <a:cs typeface="Arial" panose="020B0604020202020204" pitchFamily="34" charset="0"/>
              </a:rPr>
              <a:t>Jälgi õppurite õppeprotsesse ja nende tööd ning edenemist.</a:t>
            </a:r>
          </a:p>
          <a:p>
            <a:pPr lvl="1"/>
            <a:r>
              <a:rPr lang="et-EE" sz="6400" dirty="0">
                <a:latin typeface="Arial" panose="020B0604020202020204" pitchFamily="34" charset="0"/>
                <a:cs typeface="Arial" panose="020B0604020202020204" pitchFamily="34" charset="0"/>
              </a:rPr>
              <a:t>Õpeta ja julgusta õppureid tegelema enesehindamisega. </a:t>
            </a:r>
          </a:p>
          <a:p>
            <a:pPr lvl="1"/>
            <a:r>
              <a:rPr lang="et-EE" sz="6400" dirty="0">
                <a:latin typeface="Arial" panose="020B0604020202020204" pitchFamily="34" charset="0"/>
                <a:cs typeface="Arial" panose="020B0604020202020204" pitchFamily="34" charset="0"/>
              </a:rPr>
              <a:t>Pea õppurite kohta õppepäevikut.</a:t>
            </a:r>
          </a:p>
          <a:p>
            <a:pPr lvl="1"/>
            <a:r>
              <a:rPr lang="et-EE" sz="6400" dirty="0">
                <a:latin typeface="Arial" panose="020B0604020202020204" pitchFamily="34" charset="0"/>
                <a:cs typeface="Arial" panose="020B0604020202020204" pitchFamily="34" charset="0"/>
              </a:rPr>
              <a:t>Varusta õppureid piisava ja õigeaegse konstruktiivse tagasisidega nende õppes edenemise kohta.</a:t>
            </a:r>
          </a:p>
          <a:p>
            <a:pPr lvl="1"/>
            <a:r>
              <a:rPr lang="et-EE" sz="6400" dirty="0">
                <a:latin typeface="Arial" panose="020B0604020202020204" pitchFamily="34" charset="0"/>
                <a:cs typeface="Arial" panose="020B0604020202020204" pitchFamily="34" charset="0"/>
              </a:rPr>
              <a:t>Õppes edenemise hindamise etapid ja meetodid on ühtne tervik, mille kaudu anda juhendatavatele selgesti teada, milles nad on juba saavutanud meistrioskused ja mida nad veel peavad õppima.</a:t>
            </a:r>
          </a:p>
          <a:p>
            <a:pPr lvl="1"/>
            <a:r>
              <a:rPr lang="et-EE" sz="6400" dirty="0">
                <a:latin typeface="Arial" panose="020B0604020202020204" pitchFamily="34" charset="0"/>
                <a:cs typeface="Arial" panose="020B0604020202020204" pitchFamily="34" charset="0"/>
              </a:rPr>
              <a:t>Määratle, millal õppurid on ametioskuste näitamiseks küpsed.</a:t>
            </a:r>
          </a:p>
          <a:p>
            <a:pPr lvl="1"/>
            <a:r>
              <a:rPr lang="et-EE" sz="6400" dirty="0">
                <a:latin typeface="Arial" panose="020B0604020202020204" pitchFamily="34" charset="0"/>
                <a:cs typeface="Arial" panose="020B0604020202020204" pitchFamily="34" charset="0"/>
              </a:rPr>
              <a:t>Arenda töökohapõhise õppe hindamismeetodeid parimal võimalikul moel.</a:t>
            </a:r>
          </a:p>
          <a:p>
            <a:pPr marL="0" indent="0">
              <a:buNone/>
            </a:pPr>
            <a:r>
              <a:rPr lang="et-EE" sz="6400" b="1" dirty="0">
                <a:latin typeface="Arial" panose="020B0604020202020204" pitchFamily="34" charset="0"/>
                <a:cs typeface="Arial" panose="020B0604020202020204" pitchFamily="34" charset="0"/>
              </a:rPr>
              <a:t>Kuidas edastada hindamiste tulemusi õppuritele nii, et säilitada nende motiveeritust ja soodustada arengut? Anna tagasisidet positiivses võtmes!</a:t>
            </a:r>
          </a:p>
          <a:p>
            <a:pPr lvl="1"/>
            <a:r>
              <a:rPr lang="et-EE" sz="6400" dirty="0">
                <a:latin typeface="Arial" panose="020B0604020202020204" pitchFamily="34" charset="0"/>
                <a:cs typeface="Arial" panose="020B0604020202020204" pitchFamily="34" charset="0"/>
              </a:rPr>
              <a:t>Õpeta ja julgusta õppureid tegelema enesehindamisega.</a:t>
            </a:r>
          </a:p>
          <a:p>
            <a:pPr lvl="1"/>
            <a:r>
              <a:rPr lang="et-EE" sz="6400" dirty="0">
                <a:latin typeface="Arial" panose="020B0604020202020204" pitchFamily="34" charset="0"/>
                <a:cs typeface="Arial" panose="020B0604020202020204" pitchFamily="34" charset="0"/>
              </a:rPr>
              <a:t>Varusta õppureid piisava ja õigeaegse konstruktiivse tagasisidega nende õppes edenemise kohta.</a:t>
            </a:r>
          </a:p>
          <a:p>
            <a:pPr lvl="1"/>
            <a:r>
              <a:rPr lang="et-EE" sz="6400" dirty="0">
                <a:latin typeface="Arial" panose="020B0604020202020204" pitchFamily="34" charset="0"/>
                <a:cs typeface="Arial" panose="020B0604020202020204" pitchFamily="34" charset="0"/>
              </a:rPr>
              <a:t>Julgusta ja motiveeri.</a:t>
            </a:r>
          </a:p>
          <a:p>
            <a:pPr lvl="1"/>
            <a:r>
              <a:rPr lang="et-EE" sz="6400" dirty="0">
                <a:latin typeface="Arial" panose="020B0604020202020204" pitchFamily="34" charset="0"/>
                <a:cs typeface="Arial" panose="020B0604020202020204" pitchFamily="34" charset="0"/>
              </a:rPr>
              <a:t>Adresseeri rasked asjad õigesti ja vestle nende teemal.</a:t>
            </a:r>
          </a:p>
          <a:p>
            <a:pPr marL="457200" lvl="1" indent="0">
              <a:buNone/>
            </a:pPr>
            <a:endParaRPr lang="et-EE" sz="6400" dirty="0"/>
          </a:p>
          <a:p>
            <a:pPr lvl="1"/>
            <a:endParaRPr lang="fr-BE" sz="6400" dirty="0"/>
          </a:p>
          <a:p>
            <a:pPr marL="0" indent="0">
              <a:buNone/>
            </a:pPr>
            <a:endParaRPr lang="en-GB" sz="6400" dirty="0">
              <a:latin typeface="Arial" panose="020B0604020202020204" pitchFamily="34" charset="0"/>
              <a:cs typeface="Arial" panose="020B0604020202020204" pitchFamily="34" charset="0"/>
            </a:endParaRPr>
          </a:p>
          <a:p>
            <a:pPr marL="0" indent="0">
              <a:buNone/>
            </a:pPr>
            <a:endParaRPr lang="lt-L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8866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6349284"/>
          </a:xfrm>
          <a:ln>
            <a:noFill/>
          </a:ln>
        </p:spPr>
        <p:txBody>
          <a:bodyPr>
            <a:normAutofit lnSpcReduction="10000"/>
          </a:bodyPr>
          <a:lstStyle/>
          <a:p>
            <a:pPr marL="0" indent="0">
              <a:buNone/>
            </a:pPr>
            <a:r>
              <a:rPr lang="et-EE" sz="3900" b="1" dirty="0">
                <a:latin typeface="Arial" panose="020B0604020202020204" pitchFamily="34" charset="0"/>
                <a:cs typeface="Arial" panose="020B0604020202020204" pitchFamily="34" charset="0"/>
              </a:rPr>
              <a:t>Teadmised ja oskused</a:t>
            </a:r>
          </a:p>
          <a:p>
            <a:pPr marL="0" indent="0">
              <a:buNone/>
            </a:pPr>
            <a:r>
              <a:rPr lang="et-EE" dirty="0">
                <a:latin typeface="Arial" panose="020B0604020202020204" pitchFamily="34" charset="0"/>
                <a:cs typeface="Arial" panose="020B0604020202020204" pitchFamily="34" charset="0"/>
              </a:rPr>
              <a:t>Selle koolitusosa lõpus saad sa öelda:</a:t>
            </a:r>
          </a:p>
          <a:p>
            <a:r>
              <a:rPr lang="et-EE" sz="2100" dirty="0">
                <a:latin typeface="Arial" panose="020B0604020202020204" pitchFamily="34" charset="0"/>
                <a:cs typeface="Arial" panose="020B0604020202020204" pitchFamily="34" charset="0"/>
              </a:rPr>
              <a:t>Ma oskan anda õpipoistele piisavat ja õigeaegset tagasisidet nende õpingute edukuse kohta. Ma julgustan ja motiveerin. Ma kindlustan, et õppurid saavad mu tagasisidest aru just nii, nagu see on mõeldud. Ma olen suuteline käsitlema õppe hindamise etappe ja meetodeid ühtse tervikuna, mille kaudu anda juhendatavatele selgesti teada, milles nad on juba saavutanud meistrioskused ja mida nad veel peavad õppima. Ma oskan juhendada teisi oma töökoha töötajaid, kuidas teha vahet õppurite õppes edenemise hindamisel ja pädevuse hindamisel.</a:t>
            </a:r>
          </a:p>
          <a:p>
            <a:endParaRPr lang="et-EE" sz="2100" dirty="0">
              <a:latin typeface="Arial" panose="020B0604020202020204" pitchFamily="34" charset="0"/>
              <a:cs typeface="Arial" panose="020B0604020202020204" pitchFamily="34" charset="0"/>
            </a:endParaRPr>
          </a:p>
          <a:p>
            <a:r>
              <a:rPr lang="et-EE" sz="2100" dirty="0">
                <a:latin typeface="Arial" panose="020B0604020202020204" pitchFamily="34" charset="0"/>
                <a:cs typeface="Arial" panose="020B0604020202020204" pitchFamily="34" charset="0"/>
              </a:rPr>
              <a:t>Ma olen võimeline õppureid hinnates eristama õppes edenemise hindamist pädevuse hindamisest. Ma olen kursus õppurite õppeprotsessidega, jälgides nende tööd ja arengut. Ma õpetan ja julgustan õppureid tegelema enesehindamisega ja oma õpinguid dokumenteerima, st õppepäevikut pidama.  </a:t>
            </a:r>
          </a:p>
          <a:p>
            <a:endParaRPr lang="et-EE" sz="2100" dirty="0">
              <a:latin typeface="Arial" panose="020B0604020202020204" pitchFamily="34" charset="0"/>
              <a:cs typeface="Arial" panose="020B0604020202020204" pitchFamily="34" charset="0"/>
            </a:endParaRPr>
          </a:p>
          <a:p>
            <a:r>
              <a:rPr lang="et-EE" sz="2100" dirty="0">
                <a:latin typeface="Arial" panose="020B0604020202020204" pitchFamily="34" charset="0"/>
                <a:cs typeface="Arial" panose="020B0604020202020204" pitchFamily="34" charset="0"/>
              </a:rPr>
              <a:t>Õppe hindamise kaudu olen ma võimeline määratlema, millal õppurid on küpsed oma kutseoskusi näitama. Ma suudan ka raskeid asju õigesti adresseerida ja nende teemal vestelda. Ma oskan välja töötada töökohapõhise õppe hindamismeetodeid.</a:t>
            </a:r>
          </a:p>
          <a:p>
            <a:pPr marL="0" indent="0">
              <a:buNone/>
            </a:pPr>
            <a:endParaRPr lang="en-GB" sz="2100" dirty="0">
              <a:solidFill>
                <a:srgbClr val="FF0000"/>
              </a:solidFill>
              <a:latin typeface="Arial" panose="020B0604020202020204" pitchFamily="34" charset="0"/>
              <a:cs typeface="Arial" panose="020B0604020202020204" pitchFamily="34" charset="0"/>
            </a:endParaRPr>
          </a:p>
          <a:p>
            <a:pPr marL="0" indent="0">
              <a:buNone/>
            </a:pPr>
            <a:endParaRPr lang="lt-L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51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1262" y="475013"/>
            <a:ext cx="11325102" cy="6382986"/>
          </a:xfrm>
        </p:spPr>
        <p:txBody>
          <a:bodyPr>
            <a:normAutofit/>
          </a:bodyPr>
          <a:lstStyle/>
          <a:p>
            <a:pPr marL="0" indent="0">
              <a:buNone/>
            </a:pPr>
            <a:r>
              <a:rPr lang="et-EE" sz="3600" b="1" dirty="0">
                <a:latin typeface="Arial" panose="020B0604020202020204" pitchFamily="34" charset="0"/>
                <a:cs typeface="Arial" panose="020B0604020202020204" pitchFamily="34" charset="0"/>
              </a:rPr>
              <a:t>Osa 1: Miks hinnata?</a:t>
            </a:r>
          </a:p>
          <a:p>
            <a:pPr marL="0" indent="0">
              <a:buNone/>
            </a:pPr>
            <a:endParaRPr lang="et-EE" sz="2400" b="1" dirty="0">
              <a:latin typeface="Arial" panose="020B0604020202020204" pitchFamily="34" charset="0"/>
              <a:cs typeface="Arial" panose="020B0604020202020204" pitchFamily="34" charset="0"/>
            </a:endParaRPr>
          </a:p>
          <a:p>
            <a:pPr marL="342900" lvl="1" indent="-342900"/>
            <a:r>
              <a:rPr lang="et-EE" sz="2200" dirty="0">
                <a:latin typeface="Arial" panose="020B0604020202020204" pitchFamily="34" charset="0"/>
                <a:cs typeface="Arial" panose="020B0604020202020204" pitchFamily="34" charset="0"/>
              </a:rPr>
              <a:t>Et tunnustada õpipoisi </a:t>
            </a:r>
            <a:r>
              <a:rPr lang="et-EE" sz="2200" dirty="0" err="1">
                <a:latin typeface="Arial" panose="020B0604020202020204" pitchFamily="34" charset="0"/>
                <a:cs typeface="Arial" panose="020B0604020202020204" pitchFamily="34" charset="0"/>
              </a:rPr>
              <a:t>sisseelamist</a:t>
            </a:r>
            <a:r>
              <a:rPr lang="et-EE" sz="2200" dirty="0">
                <a:latin typeface="Arial" panose="020B0604020202020204" pitchFamily="34" charset="0"/>
                <a:cs typeface="Arial" panose="020B0604020202020204" pitchFamily="34" charset="0"/>
              </a:rPr>
              <a:t> kollektiivi.</a:t>
            </a:r>
          </a:p>
          <a:p>
            <a:pPr marL="342900" lvl="1" indent="-342900"/>
            <a:endParaRPr lang="et-EE" sz="2200" dirty="0">
              <a:latin typeface="Arial" panose="020B0604020202020204" pitchFamily="34" charset="0"/>
              <a:cs typeface="Arial" panose="020B0604020202020204" pitchFamily="34" charset="0"/>
            </a:endParaRPr>
          </a:p>
          <a:p>
            <a:pPr marL="342900" lvl="1" indent="-342900"/>
            <a:r>
              <a:rPr lang="et-EE" sz="2200" dirty="0">
                <a:latin typeface="Arial" panose="020B0604020202020204" pitchFamily="34" charset="0"/>
                <a:cs typeface="Arial" panose="020B0604020202020204" pitchFamily="34" charset="0"/>
              </a:rPr>
              <a:t>Et näha ja väärtustada õpipoisi tööd ja edenemist töökohal.</a:t>
            </a:r>
          </a:p>
          <a:p>
            <a:pPr marL="342900" lvl="1" indent="-342900"/>
            <a:endParaRPr lang="et-EE" sz="2200" dirty="0">
              <a:latin typeface="Arial" panose="020B0604020202020204" pitchFamily="34" charset="0"/>
              <a:cs typeface="Arial" panose="020B0604020202020204" pitchFamily="34" charset="0"/>
            </a:endParaRPr>
          </a:p>
          <a:p>
            <a:pPr marL="342900" lvl="1" indent="-342900"/>
            <a:r>
              <a:rPr lang="et-EE" sz="2200" dirty="0">
                <a:latin typeface="Arial" panose="020B0604020202020204" pitchFamily="34" charset="0"/>
                <a:cs typeface="Arial" panose="020B0604020202020204" pitchFamily="34" charset="0"/>
              </a:rPr>
              <a:t>Et väärtustada tema arenguid ja kutseoskusi.</a:t>
            </a:r>
          </a:p>
          <a:p>
            <a:pPr marL="342900" lvl="1" indent="-342900"/>
            <a:endParaRPr lang="et-EE" sz="2200" dirty="0">
              <a:latin typeface="Arial" panose="020B0604020202020204" pitchFamily="34" charset="0"/>
              <a:cs typeface="Arial" panose="020B0604020202020204" pitchFamily="34" charset="0"/>
            </a:endParaRPr>
          </a:p>
          <a:p>
            <a:pPr marL="342900" lvl="1" indent="-342900"/>
            <a:r>
              <a:rPr lang="et-EE" sz="2200" dirty="0">
                <a:latin typeface="Arial" panose="020B0604020202020204" pitchFamily="34" charset="0"/>
                <a:cs typeface="Arial" panose="020B0604020202020204" pitchFamily="34" charset="0"/>
              </a:rPr>
              <a:t>Et kinnitada õpipoisile: võid olla kindel, et su tegevus on kontrolli all!</a:t>
            </a:r>
          </a:p>
          <a:p>
            <a:pPr marL="342900" lvl="1" indent="-342900"/>
            <a:endParaRPr lang="et-EE" sz="2200" dirty="0">
              <a:latin typeface="Arial" panose="020B0604020202020204" pitchFamily="34" charset="0"/>
              <a:cs typeface="Arial" panose="020B0604020202020204" pitchFamily="34" charset="0"/>
            </a:endParaRPr>
          </a:p>
          <a:p>
            <a:pPr marL="342900" lvl="1" indent="-342900"/>
            <a:r>
              <a:rPr lang="et-EE" sz="2200" dirty="0">
                <a:latin typeface="Arial" panose="020B0604020202020204" pitchFamily="34" charset="0"/>
                <a:cs typeface="Arial" panose="020B0604020202020204" pitchFamily="34" charset="0"/>
              </a:rPr>
              <a:t>Et veenduda: kõik väljaõppe sammud on tehtud korrektselt</a:t>
            </a:r>
            <a:r>
              <a:rPr lang="en-US" sz="2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3865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39387" y="451262"/>
            <a:ext cx="11336977" cy="6406738"/>
          </a:xfrm>
        </p:spPr>
        <p:txBody>
          <a:bodyPr>
            <a:normAutofit/>
          </a:bodyPr>
          <a:lstStyle/>
          <a:p>
            <a:pPr marL="0" lvl="1" indent="0">
              <a:spcBef>
                <a:spcPts val="1000"/>
              </a:spcBef>
              <a:buNone/>
            </a:pPr>
            <a:r>
              <a:rPr lang="et-EE" sz="3600" b="1" dirty="0">
                <a:latin typeface="Arial" panose="020B0604020202020204" pitchFamily="34" charset="0"/>
                <a:cs typeface="Arial" panose="020B0604020202020204" pitchFamily="34" charset="0"/>
              </a:rPr>
              <a:t>Osa 2: Millal hinnata?</a:t>
            </a:r>
          </a:p>
          <a:p>
            <a:pPr marL="457200" lvl="1" indent="0">
              <a:buNone/>
            </a:pPr>
            <a:endParaRPr lang="et-EE" sz="1200" b="1" dirty="0">
              <a:latin typeface="Arial" panose="020B0604020202020204" pitchFamily="34" charset="0"/>
              <a:cs typeface="Arial" panose="020B0604020202020204" pitchFamily="34" charset="0"/>
            </a:endParaRPr>
          </a:p>
          <a:p>
            <a:pPr marL="457200" lvl="1" indent="0">
              <a:buNone/>
            </a:pPr>
            <a:r>
              <a:rPr lang="et-EE" sz="1800" dirty="0">
                <a:latin typeface="Arial" panose="020B0604020202020204" pitchFamily="34" charset="0"/>
                <a:cs typeface="Arial" panose="020B0604020202020204" pitchFamily="34" charset="0"/>
              </a:rPr>
              <a:t>Sagedus varieerub sõltuvalt kutseõppeasutuse hindamistingimustest.</a:t>
            </a:r>
          </a:p>
          <a:p>
            <a:pPr marL="457200" lvl="1" indent="0">
              <a:buNone/>
            </a:pPr>
            <a:r>
              <a:rPr lang="et-EE" sz="1800" dirty="0">
                <a:latin typeface="Arial" panose="020B0604020202020204" pitchFamily="34" charset="0"/>
                <a:cs typeface="Arial" panose="020B0604020202020204" pitchFamily="34" charset="0"/>
              </a:rPr>
              <a:t>Näiteks Prantsusmaa töökoodeks kohustab pidama hindamiskoosolekuid (osalevad õpipoisi meister-juhendaja, õpipoiss (õpipoisid), seaduslik eestkostja ja kutseõppeasutuse esindaja) kahe kuu tagant.</a:t>
            </a:r>
          </a:p>
          <a:p>
            <a:pPr marL="457200" lvl="1" indent="0">
              <a:buNone/>
            </a:pPr>
            <a:r>
              <a:rPr lang="et-EE" sz="1800" dirty="0">
                <a:latin typeface="Arial" panose="020B0604020202020204" pitchFamily="34" charset="0"/>
                <a:cs typeface="Arial" panose="020B0604020202020204" pitchFamily="34" charset="0"/>
              </a:rPr>
              <a:t>Lisaks peab kutseõppeasutuse esindaja kohtuma ettevõttepoolse juhendajaga ja külastama töökohta vähemat kord aastas.</a:t>
            </a:r>
          </a:p>
          <a:p>
            <a:pPr marL="457200" lvl="1" indent="0">
              <a:buNone/>
            </a:pPr>
            <a:r>
              <a:rPr lang="et-EE" sz="1800" dirty="0">
                <a:latin typeface="Arial" panose="020B0604020202020204" pitchFamily="34" charset="0"/>
                <a:cs typeface="Arial" panose="020B0604020202020204" pitchFamily="34" charset="0"/>
              </a:rPr>
              <a:t>Sellised kohtumised võimaldavad hinnata õppuri arenemist kogukonnas.</a:t>
            </a:r>
          </a:p>
          <a:p>
            <a:pPr marL="457200" lvl="1" indent="0">
              <a:buNone/>
            </a:pPr>
            <a:r>
              <a:rPr lang="et-EE" sz="1800" dirty="0">
                <a:latin typeface="Arial" panose="020B0604020202020204" pitchFamily="34" charset="0"/>
                <a:cs typeface="Arial" panose="020B0604020202020204" pitchFamily="34" charset="0"/>
              </a:rPr>
              <a:t>Hindamise üldine </a:t>
            </a:r>
          </a:p>
          <a:p>
            <a:pPr lvl="1"/>
            <a:r>
              <a:rPr lang="et-EE" sz="1800" dirty="0">
                <a:latin typeface="Arial" panose="020B0604020202020204" pitchFamily="34" charset="0"/>
                <a:cs typeface="Arial" panose="020B0604020202020204" pitchFamily="34" charset="0"/>
              </a:rPr>
              <a:t>Igakordne hindamine, kui mingit ülesannet täidetakse (pidev rangelt sihipärane hindamine)</a:t>
            </a:r>
          </a:p>
          <a:p>
            <a:pPr lvl="1"/>
            <a:r>
              <a:rPr lang="et-EE" sz="1800" dirty="0">
                <a:latin typeface="Arial" panose="020B0604020202020204" pitchFamily="34" charset="0"/>
                <a:cs typeface="Arial" panose="020B0604020202020204" pitchFamily="34" charset="0"/>
              </a:rPr>
              <a:t>Õppeprotsessi jälgimisega kaasnev hindamine õppe järjepidevuse tagamiseks (väga spetsiifiliste ülesannete hindamine).</a:t>
            </a:r>
          </a:p>
          <a:p>
            <a:pPr lvl="1"/>
            <a:r>
              <a:rPr lang="et-EE" sz="1800" dirty="0">
                <a:latin typeface="Arial" panose="020B0604020202020204" pitchFamily="34" charset="0"/>
                <a:cs typeface="Arial" panose="020B0604020202020204" pitchFamily="34" charset="0"/>
              </a:rPr>
              <a:t>Saavutatud eesmärkide ja käitumise hindamine kursuse vastavates sõlmpunktides: sisseelamine, kutseõppeasutusest tulek või sinna tagasiminek, õppeaasta lõpphindamine, õppe lõpphindamine. Hindamine on ulatuslik ja igakülgne.</a:t>
            </a:r>
          </a:p>
          <a:p>
            <a:pPr marL="457200" lvl="1" indent="0">
              <a:buNone/>
            </a:pPr>
            <a:endParaRPr lang="et-EE" sz="1800" dirty="0">
              <a:latin typeface="Arial" panose="020B0604020202020204" pitchFamily="34" charset="0"/>
              <a:cs typeface="Arial" panose="020B0604020202020204" pitchFamily="34" charset="0"/>
            </a:endParaRPr>
          </a:p>
          <a:p>
            <a:pPr marL="457200" lvl="1" indent="0">
              <a:buNone/>
            </a:pPr>
            <a:r>
              <a:rPr lang="et-EE" sz="1800" dirty="0">
                <a:latin typeface="Arial" panose="020B0604020202020204" pitchFamily="34" charset="0"/>
                <a:cs typeface="Arial" panose="020B0604020202020204" pitchFamily="34" charset="0"/>
              </a:rPr>
              <a:t>Vastavalt varasemale lepingule kutseõppeasutusega on oluline juhendaja otseside, et olla kursis väljaõppeprotsessi astme (protsessijuhtimise õpe, traditsiooniline eksam), õpipoisi hindamise protseduuride ja ettevõttepoolse juhendaja rolliga mingid punktis: sagedus, kestus, kutseõppeasutuse</a:t>
            </a:r>
            <a:r>
              <a:rPr lang="en-GB" sz="1800" dirty="0">
                <a:latin typeface="Arial" panose="020B0604020202020204" pitchFamily="34" charset="0"/>
                <a:cs typeface="Arial" panose="020B0604020202020204" pitchFamily="34" charset="0"/>
              </a:rPr>
              <a:t> </a:t>
            </a:r>
            <a:r>
              <a:rPr lang="et-EE" sz="1800" dirty="0">
                <a:latin typeface="Arial" panose="020B0604020202020204" pitchFamily="34" charset="0"/>
                <a:cs typeface="Arial" panose="020B0604020202020204" pitchFamily="34" charset="0"/>
              </a:rPr>
              <a:t> poolt ettenähtud tööriistad, hindamiste eesmärgid ja tüübid, hindamiskriteeriumid, toetajad </a:t>
            </a:r>
            <a:r>
              <a:rPr lang="en-GB" sz="1800" dirty="0" err="1">
                <a:latin typeface="Arial" panose="020B0604020202020204" pitchFamily="34" charset="0"/>
                <a:cs typeface="Arial" panose="020B0604020202020204" pitchFamily="34" charset="0"/>
              </a:rPr>
              <a:t>jne</a:t>
            </a:r>
            <a:r>
              <a:rPr lang="en-GB" sz="1800" dirty="0">
                <a:latin typeface="Arial" panose="020B0604020202020204" pitchFamily="34" charset="0"/>
                <a:cs typeface="Arial" panose="020B0604020202020204" pitchFamily="34" charset="0"/>
              </a:rPr>
              <a:t>.</a:t>
            </a:r>
            <a:endParaRPr lang="et-E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533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91886" y="546264"/>
            <a:ext cx="11384478" cy="6311735"/>
          </a:xfrm>
        </p:spPr>
        <p:txBody>
          <a:bodyPr>
            <a:normAutofit/>
          </a:bodyPr>
          <a:lstStyle/>
          <a:p>
            <a:pPr marL="0" indent="0">
              <a:buNone/>
            </a:pPr>
            <a:r>
              <a:rPr lang="et-EE" sz="3600" b="1" dirty="0">
                <a:latin typeface="Arial" panose="020B0604020202020204" pitchFamily="34" charset="0"/>
                <a:cs typeface="Arial" panose="020B0604020202020204" pitchFamily="34" charset="0"/>
              </a:rPr>
              <a:t>Osa 3: Vestluse korraldamise hea praktika</a:t>
            </a:r>
          </a:p>
          <a:p>
            <a:pPr marL="0" indent="0">
              <a:buNone/>
            </a:pPr>
            <a:endParaRPr lang="et-EE" sz="1600" dirty="0">
              <a:latin typeface="Arial" panose="020B0604020202020204" pitchFamily="34" charset="0"/>
              <a:cs typeface="Arial" panose="020B0604020202020204" pitchFamily="34" charset="0"/>
            </a:endParaRPr>
          </a:p>
          <a:p>
            <a:pPr marL="0" indent="0">
              <a:buNone/>
            </a:pPr>
            <a:r>
              <a:rPr lang="et-EE" sz="2000" b="1" dirty="0">
                <a:latin typeface="Arial" panose="020B0604020202020204" pitchFamily="34" charset="0"/>
                <a:cs typeface="Arial" panose="020B0604020202020204" pitchFamily="34" charset="0"/>
              </a:rPr>
              <a:t>Et hindamised oleksid õpipoisi (õpipoiste) jaoks positiivsed sammud, tuleb rõhutada mõningaid edu saavutamiseks vajalikke tingimusi.</a:t>
            </a:r>
          </a:p>
          <a:p>
            <a:pPr marL="0" indent="0">
              <a:buNone/>
            </a:pPr>
            <a:endParaRPr lang="et-EE" sz="1600" dirty="0">
              <a:latin typeface="Arial" panose="020B0604020202020204" pitchFamily="34" charset="0"/>
              <a:cs typeface="Arial" panose="020B0604020202020204" pitchFamily="34" charset="0"/>
            </a:endParaRPr>
          </a:p>
          <a:p>
            <a:r>
              <a:rPr lang="et-EE" sz="1800" dirty="0">
                <a:latin typeface="Arial" panose="020B0604020202020204" pitchFamily="34" charset="0"/>
                <a:cs typeface="Arial" panose="020B0604020202020204" pitchFamily="34" charset="0"/>
              </a:rPr>
              <a:t> Ettevõttepoolne juhendaja peab koos kutseõppeasutuse õpetajaga kehtestama hindamiskriteeriumid, mille alusel õppeperioodi lõpus ootuspäraseid õppetulemusi hinnata.</a:t>
            </a:r>
          </a:p>
          <a:p>
            <a:r>
              <a:rPr lang="et-EE" sz="1800" dirty="0">
                <a:latin typeface="Arial" panose="020B0604020202020204" pitchFamily="34" charset="0"/>
                <a:cs typeface="Arial" panose="020B0604020202020204" pitchFamily="34" charset="0"/>
              </a:rPr>
              <a:t>Koos kogukonnaga seatakse hindamistingimused (vestluse aeg ja kestus).</a:t>
            </a:r>
          </a:p>
          <a:p>
            <a:r>
              <a:rPr lang="et-EE" sz="1800" dirty="0">
                <a:latin typeface="Arial" panose="020B0604020202020204" pitchFamily="34" charset="0"/>
                <a:cs typeface="Arial" panose="020B0604020202020204" pitchFamily="34" charset="0"/>
              </a:rPr>
              <a:t> Tuleta esimese vestluse ajal meelde jälgimise olulisust, rõhutades õpipoisi eesmärgipärast arengut.</a:t>
            </a:r>
          </a:p>
          <a:p>
            <a:r>
              <a:rPr lang="et-EE" sz="1800" dirty="0">
                <a:latin typeface="Arial" panose="020B0604020202020204" pitchFamily="34" charset="0"/>
                <a:cs typeface="Arial" panose="020B0604020202020204" pitchFamily="34" charset="0"/>
              </a:rPr>
              <a:t> Hoidu korraldamast vestlust teiste juuresviibimise ajal.</a:t>
            </a:r>
          </a:p>
          <a:p>
            <a:r>
              <a:rPr lang="et-EE" sz="1800" dirty="0">
                <a:latin typeface="Arial" panose="020B0604020202020204" pitchFamily="34" charset="0"/>
                <a:cs typeface="Arial" panose="020B0604020202020204" pitchFamily="34" charset="0"/>
              </a:rPr>
              <a:t>Jälgi ja analüüsi koos õpipoisiga tema liikumist seatud eesmärkide poole perioodi vältel. Julgusta teda ennast hindama ja ühiseid lahendusi otsima.</a:t>
            </a:r>
          </a:p>
          <a:p>
            <a:r>
              <a:rPr lang="et-EE" sz="1800" dirty="0">
                <a:latin typeface="Arial" panose="020B0604020202020204" pitchFamily="34" charset="0"/>
                <a:cs typeface="Arial" panose="020B0604020202020204" pitchFamily="34" charset="0"/>
              </a:rPr>
              <a:t>Võimalda õpipoistel väljendada oma mõtteid, esitades küsimusi ja lastes neil mitmesugustel teemadel vabalt rääkida. Õpeta kuulama ja jälgima eelkõige seda, kuidas juhendaja annab juhiseid ja korraldab edasiliikumist  (meetodite näitamine ja selgitamine, dialoog, lähedus, kontroll, autonoomia).</a:t>
            </a:r>
          </a:p>
          <a:p>
            <a:r>
              <a:rPr lang="et-EE" sz="1800" dirty="0">
                <a:latin typeface="Arial" panose="020B0604020202020204" pitchFamily="34" charset="0"/>
                <a:cs typeface="Arial" panose="020B0604020202020204" pitchFamily="34" charset="0"/>
              </a:rPr>
              <a:t>Hindamine ei ole mõeldud olema inimese väärtuste üle kohtumõistmine, vaid põhinema tema tegevustel. Hindamine tugineb varem seatud kriteeriumidele ja eesmärkidele.</a:t>
            </a:r>
          </a:p>
          <a:p>
            <a:pPr marL="0" indent="0">
              <a:buNone/>
            </a:pPr>
            <a:r>
              <a:rPr lang="et-EE"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97557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91886" y="546264"/>
            <a:ext cx="11384478" cy="6311735"/>
          </a:xfrm>
        </p:spPr>
        <p:txBody>
          <a:bodyPr>
            <a:normAutofit/>
          </a:bodyPr>
          <a:lstStyle/>
          <a:p>
            <a:pPr marL="0" indent="0">
              <a:buNone/>
            </a:pPr>
            <a:r>
              <a:rPr lang="et-EE" sz="3600" b="1" dirty="0">
                <a:latin typeface="Arial" panose="020B0604020202020204" pitchFamily="34" charset="0"/>
                <a:cs typeface="Arial" panose="020B0604020202020204" pitchFamily="34" charset="0"/>
              </a:rPr>
              <a:t>Osa 3: Vestluste korraldamise hea praktika (2)</a:t>
            </a:r>
            <a:endParaRPr lang="et-EE" sz="3600" dirty="0">
              <a:latin typeface="Arial" panose="020B0604020202020204" pitchFamily="34" charset="0"/>
              <a:cs typeface="Arial" panose="020B0604020202020204" pitchFamily="34" charset="0"/>
            </a:endParaRPr>
          </a:p>
          <a:p>
            <a:pPr marL="0" indent="0">
              <a:buNone/>
            </a:pPr>
            <a:endParaRPr lang="et-EE" sz="1600" dirty="0">
              <a:latin typeface="Arial" panose="020B0604020202020204" pitchFamily="34" charset="0"/>
              <a:cs typeface="Arial" panose="020B0604020202020204" pitchFamily="34" charset="0"/>
            </a:endParaRPr>
          </a:p>
          <a:p>
            <a:r>
              <a:rPr lang="et-EE" sz="1800" dirty="0">
                <a:latin typeface="Arial" panose="020B0604020202020204" pitchFamily="34" charset="0"/>
                <a:cs typeface="Arial" panose="020B0604020202020204" pitchFamily="34" charset="0"/>
              </a:rPr>
              <a:t> Tuleta vestluste vahepeal meelde iga töö eesmärgid.</a:t>
            </a:r>
          </a:p>
          <a:p>
            <a:r>
              <a:rPr lang="et-EE" sz="1800" dirty="0">
                <a:latin typeface="Arial" panose="020B0604020202020204" pitchFamily="34" charset="0"/>
                <a:cs typeface="Arial" panose="020B0604020202020204" pitchFamily="34" charset="0"/>
              </a:rPr>
              <a:t>Sea koos õpipoisiga tegelikku arengut arvestades uued eesmärgid (tegevused ja tööülesanded).</a:t>
            </a:r>
          </a:p>
          <a:p>
            <a:r>
              <a:rPr lang="et-EE" sz="1800" dirty="0">
                <a:latin typeface="Arial" panose="020B0604020202020204" pitchFamily="34" charset="0"/>
                <a:cs typeface="Arial" panose="020B0604020202020204" pitchFamily="34" charset="0"/>
              </a:rPr>
              <a:t>Paku välja edu näitajad (meisterlikkus, iseseisvus, kvaliteet, töötempo jne).</a:t>
            </a:r>
          </a:p>
          <a:p>
            <a:r>
              <a:rPr lang="et-EE" sz="1800" dirty="0">
                <a:latin typeface="Arial" panose="020B0604020202020204" pitchFamily="34" charset="0"/>
                <a:cs typeface="Arial" panose="020B0604020202020204" pitchFamily="34" charset="0"/>
              </a:rPr>
              <a:t>Tutvusta õpipoisile hindamise raamistikku ja veendu, et ta saab aru, mida temalt oodatakse (ära pea paljuks tema kommentaare üle korrata, kui vaja, või oma seisukohtadega ühildada).</a:t>
            </a:r>
          </a:p>
          <a:p>
            <a:r>
              <a:rPr lang="et-EE" sz="1800" dirty="0">
                <a:latin typeface="Arial" panose="020B0604020202020204" pitchFamily="34" charset="0"/>
                <a:cs typeface="Arial" panose="020B0604020202020204" pitchFamily="34" charset="0"/>
              </a:rPr>
              <a:t>Räägi õpipoisile, mida on juba omandanud, mis on omandamisel ja mis ei ole veel omandatud. Kui midagi on tarvis paremini osata, räägi sellest positiivses võtmes: see on vajalik tulevase</a:t>
            </a:r>
            <a:r>
              <a:rPr lang="en-GB" sz="1800" dirty="0">
                <a:latin typeface="Arial" panose="020B0604020202020204" pitchFamily="34" charset="0"/>
                <a:cs typeface="Arial" panose="020B0604020202020204" pitchFamily="34" charset="0"/>
              </a:rPr>
              <a:t>s</a:t>
            </a:r>
            <a:r>
              <a:rPr lang="et-EE" sz="1800" dirty="0">
                <a:latin typeface="Arial" panose="020B0604020202020204" pitchFamily="34" charset="0"/>
                <a:cs typeface="Arial" panose="020B0604020202020204" pitchFamily="34" charset="0"/>
              </a:rPr>
              <a:t> töö</a:t>
            </a:r>
            <a:r>
              <a:rPr lang="en-GB" sz="1800" dirty="0" err="1">
                <a:latin typeface="Arial" panose="020B0604020202020204" pitchFamily="34" charset="0"/>
                <a:cs typeface="Arial" panose="020B0604020202020204" pitchFamily="34" charset="0"/>
              </a:rPr>
              <a:t>elus</a:t>
            </a:r>
            <a:r>
              <a:rPr lang="et-EE" sz="1800" dirty="0">
                <a:latin typeface="Arial" panose="020B0604020202020204" pitchFamily="34" charset="0"/>
                <a:cs typeface="Arial" panose="020B0604020202020204" pitchFamily="34" charset="0"/>
              </a:rPr>
              <a:t> ja tuleb ametis/ametiredelil tõusmisel kasuks.</a:t>
            </a:r>
          </a:p>
          <a:p>
            <a:r>
              <a:rPr lang="et-EE" sz="1800" dirty="0">
                <a:latin typeface="Arial" panose="020B0604020202020204" pitchFamily="34" charset="0"/>
                <a:cs typeface="Arial" panose="020B0604020202020204" pitchFamily="34" charset="0"/>
              </a:rPr>
              <a:t>Vaata vestluse sõlmkohad pärast üle.</a:t>
            </a:r>
          </a:p>
          <a:p>
            <a:r>
              <a:rPr lang="et-EE" sz="1800" dirty="0">
                <a:latin typeface="Arial" panose="020B0604020202020204" pitchFamily="34" charset="0"/>
                <a:cs typeface="Arial" panose="020B0604020202020204" pitchFamily="34" charset="0"/>
              </a:rPr>
              <a:t>Kinnita järgmise vestluse aeg.</a:t>
            </a:r>
          </a:p>
        </p:txBody>
      </p:sp>
    </p:spTree>
    <p:extLst>
      <p:ext uri="{BB962C8B-B14F-4D97-AF65-F5344CB8AC3E}">
        <p14:creationId xmlns:p14="http://schemas.microsoft.com/office/powerpoint/2010/main" val="1059829303"/>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1600</TotalTime>
  <Words>1882</Words>
  <Application>Microsoft Office PowerPoint</Application>
  <PresentationFormat>Laiekraan</PresentationFormat>
  <Paragraphs>330</Paragraphs>
  <Slides>26</Slides>
  <Notes>2</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26</vt:i4>
      </vt:variant>
    </vt:vector>
  </HeadingPairs>
  <TitlesOfParts>
    <vt:vector size="33" baseType="lpstr">
      <vt:lpstr>Arial</vt:lpstr>
      <vt:lpstr>Calibri</vt:lpstr>
      <vt:lpstr>Calibri Light</vt:lpstr>
      <vt:lpstr>Candara</vt:lpstr>
      <vt:lpstr>Times New Roman</vt:lpstr>
      <vt:lpstr>Wingdings</vt:lpstr>
      <vt:lpstr>„Office“ tema</vt:lpstr>
      <vt:lpstr>        Erasmus+ Kava Võtmetegevus 2 – Strateegilised partnerlused Projekt “Õpipoisiõppe arendamine: ettevõttepoolse juhendaja koolitus ja õpipoisiõppe edendamine”  Projekt nr 2015-1-LT01-KA202-013415    Ettevõttepoolse juhendaja koolituskava  Koolitusosa 11 Õppimise hindamine </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Projektas „Pameistrystės vystymas: įmonių meistrų mokymas ir pameistrystės populiarinimas“ (Developing Apprenticeship: In-Company Trainer Training And Apprenticeship Promotion).   Vykdomas pagal programos „Erasmus+“ 2 pagrindinį veiksmą – Strateginės Partnerystės. Projekto  Nr. 2015-1-LT01-KA202-013415</dc:title>
  <dc:creator>Rasa Lužytė</dc:creator>
  <cp:lastModifiedBy>Anneli Entson</cp:lastModifiedBy>
  <cp:revision>186</cp:revision>
  <dcterms:created xsi:type="dcterms:W3CDTF">2015-09-22T19:26:02Z</dcterms:created>
  <dcterms:modified xsi:type="dcterms:W3CDTF">2017-10-26T11:26:29Z</dcterms:modified>
</cp:coreProperties>
</file>