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326" r:id="rId5"/>
    <p:sldId id="329" r:id="rId6"/>
    <p:sldId id="386" r:id="rId7"/>
    <p:sldId id="370" r:id="rId8"/>
    <p:sldId id="420" r:id="rId9"/>
    <p:sldId id="421" r:id="rId10"/>
    <p:sldId id="419" r:id="rId11"/>
  </p:sldIdLst>
  <p:sldSz cx="9144000" cy="5143500" type="screen16x9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0">
          <p15:clr>
            <a:srgbClr val="A4A3A4"/>
          </p15:clr>
        </p15:guide>
        <p15:guide id="2" orient="horz" pos="4228">
          <p15:clr>
            <a:srgbClr val="A4A3A4"/>
          </p15:clr>
        </p15:guide>
        <p15:guide id="3" pos="4259">
          <p15:clr>
            <a:srgbClr val="A4A3A4"/>
          </p15:clr>
        </p15:guide>
        <p15:guide id="4" pos="4059">
          <p15:clr>
            <a:srgbClr val="A4A3A4"/>
          </p15:clr>
        </p15:guide>
        <p15:guide id="5" orient="horz" pos="4229">
          <p15:clr>
            <a:srgbClr val="A4A3A4"/>
          </p15:clr>
        </p15:guide>
        <p15:guide id="6" pos="267">
          <p15:clr>
            <a:srgbClr val="A4A3A4"/>
          </p15:clr>
        </p15:guide>
        <p15:guide id="7" orient="horz" pos="1044">
          <p15:clr>
            <a:srgbClr val="A4A3A4"/>
          </p15:clr>
        </p15:guide>
        <p15:guide id="8" orient="horz" pos="1922">
          <p15:clr>
            <a:srgbClr val="A4A3A4"/>
          </p15:clr>
        </p15:guide>
        <p15:guide id="9" orient="horz" pos="3036">
          <p15:clr>
            <a:srgbClr val="A4A3A4"/>
          </p15:clr>
        </p15:guide>
        <p15:guide id="10" pos="4921">
          <p15:clr>
            <a:srgbClr val="A4A3A4"/>
          </p15:clr>
        </p15:guide>
        <p15:guide id="11" pos="35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dis Truupõld" initials="MT" lastIdx="23" clrIdx="0">
    <p:extLst/>
  </p:cmAuthor>
  <p:cmAuthor id="2" name="Sigrid Harjo" initials="SH" lastIdx="3" clrIdx="1">
    <p:extLst/>
  </p:cmAuthor>
  <p:cmAuthor id="3" name="Tanel Rebane" initials="TR" lastIdx="9" clrIdx="2">
    <p:extLst/>
  </p:cmAuthor>
  <p:cmAuthor id="4" name="Maria Värton" initials="MV" lastIdx="0" clrIdx="3">
    <p:extLst>
      <p:ext uri="{19B8F6BF-5375-455C-9EA6-DF929625EA0E}">
        <p15:presenceInfo xmlns:p15="http://schemas.microsoft.com/office/powerpoint/2012/main" userId="S-1-5-21-562264938-1032133409-646806464-2826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B1DF"/>
    <a:srgbClr val="930AFF"/>
    <a:srgbClr val="E72015"/>
    <a:srgbClr val="2D3186"/>
    <a:srgbClr val="012E85"/>
    <a:srgbClr val="595959"/>
    <a:srgbClr val="E9B622"/>
    <a:srgbClr val="5B059E"/>
    <a:srgbClr val="FFE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49" autoAdjust="0"/>
  </p:normalViewPr>
  <p:slideViewPr>
    <p:cSldViewPr snapToObjects="1">
      <p:cViewPr varScale="1">
        <p:scale>
          <a:sx n="85" d="100"/>
          <a:sy n="85" d="100"/>
        </p:scale>
        <p:origin x="740" y="56"/>
      </p:cViewPr>
      <p:guideLst>
        <p:guide orient="horz" pos="1150"/>
        <p:guide orient="horz" pos="4228"/>
        <p:guide pos="4259"/>
        <p:guide pos="4059"/>
        <p:guide orient="horz" pos="4229"/>
        <p:guide pos="267"/>
        <p:guide orient="horz" pos="1044"/>
        <p:guide orient="horz" pos="1922"/>
        <p:guide orient="horz" pos="3036"/>
        <p:guide pos="4921"/>
        <p:guide pos="35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Verdana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2D43A-8702-8B40-BEB0-2E8D73A4D20F}" type="datetimeFigureOut">
              <a:rPr lang="en-US" smtClean="0">
                <a:latin typeface="Verdana"/>
              </a:rPr>
              <a:t>6/2/2020</a:t>
            </a:fld>
            <a:endParaRPr lang="en-US" dirty="0">
              <a:latin typeface="Verdan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Verdan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18717-030C-D64E-8FBD-95E820051105}" type="slidenum">
              <a:rPr lang="en-US" smtClean="0">
                <a:latin typeface="Verdana"/>
              </a:rPr>
              <a:t>‹#›</a:t>
            </a:fld>
            <a:endParaRPr lang="en-US" dirty="0"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662119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Verdan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Verdana"/>
              </a:defRPr>
            </a:lvl1pPr>
          </a:lstStyle>
          <a:p>
            <a:fld id="{8D6B8782-6567-4442-8D83-D22D8ADBBEEF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dirty="0"/>
              <a:t>Click to edit Master text styles</a:t>
            </a:r>
          </a:p>
          <a:p>
            <a:pPr lvl="1"/>
            <a:r>
              <a:rPr lang="et-EE" dirty="0"/>
              <a:t>Second level</a:t>
            </a:r>
          </a:p>
          <a:p>
            <a:pPr lvl="2"/>
            <a:r>
              <a:rPr lang="et-EE" dirty="0"/>
              <a:t>Third level</a:t>
            </a:r>
          </a:p>
          <a:p>
            <a:pPr lvl="3"/>
            <a:r>
              <a:rPr lang="et-EE" dirty="0"/>
              <a:t>Fourth level</a:t>
            </a:r>
          </a:p>
          <a:p>
            <a:pPr lvl="4"/>
            <a:r>
              <a:rPr lang="et-EE" dirty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Verdan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Verdana"/>
              </a:defRPr>
            </a:lvl1pPr>
          </a:lstStyle>
          <a:p>
            <a:fld id="{F219403D-C7C0-864B-AFA1-94BAFCB415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709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Verdana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Verdana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Verdana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Verdana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Verdana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DCA8-F335-1145-9B4C-C0CA4CA006A2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750F-93B1-4648-A075-58A0D65197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Placeholder 8"/>
          <p:cNvSpPr>
            <a:spLocks noGrp="1"/>
          </p:cNvSpPr>
          <p:nvPr>
            <p:ph type="title"/>
          </p:nvPr>
        </p:nvSpPr>
        <p:spPr>
          <a:xfrm>
            <a:off x="457200" y="2914650"/>
            <a:ext cx="5791200" cy="1600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t-EE" dirty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24128" y="0"/>
            <a:ext cx="3419872" cy="27157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DCA8-F335-1145-9B4C-C0CA4CA006A2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750F-93B1-4648-A075-58A0D651976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322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t-E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t-EE"/>
              <a:t>Click to edit Master text styles</a:t>
            </a:r>
          </a:p>
          <a:p>
            <a:pPr lvl="1"/>
            <a:r>
              <a:rPr lang="et-EE"/>
              <a:t>Second level</a:t>
            </a:r>
          </a:p>
          <a:p>
            <a:pPr lvl="2"/>
            <a:r>
              <a:rPr lang="et-EE"/>
              <a:t>Third level</a:t>
            </a:r>
          </a:p>
          <a:p>
            <a:pPr lvl="3"/>
            <a:r>
              <a:rPr lang="et-EE"/>
              <a:t>Fourth level</a:t>
            </a:r>
          </a:p>
          <a:p>
            <a:pPr lvl="4"/>
            <a:r>
              <a:rPr lang="et-E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DCA8-F335-1145-9B4C-C0CA4CA006A2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750F-93B1-4648-A075-58A0D651976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t-E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t-EE"/>
              <a:t>Click to edit Master text styles</a:t>
            </a:r>
          </a:p>
          <a:p>
            <a:pPr lvl="1"/>
            <a:r>
              <a:rPr lang="et-EE"/>
              <a:t>Second level</a:t>
            </a:r>
          </a:p>
          <a:p>
            <a:pPr lvl="2"/>
            <a:r>
              <a:rPr lang="et-EE"/>
              <a:t>Third level</a:t>
            </a:r>
          </a:p>
          <a:p>
            <a:pPr lvl="3"/>
            <a:r>
              <a:rPr lang="et-EE"/>
              <a:t>Fourth level</a:t>
            </a:r>
          </a:p>
          <a:p>
            <a:pPr lvl="4"/>
            <a:r>
              <a:rPr lang="et-E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DCA8-F335-1145-9B4C-C0CA4CA006A2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750F-93B1-4648-A075-58A0D651976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/>
          <a:lstStyle/>
          <a:p>
            <a:r>
              <a:rPr lang="et-E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DCA8-F335-1145-9B4C-C0CA4CA006A2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750F-93B1-4648-A075-58A0D651976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u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t-E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DCA8-F335-1145-9B4C-C0CA4CA006A2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750F-93B1-4648-A075-58A0D65197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835149" y="951310"/>
            <a:ext cx="6624641" cy="298859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t-EE" dirty="0"/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4"/>
          </p:nvPr>
        </p:nvSpPr>
        <p:spPr>
          <a:xfrm>
            <a:off x="6156328" y="1869281"/>
            <a:ext cx="2303463" cy="1620441"/>
          </a:xfrm>
        </p:spPr>
        <p:txBody>
          <a:bodyPr/>
          <a:lstStyle/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4389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208DCA8-F335-1145-9B4C-C0CA4CA006A2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9E7750F-93B1-4648-A075-58A0D65197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533400" y="1485901"/>
            <a:ext cx="8229600" cy="3394472"/>
          </a:xfrm>
          <a:prstGeom prst="rect">
            <a:avLst/>
          </a:prstGeom>
        </p:spPr>
        <p:txBody>
          <a:bodyPr/>
          <a:lstStyle>
            <a:lvl1pPr>
              <a:buSzPct val="100000"/>
              <a:buFontTx/>
              <a:buBlip>
                <a:blip r:embed="rId2"/>
              </a:buBlip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1pPr>
            <a:lvl2pPr>
              <a:buSzPct val="100000"/>
              <a:buFontTx/>
              <a:buBlip>
                <a:blip r:embed="rId2"/>
              </a:buBlip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2pPr>
            <a:lvl3pPr>
              <a:buSzPct val="100000"/>
              <a:buFontTx/>
              <a:buBlip>
                <a:blip r:embed="rId2"/>
              </a:buBlip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3pPr>
            <a:lvl4pPr>
              <a:buSzPct val="100000"/>
              <a:buFontTx/>
              <a:buBlip>
                <a:blip r:embed="rId2"/>
              </a:buBlip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4pPr>
            <a:lvl5pPr>
              <a:buSzPct val="100000"/>
              <a:buFontTx/>
              <a:buBlip>
                <a:blip r:embed="rId2"/>
              </a:buBlip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t-EE" dirty="0"/>
              <a:t>Click to edit Master text styles</a:t>
            </a:r>
          </a:p>
          <a:p>
            <a:pPr lvl="1"/>
            <a:r>
              <a:rPr lang="et-EE" dirty="0"/>
              <a:t>Second level</a:t>
            </a:r>
          </a:p>
          <a:p>
            <a:pPr lvl="2"/>
            <a:r>
              <a:rPr lang="et-EE" dirty="0"/>
              <a:t>Third level</a:t>
            </a:r>
          </a:p>
          <a:p>
            <a:pPr lvl="3"/>
            <a:r>
              <a:rPr lang="et-EE" dirty="0"/>
              <a:t>Fourth level</a:t>
            </a:r>
          </a:p>
          <a:p>
            <a:pPr lvl="4"/>
            <a:r>
              <a:rPr lang="et-EE" dirty="0"/>
              <a:t>Fifth level</a:t>
            </a:r>
            <a:endParaRPr lang="en-US" dirty="0"/>
          </a:p>
        </p:txBody>
      </p:sp>
      <p:sp>
        <p:nvSpPr>
          <p:cNvPr id="23" name="Date Placeholder 3"/>
          <p:cNvSpPr txBox="1">
            <a:spLocks/>
          </p:cNvSpPr>
          <p:nvPr userDrawn="1"/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Verdana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208DCA8-F335-1145-9B4C-C0CA4CA006A2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24" name="Slide Number Placeholder 5"/>
          <p:cNvSpPr txBox="1">
            <a:spLocks/>
          </p:cNvSpPr>
          <p:nvPr userDrawn="1"/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Verdana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E7750F-93B1-4648-A075-58A0D651976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5" name="Title 1"/>
          <p:cNvSpPr>
            <a:spLocks noGrp="1"/>
          </p:cNvSpPr>
          <p:nvPr>
            <p:ph type="ctrTitle"/>
          </p:nvPr>
        </p:nvSpPr>
        <p:spPr>
          <a:xfrm>
            <a:off x="533400" y="495302"/>
            <a:ext cx="7772400" cy="990599"/>
          </a:xfrm>
          <a:prstGeom prst="rect">
            <a:avLst/>
          </a:prstGeom>
        </p:spPr>
        <p:txBody>
          <a:bodyPr/>
          <a:lstStyle>
            <a:lvl1pPr algn="l">
              <a:defRPr b="1" i="0" cap="none">
                <a:solidFill>
                  <a:srgbClr val="3FB1DF"/>
                </a:solidFill>
                <a:latin typeface="Verdana"/>
                <a:cs typeface="Verdan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6" name="Rectangle 2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 userDrawn="1"/>
        </p:nvSpPr>
        <p:spPr>
          <a:xfrm>
            <a:off x="-74531" y="-20537"/>
            <a:ext cx="288032" cy="1008111"/>
          </a:xfrm>
          <a:prstGeom prst="roundRect">
            <a:avLst>
              <a:gd name="adj" fmla="val 16220"/>
            </a:avLst>
          </a:prstGeom>
          <a:solidFill>
            <a:srgbClr val="3FB1DF">
              <a:alpha val="6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 userDrawn="1"/>
        </p:nvSpPr>
        <p:spPr>
          <a:xfrm>
            <a:off x="-74532" y="-50691"/>
            <a:ext cx="2342275" cy="174169"/>
          </a:xfrm>
          <a:prstGeom prst="roundRect">
            <a:avLst>
              <a:gd name="adj" fmla="val 22051"/>
            </a:avLst>
          </a:prstGeom>
          <a:solidFill>
            <a:srgbClr val="3FB1DF">
              <a:alpha val="6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29" name="Rounded Rectangle 28"/>
          <p:cNvSpPr/>
          <p:nvPr userDrawn="1"/>
        </p:nvSpPr>
        <p:spPr>
          <a:xfrm>
            <a:off x="-74532" y="-50690"/>
            <a:ext cx="1406171" cy="246176"/>
          </a:xfrm>
          <a:prstGeom prst="roundRect">
            <a:avLst>
              <a:gd name="adj" fmla="val 14052"/>
            </a:avLst>
          </a:prstGeom>
          <a:solidFill>
            <a:srgbClr val="3FB1DF">
              <a:alpha val="6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pic>
        <p:nvPicPr>
          <p:cNvPr id="30" name="Picture 29" descr="Logo_transp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4587974"/>
            <a:ext cx="1152128" cy="4628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DCA8-F335-1145-9B4C-C0CA4CA006A2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750F-93B1-4648-A075-58A0D65197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194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208DCA8-F335-1145-9B4C-C0CA4CA006A2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9E7750F-93B1-4648-A075-58A0D65197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533400" y="1485901"/>
            <a:ext cx="8229600" cy="3394472"/>
          </a:xfrm>
          <a:prstGeom prst="rect">
            <a:avLst/>
          </a:prstGeom>
        </p:spPr>
        <p:txBody>
          <a:bodyPr/>
          <a:lstStyle>
            <a:lvl1pPr>
              <a:buSzPct val="100000"/>
              <a:buFontTx/>
              <a:buBlip>
                <a:blip r:embed="rId2"/>
              </a:buBlip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1pPr>
            <a:lvl2pPr>
              <a:buSzPct val="100000"/>
              <a:buFontTx/>
              <a:buBlip>
                <a:blip r:embed="rId2"/>
              </a:buBlip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2pPr>
            <a:lvl3pPr>
              <a:buSzPct val="100000"/>
              <a:buFontTx/>
              <a:buBlip>
                <a:blip r:embed="rId2"/>
              </a:buBlip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3pPr>
            <a:lvl4pPr>
              <a:buSzPct val="100000"/>
              <a:buFontTx/>
              <a:buBlip>
                <a:blip r:embed="rId2"/>
              </a:buBlip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4pPr>
            <a:lvl5pPr>
              <a:buSzPct val="100000"/>
              <a:buFontTx/>
              <a:buBlip>
                <a:blip r:embed="rId2"/>
              </a:buBlip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t-EE" dirty="0"/>
              <a:t>Click to edit Master text styles</a:t>
            </a:r>
          </a:p>
          <a:p>
            <a:pPr lvl="1"/>
            <a:r>
              <a:rPr lang="et-EE" dirty="0"/>
              <a:t>Second level</a:t>
            </a:r>
          </a:p>
          <a:p>
            <a:pPr lvl="2"/>
            <a:r>
              <a:rPr lang="et-EE" dirty="0"/>
              <a:t>Third level</a:t>
            </a:r>
          </a:p>
          <a:p>
            <a:pPr lvl="3"/>
            <a:r>
              <a:rPr lang="et-EE" dirty="0"/>
              <a:t>Fourth level</a:t>
            </a:r>
          </a:p>
          <a:p>
            <a:pPr lvl="4"/>
            <a:r>
              <a:rPr lang="et-EE" dirty="0"/>
              <a:t>Fifth level</a:t>
            </a:r>
            <a:endParaRPr lang="en-US" dirty="0"/>
          </a:p>
        </p:txBody>
      </p:sp>
      <p:sp>
        <p:nvSpPr>
          <p:cNvPr id="17" name="Date Placeholder 3"/>
          <p:cNvSpPr txBox="1">
            <a:spLocks/>
          </p:cNvSpPr>
          <p:nvPr userDrawn="1"/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Verdana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208DCA8-F335-1145-9B4C-C0CA4CA006A2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18" name="Slide Number Placeholder 5"/>
          <p:cNvSpPr txBox="1">
            <a:spLocks/>
          </p:cNvSpPr>
          <p:nvPr userDrawn="1"/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Verdana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E7750F-93B1-4648-A075-58A0D651976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533400" y="495302"/>
            <a:ext cx="7772400" cy="990599"/>
          </a:xfrm>
          <a:prstGeom prst="rect">
            <a:avLst/>
          </a:prstGeom>
        </p:spPr>
        <p:txBody>
          <a:bodyPr/>
          <a:lstStyle>
            <a:lvl1pPr algn="l">
              <a:defRPr b="1" i="0" cap="none">
                <a:solidFill>
                  <a:srgbClr val="3FB1DF"/>
                </a:solidFill>
                <a:latin typeface="Verdana"/>
                <a:cs typeface="Verdan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 userDrawn="1"/>
        </p:nvSpPr>
        <p:spPr>
          <a:xfrm>
            <a:off x="-74531" y="-20537"/>
            <a:ext cx="288032" cy="1008111"/>
          </a:xfrm>
          <a:prstGeom prst="roundRect">
            <a:avLst>
              <a:gd name="adj" fmla="val 16220"/>
            </a:avLst>
          </a:prstGeom>
          <a:solidFill>
            <a:srgbClr val="3FB1DF">
              <a:alpha val="6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 userDrawn="1"/>
        </p:nvSpPr>
        <p:spPr>
          <a:xfrm>
            <a:off x="-74532" y="-50691"/>
            <a:ext cx="2342275" cy="174169"/>
          </a:xfrm>
          <a:prstGeom prst="roundRect">
            <a:avLst>
              <a:gd name="adj" fmla="val 22051"/>
            </a:avLst>
          </a:prstGeom>
          <a:solidFill>
            <a:srgbClr val="3FB1DF">
              <a:alpha val="6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23" name="Rounded Rectangle 22"/>
          <p:cNvSpPr/>
          <p:nvPr userDrawn="1"/>
        </p:nvSpPr>
        <p:spPr>
          <a:xfrm>
            <a:off x="-74532" y="-50690"/>
            <a:ext cx="1406171" cy="246176"/>
          </a:xfrm>
          <a:prstGeom prst="roundRect">
            <a:avLst>
              <a:gd name="adj" fmla="val 14052"/>
            </a:avLst>
          </a:prstGeom>
          <a:solidFill>
            <a:srgbClr val="3FB1DF">
              <a:alpha val="6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pic>
        <p:nvPicPr>
          <p:cNvPr id="24" name="Picture 23" descr="Logo_transp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4587974"/>
            <a:ext cx="1152128" cy="4628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750F-93B1-4648-A075-58A0D65197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ounded Rectangle 11"/>
          <p:cNvSpPr/>
          <p:nvPr userDrawn="1"/>
        </p:nvSpPr>
        <p:spPr>
          <a:xfrm>
            <a:off x="-108520" y="-92546"/>
            <a:ext cx="8064896" cy="2664296"/>
          </a:xfrm>
          <a:prstGeom prst="roundRect">
            <a:avLst>
              <a:gd name="adj" fmla="val 2776"/>
            </a:avLst>
          </a:prstGeom>
          <a:solidFill>
            <a:srgbClr val="3FB1DF">
              <a:alpha val="6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13" name="Rounded Rectangle 12"/>
          <p:cNvSpPr/>
          <p:nvPr userDrawn="1"/>
        </p:nvSpPr>
        <p:spPr>
          <a:xfrm>
            <a:off x="-36512" y="-50690"/>
            <a:ext cx="5616624" cy="2982480"/>
          </a:xfrm>
          <a:prstGeom prst="roundRect">
            <a:avLst>
              <a:gd name="adj" fmla="val 2776"/>
            </a:avLst>
          </a:prstGeom>
          <a:solidFill>
            <a:srgbClr val="3FB1DF">
              <a:alpha val="6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>
            <a:off x="-36512" y="-50690"/>
            <a:ext cx="4392072" cy="4926696"/>
          </a:xfrm>
          <a:prstGeom prst="roundRect">
            <a:avLst>
              <a:gd name="adj" fmla="val 2776"/>
            </a:avLst>
          </a:prstGeom>
          <a:solidFill>
            <a:srgbClr val="3FB1DF">
              <a:alpha val="6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pic>
        <p:nvPicPr>
          <p:cNvPr id="10" name="Picture 9" descr="Logo_trans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4587974"/>
            <a:ext cx="1152128" cy="4628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483518"/>
            <a:ext cx="8229600" cy="85725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t-EE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DCA8-F335-1145-9B4C-C0CA4CA006A2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750F-93B1-4648-A075-58A0D651976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DCA8-F335-1145-9B4C-C0CA4CA006A2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750F-93B1-4648-A075-58A0D651976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Click to edit Master text styles</a:t>
            </a:r>
          </a:p>
          <a:p>
            <a:pPr lvl="1"/>
            <a:r>
              <a:rPr lang="et-EE"/>
              <a:t>Second level</a:t>
            </a:r>
          </a:p>
          <a:p>
            <a:pPr lvl="2"/>
            <a:r>
              <a:rPr lang="et-EE"/>
              <a:t>Third level</a:t>
            </a:r>
          </a:p>
          <a:p>
            <a:pPr lvl="3"/>
            <a:r>
              <a:rPr lang="et-EE"/>
              <a:t>Fourth level</a:t>
            </a:r>
          </a:p>
          <a:p>
            <a:pPr lvl="4"/>
            <a:r>
              <a:rPr lang="et-E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DCA8-F335-1145-9B4C-C0CA4CA006A2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750F-93B1-4648-A075-58A0D651976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/>
              </a:defRPr>
            </a:lvl1pPr>
          </a:lstStyle>
          <a:p>
            <a:fld id="{A208DCA8-F335-1145-9B4C-C0CA4CA006A2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/>
              </a:defRPr>
            </a:lvl1pPr>
          </a:lstStyle>
          <a:p>
            <a:fld id="{49E7750F-93B1-4648-A075-58A0D651976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914650"/>
            <a:ext cx="8229600" cy="16733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t-EE" dirty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1857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dirty="0"/>
              <a:t>Click to edit Master text styles</a:t>
            </a:r>
          </a:p>
          <a:p>
            <a:pPr lvl="1"/>
            <a:r>
              <a:rPr lang="et-EE" dirty="0"/>
              <a:t>Second level</a:t>
            </a:r>
          </a:p>
          <a:p>
            <a:pPr lvl="2"/>
            <a:r>
              <a:rPr lang="et-EE" dirty="0"/>
              <a:t>Third level</a:t>
            </a:r>
          </a:p>
          <a:p>
            <a:pPr lvl="3"/>
            <a:r>
              <a:rPr lang="et-EE" dirty="0"/>
              <a:t>Fourth level</a:t>
            </a:r>
          </a:p>
          <a:p>
            <a:pPr lvl="4"/>
            <a:r>
              <a:rPr lang="et-EE" dirty="0"/>
              <a:t>Fifth level</a:t>
            </a:r>
            <a:endParaRPr lang="en-US" dirty="0"/>
          </a:p>
        </p:txBody>
      </p:sp>
      <p:sp>
        <p:nvSpPr>
          <p:cNvPr id="11" name="Rounded Rectangle 10"/>
          <p:cNvSpPr/>
          <p:nvPr userDrawn="1"/>
        </p:nvSpPr>
        <p:spPr>
          <a:xfrm>
            <a:off x="-36512" y="-20537"/>
            <a:ext cx="1824207" cy="2880320"/>
          </a:xfrm>
          <a:prstGeom prst="roundRect">
            <a:avLst>
              <a:gd name="adj" fmla="val 1764"/>
            </a:avLst>
          </a:prstGeom>
          <a:solidFill>
            <a:srgbClr val="3FB1DF">
              <a:alpha val="6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 userDrawn="1"/>
        </p:nvSpPr>
        <p:spPr>
          <a:xfrm>
            <a:off x="-36512" y="-50690"/>
            <a:ext cx="4104456" cy="1398359"/>
          </a:xfrm>
          <a:prstGeom prst="roundRect">
            <a:avLst>
              <a:gd name="adj" fmla="val 2776"/>
            </a:avLst>
          </a:prstGeom>
          <a:solidFill>
            <a:srgbClr val="3FB1DF">
              <a:alpha val="6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13" name="Rounded Rectangle 12"/>
          <p:cNvSpPr/>
          <p:nvPr userDrawn="1"/>
        </p:nvSpPr>
        <p:spPr>
          <a:xfrm>
            <a:off x="-36512" y="-50690"/>
            <a:ext cx="2592288" cy="1728192"/>
          </a:xfrm>
          <a:prstGeom prst="roundRect">
            <a:avLst>
              <a:gd name="adj" fmla="val 2776"/>
            </a:avLst>
          </a:prstGeom>
          <a:solidFill>
            <a:srgbClr val="3FB1DF">
              <a:alpha val="6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pic>
        <p:nvPicPr>
          <p:cNvPr id="14" name="Picture 13" descr="Logo_transp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4587974"/>
            <a:ext cx="1152128" cy="4628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5" r:id="rId2"/>
    <p:sldLayoutId id="2147483650" r:id="rId3"/>
    <p:sldLayoutId id="2147483686" r:id="rId4"/>
    <p:sldLayoutId id="2147483651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 cap="all">
          <a:solidFill>
            <a:srgbClr val="3FB1DF"/>
          </a:solidFill>
          <a:latin typeface="Verdana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595959"/>
          </a:solidFill>
          <a:latin typeface="Verdan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595959"/>
          </a:solidFill>
          <a:latin typeface="Verdana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95959"/>
          </a:solidFill>
          <a:latin typeface="Verdana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95959"/>
          </a:solidFill>
          <a:latin typeface="Verdan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95959"/>
          </a:solidFill>
          <a:latin typeface="Verdan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1707654"/>
            <a:ext cx="7056784" cy="1728192"/>
          </a:xfrm>
        </p:spPr>
        <p:txBody>
          <a:bodyPr>
            <a:noAutofit/>
          </a:bodyPr>
          <a:lstStyle/>
          <a:p>
            <a:r>
              <a:rPr lang="et-EE" b="0" dirty="0">
                <a:latin typeface="Aino Headline" panose="020B0303040504020204" pitchFamily="34" charset="0"/>
              </a:rPr>
              <a:t>TOOTEARENDUS</a:t>
            </a:r>
            <a:endParaRPr lang="en-US" b="0" dirty="0">
              <a:latin typeface="Aino Headline" panose="020B0303040504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84168" y="3507854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t-EE" sz="2400" dirty="0">
                <a:solidFill>
                  <a:srgbClr val="3FB1DF"/>
                </a:solidFill>
                <a:latin typeface="Aino Headline" panose="020B0303040504020204" pitchFamily="34" charset="0"/>
              </a:rPr>
              <a:t>Erki Varbola</a:t>
            </a:r>
          </a:p>
          <a:p>
            <a:pPr algn="r"/>
            <a:r>
              <a:rPr lang="et-EE" sz="2400" dirty="0">
                <a:solidFill>
                  <a:srgbClr val="3FB1DF"/>
                </a:solidFill>
                <a:latin typeface="Aino Headline" panose="020B0303040504020204" pitchFamily="34" charset="0"/>
              </a:rPr>
              <a:t>03.06.2020</a:t>
            </a:r>
          </a:p>
        </p:txBody>
      </p:sp>
    </p:spTree>
    <p:extLst>
      <p:ext uri="{BB962C8B-B14F-4D97-AF65-F5344CB8AC3E}">
        <p14:creationId xmlns:p14="http://schemas.microsoft.com/office/powerpoint/2010/main" val="2014237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903784"/>
            <a:ext cx="8019728" cy="423971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et-EE" sz="1600" dirty="0">
              <a:solidFill>
                <a:schemeClr val="tx1"/>
              </a:solidFill>
              <a:latin typeface="Aino" panose="02000603040504020204" pitchFamily="50" charset="-70"/>
            </a:endParaRPr>
          </a:p>
          <a:p>
            <a:pPr>
              <a:spcBef>
                <a:spcPts val="0"/>
              </a:spcBef>
            </a:pPr>
            <a:r>
              <a:rPr lang="et-EE" sz="1600" dirty="0">
                <a:solidFill>
                  <a:schemeClr val="tx1"/>
                </a:solidFill>
                <a:latin typeface="Aino" panose="02000603040504020204" pitchFamily="50" charset="-70"/>
              </a:rPr>
              <a:t>Väljakutseks on majanduse muutmine teadmismahukamaks, lisandväärtuse senisest kiirem ja samas jätkusuutlik kasv ning uute turgude leidmine.</a:t>
            </a:r>
          </a:p>
          <a:p>
            <a:pPr marL="0" indent="0">
              <a:spcBef>
                <a:spcPts val="0"/>
              </a:spcBef>
              <a:buNone/>
            </a:pPr>
            <a:endParaRPr lang="et-EE" sz="1600" dirty="0">
              <a:solidFill>
                <a:schemeClr val="tx1"/>
              </a:solidFill>
              <a:latin typeface="Aino" panose="02000603040504020204" pitchFamily="50" charset="-70"/>
            </a:endParaRPr>
          </a:p>
          <a:p>
            <a:pPr marL="0" indent="0">
              <a:spcBef>
                <a:spcPts val="0"/>
              </a:spcBef>
              <a:buNone/>
            </a:pPr>
            <a:endParaRPr lang="et-EE" sz="1600" dirty="0">
              <a:solidFill>
                <a:schemeClr val="tx1"/>
              </a:solidFill>
              <a:latin typeface="Aino" panose="02000603040504020204" pitchFamily="50" charset="-70"/>
            </a:endParaRPr>
          </a:p>
          <a:p>
            <a:pPr>
              <a:spcBef>
                <a:spcPts val="0"/>
              </a:spcBef>
            </a:pPr>
            <a:r>
              <a:rPr lang="et-EE" sz="1600" dirty="0">
                <a:solidFill>
                  <a:schemeClr val="tx1"/>
                </a:solidFill>
                <a:latin typeface="Aino" panose="02000603040504020204" pitchFamily="50" charset="-70"/>
              </a:rPr>
              <a:t>Lisandväärtuse ja tootlikkuse kasvu suurendamisel keskendub EAS kolmele valdkonnale: </a:t>
            </a:r>
          </a:p>
          <a:p>
            <a:pPr lvl="1">
              <a:spcBef>
                <a:spcPts val="0"/>
              </a:spcBef>
            </a:pPr>
            <a:r>
              <a:rPr lang="et-EE" sz="1600" dirty="0">
                <a:solidFill>
                  <a:schemeClr val="tx1"/>
                </a:solidFill>
                <a:latin typeface="Aino" panose="02000603040504020204" pitchFamily="50" charset="-70"/>
              </a:rPr>
              <a:t>eksport</a:t>
            </a:r>
          </a:p>
          <a:p>
            <a:pPr lvl="1">
              <a:spcBef>
                <a:spcPts val="0"/>
              </a:spcBef>
            </a:pPr>
            <a:r>
              <a:rPr lang="et-EE" sz="1600" dirty="0">
                <a:solidFill>
                  <a:schemeClr val="tx1"/>
                </a:solidFill>
                <a:latin typeface="Aino" panose="02000603040504020204" pitchFamily="50" charset="-70"/>
              </a:rPr>
              <a:t>välisinvesteeringud</a:t>
            </a:r>
          </a:p>
          <a:p>
            <a:pPr lvl="1">
              <a:spcBef>
                <a:spcPts val="0"/>
              </a:spcBef>
            </a:pPr>
            <a:r>
              <a:rPr lang="et-EE" sz="1600" dirty="0">
                <a:solidFill>
                  <a:schemeClr val="tx1"/>
                </a:solidFill>
                <a:latin typeface="Aino" panose="02000603040504020204" pitchFamily="50" charset="-70"/>
              </a:rPr>
              <a:t>turism</a:t>
            </a:r>
          </a:p>
          <a:p>
            <a:pPr marL="0" indent="0">
              <a:spcBef>
                <a:spcPts val="600"/>
              </a:spcBef>
              <a:buNone/>
            </a:pPr>
            <a:endParaRPr lang="et-EE" sz="1600" dirty="0">
              <a:solidFill>
                <a:schemeClr val="tx1"/>
              </a:solidFill>
              <a:latin typeface="Aino" panose="02000603040504020204" pitchFamily="50" charset="-7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ADCCC61-FE2B-4AE7-9A01-46112F8C0196}"/>
              </a:ext>
            </a:extLst>
          </p:cNvPr>
          <p:cNvSpPr txBox="1">
            <a:spLocks/>
          </p:cNvSpPr>
          <p:nvPr/>
        </p:nvSpPr>
        <p:spPr>
          <a:xfrm>
            <a:off x="533400" y="195487"/>
            <a:ext cx="7772400" cy="7082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 cap="none">
                <a:solidFill>
                  <a:srgbClr val="3FB1DF"/>
                </a:solidFill>
                <a:latin typeface="Verdana"/>
                <a:ea typeface="+mj-ea"/>
                <a:cs typeface="Verdana"/>
              </a:defRPr>
            </a:lvl1pPr>
          </a:lstStyle>
          <a:p>
            <a:r>
              <a:rPr lang="et-EE" altLang="et-EE" sz="3200" b="0" dirty="0" err="1">
                <a:latin typeface="Aino Headline" panose="020B0303040504020204" pitchFamily="34" charset="0"/>
              </a:rPr>
              <a:t>EASi</a:t>
            </a:r>
            <a:r>
              <a:rPr lang="et-EE" altLang="et-EE" sz="3200" b="0" dirty="0">
                <a:latin typeface="Aino Headline" panose="020B0303040504020204" pitchFamily="34" charset="0"/>
              </a:rPr>
              <a:t> eesmärgid</a:t>
            </a:r>
          </a:p>
        </p:txBody>
      </p:sp>
    </p:spTree>
    <p:extLst>
      <p:ext uri="{BB962C8B-B14F-4D97-AF65-F5344CB8AC3E}">
        <p14:creationId xmlns:p14="http://schemas.microsoft.com/office/powerpoint/2010/main" val="3395557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903220"/>
            <a:ext cx="3888432" cy="397154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et-EE" sz="1600" b="1" dirty="0">
              <a:solidFill>
                <a:schemeClr val="tx1"/>
              </a:solidFill>
              <a:latin typeface="Aino" panose="02000603040504020204" pitchFamily="50" charset="-7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t-EE" sz="1600" b="1" dirty="0">
                <a:solidFill>
                  <a:schemeClr val="tx1"/>
                </a:solidFill>
                <a:latin typeface="Aino" panose="02000603040504020204" pitchFamily="50" charset="-70"/>
              </a:rPr>
              <a:t>Arendustegevus: </a:t>
            </a:r>
          </a:p>
          <a:p>
            <a:pPr>
              <a:spcBef>
                <a:spcPts val="0"/>
              </a:spcBef>
            </a:pPr>
            <a:r>
              <a:rPr lang="et-EE" sz="1600" dirty="0">
                <a:solidFill>
                  <a:srgbClr val="3FB1DF"/>
                </a:solidFill>
                <a:latin typeface="Aino" panose="02000603040504020204" pitchFamily="50" charset="-70"/>
              </a:rPr>
              <a:t>Innovatsiooni- ja arendusosak</a:t>
            </a:r>
          </a:p>
          <a:p>
            <a:pPr>
              <a:spcBef>
                <a:spcPts val="0"/>
              </a:spcBef>
            </a:pPr>
            <a:r>
              <a:rPr lang="et-EE" sz="1600" b="1" dirty="0">
                <a:solidFill>
                  <a:schemeClr val="tx1"/>
                </a:solidFill>
                <a:latin typeface="Aino" panose="02000603040504020204" pitchFamily="50" charset="-70"/>
              </a:rPr>
              <a:t>Tootearendus</a:t>
            </a:r>
          </a:p>
          <a:p>
            <a:pPr>
              <a:spcBef>
                <a:spcPts val="0"/>
              </a:spcBef>
            </a:pPr>
            <a:r>
              <a:rPr lang="et-EE" sz="1600" dirty="0">
                <a:solidFill>
                  <a:srgbClr val="3FB1DF"/>
                </a:solidFill>
                <a:latin typeface="Aino" panose="02000603040504020204" pitchFamily="50" charset="-70"/>
              </a:rPr>
              <a:t>Ettevõtte arenguprogramm</a:t>
            </a:r>
          </a:p>
          <a:p>
            <a:pPr>
              <a:spcBef>
                <a:spcPts val="0"/>
              </a:spcBef>
            </a:pPr>
            <a:r>
              <a:rPr lang="et-EE" sz="1600" dirty="0" err="1">
                <a:solidFill>
                  <a:srgbClr val="3FB1DF"/>
                </a:solidFill>
                <a:latin typeface="Aino" panose="02000603040504020204" pitchFamily="50" charset="-70"/>
              </a:rPr>
              <a:t>Eurostars</a:t>
            </a:r>
            <a:endParaRPr lang="et-EE" sz="1600" dirty="0">
              <a:solidFill>
                <a:srgbClr val="3FB1DF"/>
              </a:solidFill>
              <a:latin typeface="Aino" panose="02000603040504020204" pitchFamily="50" charset="-70"/>
            </a:endParaRPr>
          </a:p>
          <a:p>
            <a:pPr marL="0" indent="0">
              <a:spcBef>
                <a:spcPts val="0"/>
              </a:spcBef>
              <a:buNone/>
            </a:pPr>
            <a:endParaRPr lang="et-EE" sz="1600" dirty="0">
              <a:solidFill>
                <a:schemeClr val="tx1"/>
              </a:solidFill>
              <a:latin typeface="Aino" panose="02000603040504020204" pitchFamily="50" charset="-70"/>
            </a:endParaRPr>
          </a:p>
          <a:p>
            <a:pPr marL="0" indent="0">
              <a:spcBef>
                <a:spcPts val="0"/>
              </a:spcBef>
              <a:buNone/>
            </a:pPr>
            <a:endParaRPr lang="et-EE" sz="1600" dirty="0">
              <a:solidFill>
                <a:schemeClr val="tx1"/>
              </a:solidFill>
              <a:latin typeface="Aino" panose="02000603040504020204" pitchFamily="50" charset="-7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t-EE" sz="1600" b="1" dirty="0">
                <a:solidFill>
                  <a:schemeClr val="tx1"/>
                </a:solidFill>
                <a:latin typeface="Aino" panose="02000603040504020204" pitchFamily="50" charset="-70"/>
              </a:rPr>
              <a:t>Tööstuse digitaliseerimine: </a:t>
            </a:r>
          </a:p>
          <a:p>
            <a:pPr>
              <a:spcBef>
                <a:spcPts val="0"/>
              </a:spcBef>
            </a:pPr>
            <a:r>
              <a:rPr lang="et-EE" sz="1600" dirty="0" err="1">
                <a:solidFill>
                  <a:srgbClr val="3FB1DF"/>
                </a:solidFill>
                <a:latin typeface="Aino" panose="02000603040504020204" pitchFamily="50" charset="-70"/>
              </a:rPr>
              <a:t>Digidiagnostika</a:t>
            </a:r>
            <a:r>
              <a:rPr lang="et-EE" sz="1600" dirty="0">
                <a:solidFill>
                  <a:srgbClr val="3FB1DF"/>
                </a:solidFill>
                <a:latin typeface="Aino" panose="02000603040504020204" pitchFamily="50" charset="-7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t-EE" sz="1600" dirty="0">
                <a:solidFill>
                  <a:schemeClr val="bg1">
                    <a:lumMod val="65000"/>
                  </a:schemeClr>
                </a:solidFill>
                <a:latin typeface="Aino" panose="02000603040504020204" pitchFamily="50" charset="-70"/>
              </a:rPr>
              <a:t>Norra Green ICT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4C5DA11-67CE-4AC3-A1F2-CD1851C829E1}"/>
              </a:ext>
            </a:extLst>
          </p:cNvPr>
          <p:cNvSpPr txBox="1">
            <a:spLocks/>
          </p:cNvSpPr>
          <p:nvPr/>
        </p:nvSpPr>
        <p:spPr>
          <a:xfrm>
            <a:off x="533400" y="195487"/>
            <a:ext cx="7772400" cy="7082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 cap="none">
                <a:solidFill>
                  <a:srgbClr val="3FB1DF"/>
                </a:solidFill>
                <a:latin typeface="Verdana"/>
                <a:ea typeface="+mj-ea"/>
                <a:cs typeface="Verdana"/>
              </a:defRPr>
            </a:lvl1pPr>
          </a:lstStyle>
          <a:p>
            <a:r>
              <a:rPr lang="et-EE" altLang="et-EE" sz="3200" b="0" dirty="0">
                <a:latin typeface="Aino Headline" panose="020B0303040504020204" pitchFamily="34" charset="0"/>
              </a:rPr>
              <a:t>Toetused ettevõtte arenguks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F630545A-32E2-49ED-9DC9-EE00CE92671D}"/>
              </a:ext>
            </a:extLst>
          </p:cNvPr>
          <p:cNvSpPr txBox="1">
            <a:spLocks/>
          </p:cNvSpPr>
          <p:nvPr/>
        </p:nvSpPr>
        <p:spPr>
          <a:xfrm>
            <a:off x="4572000" y="903220"/>
            <a:ext cx="4182616" cy="39715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SzPct val="100000"/>
              <a:buFontTx/>
              <a:buBlip>
                <a:blip r:embed="rId2"/>
              </a:buBlip>
              <a:defRPr sz="32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+mn-ea"/>
                <a:cs typeface="Verdan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SzPct val="100000"/>
              <a:buFontTx/>
              <a:buBlip>
                <a:blip r:embed="rId2"/>
              </a:buBlip>
              <a:defRPr sz="28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+mn-ea"/>
                <a:cs typeface="Verdan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SzPct val="100000"/>
              <a:buFontTx/>
              <a:buBlip>
                <a:blip r:embed="rId2"/>
              </a:buBlip>
              <a:defRPr sz="24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+mn-ea"/>
                <a:cs typeface="Verdan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SzPct val="100000"/>
              <a:buFontTx/>
              <a:buBlip>
                <a:blip r:embed="rId2"/>
              </a:buBlip>
              <a:defRPr sz="2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+mn-ea"/>
                <a:cs typeface="Verdan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SzPct val="100000"/>
              <a:buFontTx/>
              <a:buBlip>
                <a:blip r:embed="rId2"/>
              </a:buBlip>
              <a:defRPr sz="2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+mn-ea"/>
                <a:cs typeface="Verdan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t-EE" sz="1600" b="1" dirty="0">
              <a:solidFill>
                <a:schemeClr val="tx1"/>
              </a:solidFill>
              <a:latin typeface="Aino" panose="02000603040504020204" pitchFamily="50" charset="-7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t-EE" sz="1600" b="1" dirty="0">
                <a:solidFill>
                  <a:schemeClr val="tx1"/>
                </a:solidFill>
                <a:latin typeface="Aino" panose="02000603040504020204" pitchFamily="50" charset="-70"/>
              </a:rPr>
              <a:t>Ettevõtte laienemine: </a:t>
            </a:r>
          </a:p>
          <a:p>
            <a:pPr>
              <a:spcBef>
                <a:spcPts val="0"/>
              </a:spcBef>
            </a:pPr>
            <a:r>
              <a:rPr lang="et-EE" sz="1600" dirty="0">
                <a:solidFill>
                  <a:srgbClr val="3FB1DF"/>
                </a:solidFill>
                <a:latin typeface="Aino" panose="02000603040504020204" pitchFamily="50" charset="-70"/>
              </a:rPr>
              <a:t>Tugiteenus- ja arenduskeskus</a:t>
            </a:r>
          </a:p>
          <a:p>
            <a:pPr>
              <a:spcBef>
                <a:spcPts val="0"/>
              </a:spcBef>
            </a:pPr>
            <a:r>
              <a:rPr lang="et-EE" sz="1600" dirty="0">
                <a:solidFill>
                  <a:srgbClr val="3FB1DF"/>
                </a:solidFill>
                <a:latin typeface="Aino" panose="02000603040504020204" pitchFamily="50" charset="-70"/>
              </a:rPr>
              <a:t>Suurinvestor</a:t>
            </a:r>
          </a:p>
          <a:p>
            <a:pPr marL="0" indent="0">
              <a:spcBef>
                <a:spcPts val="0"/>
              </a:spcBef>
              <a:buNone/>
            </a:pPr>
            <a:endParaRPr lang="et-EE" sz="1600" b="1" dirty="0">
              <a:solidFill>
                <a:schemeClr val="tx1"/>
              </a:solidFill>
              <a:latin typeface="Aino" panose="02000603040504020204" pitchFamily="50" charset="-70"/>
            </a:endParaRPr>
          </a:p>
          <a:p>
            <a:pPr marL="0" indent="0">
              <a:spcBef>
                <a:spcPts val="0"/>
              </a:spcBef>
              <a:buNone/>
            </a:pPr>
            <a:endParaRPr lang="et-EE" sz="1600" b="1" dirty="0">
              <a:solidFill>
                <a:schemeClr val="tx1"/>
              </a:solidFill>
              <a:latin typeface="Aino" panose="02000603040504020204" pitchFamily="50" charset="-70"/>
            </a:endParaRPr>
          </a:p>
          <a:p>
            <a:pPr marL="0" indent="0">
              <a:spcBef>
                <a:spcPts val="0"/>
              </a:spcBef>
              <a:buNone/>
            </a:pPr>
            <a:endParaRPr lang="et-EE" sz="1600" b="1" dirty="0">
              <a:solidFill>
                <a:schemeClr val="tx1"/>
              </a:solidFill>
              <a:latin typeface="Aino" panose="02000603040504020204" pitchFamily="50" charset="-70"/>
            </a:endParaRPr>
          </a:p>
          <a:p>
            <a:pPr marL="0" indent="0">
              <a:spcBef>
                <a:spcPts val="0"/>
              </a:spcBef>
              <a:buNone/>
            </a:pPr>
            <a:endParaRPr lang="et-EE" sz="1600" b="1" dirty="0">
              <a:solidFill>
                <a:schemeClr val="tx1"/>
              </a:solidFill>
              <a:latin typeface="Aino" panose="02000603040504020204" pitchFamily="50" charset="-7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t-EE" sz="1600" b="1" dirty="0">
                <a:solidFill>
                  <a:schemeClr val="tx1"/>
                </a:solidFill>
                <a:latin typeface="Aino" panose="02000603040504020204" pitchFamily="50" charset="-70"/>
              </a:rPr>
              <a:t>Rahvusvahelistumine: </a:t>
            </a:r>
          </a:p>
          <a:p>
            <a:pPr>
              <a:spcBef>
                <a:spcPts val="0"/>
              </a:spcBef>
            </a:pPr>
            <a:r>
              <a:rPr lang="et-EE" sz="1600" dirty="0" err="1">
                <a:solidFill>
                  <a:srgbClr val="3FB1DF"/>
                </a:solidFill>
                <a:latin typeface="Aino" panose="02000603040504020204" pitchFamily="50" charset="-70"/>
              </a:rPr>
              <a:t>Välisvärbamine</a:t>
            </a:r>
            <a:endParaRPr lang="et-EE" sz="1600" dirty="0">
              <a:solidFill>
                <a:srgbClr val="3FB1DF"/>
              </a:solidFill>
              <a:latin typeface="Aino" panose="02000603040504020204" pitchFamily="50" charset="-70"/>
            </a:endParaRPr>
          </a:p>
        </p:txBody>
      </p:sp>
    </p:spTree>
    <p:extLst>
      <p:ext uri="{BB962C8B-B14F-4D97-AF65-F5344CB8AC3E}">
        <p14:creationId xmlns:p14="http://schemas.microsoft.com/office/powerpoint/2010/main" val="4020394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903783"/>
            <a:ext cx="8143056" cy="4239717"/>
          </a:xfrm>
        </p:spPr>
        <p:txBody>
          <a:bodyPr>
            <a:noAutofit/>
          </a:bodyPr>
          <a:lstStyle/>
          <a:p>
            <a:pPr marL="17100" indent="0">
              <a:spcBef>
                <a:spcPts val="0"/>
              </a:spcBef>
              <a:buNone/>
            </a:pPr>
            <a:endParaRPr lang="et-EE" sz="1600" b="1" dirty="0">
              <a:solidFill>
                <a:schemeClr val="tx1"/>
              </a:solidFill>
              <a:latin typeface="Aino" panose="02000603040504020204" pitchFamily="50" charset="-70"/>
            </a:endParaRPr>
          </a:p>
          <a:p>
            <a:pPr marL="17100" indent="0">
              <a:spcBef>
                <a:spcPts val="0"/>
              </a:spcBef>
              <a:buNone/>
            </a:pPr>
            <a:r>
              <a:rPr lang="et-EE" sz="1600" b="1" dirty="0">
                <a:solidFill>
                  <a:schemeClr val="tx1"/>
                </a:solidFill>
                <a:latin typeface="Aino" panose="02000603040504020204" pitchFamily="50" charset="-70"/>
              </a:rPr>
              <a:t>Eesmärk</a:t>
            </a:r>
          </a:p>
          <a:p>
            <a:pPr marL="17100" indent="0">
              <a:spcBef>
                <a:spcPts val="0"/>
              </a:spcBef>
              <a:buNone/>
            </a:pPr>
            <a:r>
              <a:rPr lang="et-EE" sz="1600" dirty="0">
                <a:solidFill>
                  <a:schemeClr val="tx1"/>
                </a:solidFill>
                <a:latin typeface="Aino" panose="02000603040504020204" pitchFamily="50" charset="-70"/>
              </a:rPr>
              <a:t>Aidata </a:t>
            </a:r>
            <a:r>
              <a:rPr lang="et-EE" sz="1600" b="1" dirty="0">
                <a:solidFill>
                  <a:schemeClr val="tx1"/>
                </a:solidFill>
                <a:latin typeface="Aino" panose="02000603040504020204" pitchFamily="50" charset="-70"/>
              </a:rPr>
              <a:t>ettevõtjal</a:t>
            </a:r>
            <a:r>
              <a:rPr lang="et-EE" sz="1600" dirty="0">
                <a:solidFill>
                  <a:schemeClr val="tx1"/>
                </a:solidFill>
                <a:latin typeface="Aino" panose="02000603040504020204" pitchFamily="50" charset="-70"/>
              </a:rPr>
              <a:t> kasvatada läbi tootearenduse müügitulu uutest või oluliselt muudetud toodetest ja teenustest (eksport).</a:t>
            </a:r>
          </a:p>
          <a:p>
            <a:pPr marL="17100" indent="0">
              <a:spcBef>
                <a:spcPts val="0"/>
              </a:spcBef>
              <a:buNone/>
            </a:pPr>
            <a:endParaRPr lang="et-EE" sz="1600" dirty="0">
              <a:solidFill>
                <a:schemeClr val="tx1"/>
              </a:solidFill>
              <a:latin typeface="Aino" panose="02000603040504020204" pitchFamily="50" charset="-70"/>
            </a:endParaRPr>
          </a:p>
          <a:p>
            <a:pPr marL="17100" indent="0">
              <a:spcBef>
                <a:spcPts val="0"/>
              </a:spcBef>
              <a:buNone/>
            </a:pPr>
            <a:r>
              <a:rPr lang="et-EE" sz="1600" b="1" dirty="0">
                <a:solidFill>
                  <a:schemeClr val="tx1"/>
                </a:solidFill>
                <a:latin typeface="Aino" panose="02000603040504020204" pitchFamily="50" charset="-70"/>
              </a:rPr>
              <a:t>Taotleja</a:t>
            </a:r>
          </a:p>
          <a:p>
            <a:pPr marL="17100" indent="0">
              <a:spcBef>
                <a:spcPts val="0"/>
              </a:spcBef>
              <a:buNone/>
            </a:pPr>
            <a:r>
              <a:rPr lang="et-EE" sz="1600" dirty="0">
                <a:solidFill>
                  <a:schemeClr val="tx1"/>
                </a:solidFill>
                <a:latin typeface="Aino" panose="02000603040504020204" pitchFamily="50" charset="-70"/>
              </a:rPr>
              <a:t>Viimase kahe aasta keskmine müügitulu on vähemalt 200 000 eurot.</a:t>
            </a:r>
          </a:p>
          <a:p>
            <a:pPr marL="17100" indent="0">
              <a:spcBef>
                <a:spcPts val="0"/>
              </a:spcBef>
              <a:buNone/>
            </a:pPr>
            <a:endParaRPr lang="et-EE" sz="1600" dirty="0">
              <a:solidFill>
                <a:schemeClr val="tx1"/>
              </a:solidFill>
              <a:latin typeface="Aino" panose="02000603040504020204" pitchFamily="50" charset="-70"/>
            </a:endParaRPr>
          </a:p>
          <a:p>
            <a:pPr marL="17100" indent="0">
              <a:spcBef>
                <a:spcPts val="0"/>
              </a:spcBef>
              <a:buNone/>
            </a:pPr>
            <a:r>
              <a:rPr lang="et-EE" sz="1600" b="1" dirty="0">
                <a:solidFill>
                  <a:schemeClr val="tx1"/>
                </a:solidFill>
                <a:latin typeface="Aino" panose="02000603040504020204" pitchFamily="50" charset="-70"/>
              </a:rPr>
              <a:t>Välistatud valdkonnad</a:t>
            </a:r>
          </a:p>
          <a:p>
            <a:pPr>
              <a:spcBef>
                <a:spcPts val="0"/>
              </a:spcBef>
            </a:pPr>
            <a:r>
              <a:rPr lang="et-EE" sz="1600" dirty="0">
                <a:solidFill>
                  <a:schemeClr val="tx1"/>
                </a:solidFill>
                <a:latin typeface="Aino" panose="02000603040504020204" pitchFamily="50" charset="-70"/>
              </a:rPr>
              <a:t>põllumajandus, mets, vesiviljelus (A); kala, vähi, limuste töötlemine (C102);</a:t>
            </a:r>
          </a:p>
          <a:p>
            <a:pPr>
              <a:spcBef>
                <a:spcPts val="0"/>
              </a:spcBef>
            </a:pPr>
            <a:r>
              <a:rPr lang="et-EE" sz="1600" dirty="0">
                <a:solidFill>
                  <a:schemeClr val="tx1"/>
                </a:solidFill>
                <a:latin typeface="Aino" panose="02000603040504020204" pitchFamily="50" charset="-70"/>
              </a:rPr>
              <a:t>tubakatoodete tootmine (C120);</a:t>
            </a:r>
          </a:p>
          <a:p>
            <a:pPr>
              <a:spcBef>
                <a:spcPts val="0"/>
              </a:spcBef>
            </a:pPr>
            <a:r>
              <a:rPr lang="et-EE" sz="1600" dirty="0">
                <a:solidFill>
                  <a:schemeClr val="tx1"/>
                </a:solidFill>
                <a:latin typeface="Aino" panose="02000603040504020204" pitchFamily="50" charset="-70"/>
              </a:rPr>
              <a:t>müügi vahendus, jae-hulgikaubandus (G), va mootorsõidukite hooldus;</a:t>
            </a:r>
          </a:p>
          <a:p>
            <a:pPr>
              <a:spcBef>
                <a:spcPts val="0"/>
              </a:spcBef>
            </a:pPr>
            <a:r>
              <a:rPr lang="et-EE" sz="1600" dirty="0">
                <a:solidFill>
                  <a:schemeClr val="tx1"/>
                </a:solidFill>
                <a:latin typeface="Aino" panose="02000603040504020204" pitchFamily="50" charset="-70"/>
              </a:rPr>
              <a:t>finants- ja kindlustus (K); kinnisvara (L); </a:t>
            </a:r>
          </a:p>
          <a:p>
            <a:pPr>
              <a:spcBef>
                <a:spcPts val="0"/>
              </a:spcBef>
            </a:pPr>
            <a:r>
              <a:rPr lang="et-EE" sz="1600" dirty="0" err="1">
                <a:solidFill>
                  <a:schemeClr val="tx1"/>
                </a:solidFill>
                <a:latin typeface="Aino" panose="02000603040504020204" pitchFamily="50" charset="-70"/>
              </a:rPr>
              <a:t>jur</a:t>
            </a:r>
            <a:r>
              <a:rPr lang="et-EE" sz="1600" dirty="0">
                <a:solidFill>
                  <a:schemeClr val="tx1"/>
                </a:solidFill>
                <a:latin typeface="Aino" panose="02000603040504020204" pitchFamily="50" charset="-70"/>
              </a:rPr>
              <a:t> toimingud (M69); peakontor, nõustamine (M70); reklaam, turu-uuring (M73);</a:t>
            </a:r>
          </a:p>
          <a:p>
            <a:pPr>
              <a:spcBef>
                <a:spcPts val="0"/>
              </a:spcBef>
            </a:pPr>
            <a:r>
              <a:rPr lang="et-EE" sz="1600" dirty="0">
                <a:solidFill>
                  <a:schemeClr val="tx1"/>
                </a:solidFill>
                <a:latin typeface="Aino" panose="02000603040504020204" pitchFamily="50" charset="-70"/>
              </a:rPr>
              <a:t>rentimine, kasutusrent, ajutise tööjõu rent (N77, N782);</a:t>
            </a:r>
          </a:p>
          <a:p>
            <a:pPr>
              <a:spcBef>
                <a:spcPts val="0"/>
              </a:spcBef>
            </a:pPr>
            <a:r>
              <a:rPr lang="et-EE" sz="1600" dirty="0">
                <a:solidFill>
                  <a:schemeClr val="tx1"/>
                </a:solidFill>
                <a:latin typeface="Aino" panose="02000603040504020204" pitchFamily="50" charset="-70"/>
              </a:rPr>
              <a:t>hasartmängud, kihlveod (R920).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9511C3A-E8B9-4CB0-B580-DA461EDDA528}"/>
              </a:ext>
            </a:extLst>
          </p:cNvPr>
          <p:cNvSpPr txBox="1">
            <a:spLocks/>
          </p:cNvSpPr>
          <p:nvPr/>
        </p:nvSpPr>
        <p:spPr>
          <a:xfrm>
            <a:off x="533400" y="195487"/>
            <a:ext cx="7927032" cy="7082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 cap="none">
                <a:solidFill>
                  <a:srgbClr val="3FB1DF"/>
                </a:solidFill>
                <a:latin typeface="Verdana"/>
                <a:ea typeface="+mj-ea"/>
                <a:cs typeface="Verdana"/>
              </a:defRPr>
            </a:lvl1pPr>
          </a:lstStyle>
          <a:p>
            <a:r>
              <a:rPr lang="et-EE" altLang="et-EE" sz="3200" b="0" dirty="0">
                <a:latin typeface="Aino Headline" panose="020B0303040504020204" pitchFamily="34" charset="0"/>
              </a:rPr>
              <a:t>Tootearendus (TA)</a:t>
            </a:r>
          </a:p>
        </p:txBody>
      </p:sp>
    </p:spTree>
    <p:extLst>
      <p:ext uri="{BB962C8B-B14F-4D97-AF65-F5344CB8AC3E}">
        <p14:creationId xmlns:p14="http://schemas.microsoft.com/office/powerpoint/2010/main" val="1751178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903783"/>
            <a:ext cx="8143056" cy="4239717"/>
          </a:xfrm>
        </p:spPr>
        <p:txBody>
          <a:bodyPr>
            <a:noAutofit/>
          </a:bodyPr>
          <a:lstStyle/>
          <a:p>
            <a:pPr marL="17100" indent="0">
              <a:spcBef>
                <a:spcPts val="0"/>
              </a:spcBef>
              <a:buNone/>
            </a:pPr>
            <a:endParaRPr lang="et-EE" sz="1600" b="1" dirty="0">
              <a:solidFill>
                <a:schemeClr val="tx1"/>
              </a:solidFill>
              <a:latin typeface="Aino" panose="02000603040504020204" pitchFamily="50" charset="-70"/>
            </a:endParaRPr>
          </a:p>
          <a:p>
            <a:pPr marL="17100" indent="0">
              <a:spcBef>
                <a:spcPts val="0"/>
              </a:spcBef>
              <a:buNone/>
            </a:pPr>
            <a:r>
              <a:rPr lang="et-EE" sz="1600" b="1" dirty="0">
                <a:solidFill>
                  <a:schemeClr val="tx1"/>
                </a:solidFill>
                <a:latin typeface="Aino" panose="02000603040504020204" pitchFamily="50" charset="-70"/>
              </a:rPr>
              <a:t>Toetus</a:t>
            </a:r>
          </a:p>
          <a:p>
            <a:pPr>
              <a:spcBef>
                <a:spcPts val="0"/>
              </a:spcBef>
            </a:pPr>
            <a:r>
              <a:rPr lang="et-EE" sz="1600" dirty="0">
                <a:solidFill>
                  <a:schemeClr val="tx1"/>
                </a:solidFill>
                <a:latin typeface="Aino" panose="02000603040504020204" pitchFamily="50" charset="-70"/>
              </a:rPr>
              <a:t>20 000 kuni 500 000 eurot;</a:t>
            </a:r>
          </a:p>
          <a:p>
            <a:pPr>
              <a:spcBef>
                <a:spcPts val="0"/>
              </a:spcBef>
            </a:pPr>
            <a:r>
              <a:rPr lang="et-EE" sz="1600" dirty="0">
                <a:solidFill>
                  <a:schemeClr val="tx1"/>
                </a:solidFill>
                <a:latin typeface="Aino" panose="02000603040504020204" pitchFamily="50" charset="-70"/>
              </a:rPr>
              <a:t>väikeettevõtjale 45%, keskmise suurusega ettevõtjale 35%, suurettevõtjale 25%;</a:t>
            </a:r>
          </a:p>
          <a:p>
            <a:pPr>
              <a:spcBef>
                <a:spcPts val="0"/>
              </a:spcBef>
            </a:pPr>
            <a:r>
              <a:rPr lang="et-EE" sz="1600" dirty="0">
                <a:solidFill>
                  <a:schemeClr val="tx1"/>
                </a:solidFill>
                <a:latin typeface="Aino" panose="02000603040504020204" pitchFamily="50" charset="-70"/>
              </a:rPr>
              <a:t>projekt kuni 36 kuud;</a:t>
            </a:r>
          </a:p>
          <a:p>
            <a:pPr>
              <a:spcBef>
                <a:spcPts val="0"/>
              </a:spcBef>
            </a:pPr>
            <a:r>
              <a:rPr lang="et-EE" sz="1600" dirty="0">
                <a:solidFill>
                  <a:schemeClr val="tx1"/>
                </a:solidFill>
                <a:latin typeface="Aino" panose="02000603040504020204" pitchFamily="50" charset="-70"/>
              </a:rPr>
              <a:t>võimalik pikendamine kuni 31.august 2023.</a:t>
            </a:r>
          </a:p>
          <a:p>
            <a:pPr>
              <a:spcBef>
                <a:spcPts val="0"/>
              </a:spcBef>
            </a:pPr>
            <a:endParaRPr lang="et-EE" sz="1600" dirty="0">
              <a:solidFill>
                <a:schemeClr val="tx1"/>
              </a:solidFill>
              <a:latin typeface="Aino" panose="02000603040504020204" pitchFamily="50" charset="-70"/>
            </a:endParaRPr>
          </a:p>
          <a:p>
            <a:pPr>
              <a:spcBef>
                <a:spcPts val="0"/>
              </a:spcBef>
            </a:pPr>
            <a:r>
              <a:rPr lang="et-EE" sz="1600" dirty="0">
                <a:solidFill>
                  <a:schemeClr val="tx1"/>
                </a:solidFill>
                <a:latin typeface="Aino" panose="02000603040504020204" pitchFamily="50" charset="-70"/>
              </a:rPr>
              <a:t>Covid-19 negatiivse mõjutuse puhul 75% (otsused kuni 31.detsember 2020);</a:t>
            </a:r>
          </a:p>
          <a:p>
            <a:pPr lvl="1">
              <a:spcBef>
                <a:spcPts val="0"/>
              </a:spcBef>
            </a:pPr>
            <a:r>
              <a:rPr lang="et-EE" sz="1600" dirty="0">
                <a:solidFill>
                  <a:schemeClr val="tx1"/>
                </a:solidFill>
                <a:latin typeface="Aino" panose="02000603040504020204" pitchFamily="50" charset="-70"/>
              </a:rPr>
              <a:t>Ei tohi olla raskustes 31.12.2019 seisuga;</a:t>
            </a:r>
          </a:p>
          <a:p>
            <a:pPr lvl="1">
              <a:spcBef>
                <a:spcPts val="0"/>
              </a:spcBef>
            </a:pPr>
            <a:r>
              <a:rPr lang="et-EE" sz="1600" dirty="0">
                <a:solidFill>
                  <a:schemeClr val="tx1"/>
                </a:solidFill>
                <a:latin typeface="Aino" panose="02000603040504020204" pitchFamily="50" charset="-70"/>
              </a:rPr>
              <a:t>Võlgnevused riigi ees ei tohi olla tekkinud enne eriolukorda;</a:t>
            </a:r>
          </a:p>
          <a:p>
            <a:pPr lvl="1">
              <a:spcBef>
                <a:spcPts val="0"/>
              </a:spcBef>
            </a:pPr>
            <a:r>
              <a:rPr lang="et-EE" sz="1600" dirty="0">
                <a:solidFill>
                  <a:schemeClr val="tx1"/>
                </a:solidFill>
                <a:latin typeface="Aino" panose="02000603040504020204" pitchFamily="50" charset="-70"/>
              </a:rPr>
              <a:t>Koos taotletava toetusega ei tohi saada üle 800 000 euro.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9511C3A-E8B9-4CB0-B580-DA461EDDA528}"/>
              </a:ext>
            </a:extLst>
          </p:cNvPr>
          <p:cNvSpPr txBox="1">
            <a:spLocks/>
          </p:cNvSpPr>
          <p:nvPr/>
        </p:nvSpPr>
        <p:spPr>
          <a:xfrm>
            <a:off x="533400" y="195487"/>
            <a:ext cx="7927032" cy="7082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 cap="none">
                <a:solidFill>
                  <a:srgbClr val="3FB1DF"/>
                </a:solidFill>
                <a:latin typeface="Verdana"/>
                <a:ea typeface="+mj-ea"/>
                <a:cs typeface="Verdana"/>
              </a:defRPr>
            </a:lvl1pPr>
          </a:lstStyle>
          <a:p>
            <a:r>
              <a:rPr lang="et-EE" altLang="et-EE" sz="3200" b="0" dirty="0">
                <a:latin typeface="Aino Headline" panose="020B0303040504020204" pitchFamily="34" charset="0"/>
              </a:rPr>
              <a:t>Tootearendus</a:t>
            </a:r>
          </a:p>
        </p:txBody>
      </p:sp>
    </p:spTree>
    <p:extLst>
      <p:ext uri="{BB962C8B-B14F-4D97-AF65-F5344CB8AC3E}">
        <p14:creationId xmlns:p14="http://schemas.microsoft.com/office/powerpoint/2010/main" val="3102357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399" y="903783"/>
            <a:ext cx="8418359" cy="423971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et-EE" sz="1600" dirty="0">
              <a:solidFill>
                <a:schemeClr val="tx1"/>
              </a:solidFill>
              <a:latin typeface="Aino" panose="02000603040504020204" pitchFamily="50" charset="-7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t-EE" sz="1600" b="1" dirty="0">
                <a:solidFill>
                  <a:schemeClr val="tx1"/>
                </a:solidFill>
                <a:latin typeface="Aino" panose="02000603040504020204" pitchFamily="50" charset="-70"/>
              </a:rPr>
              <a:t>Kulud</a:t>
            </a:r>
          </a:p>
          <a:p>
            <a:pPr>
              <a:spcBef>
                <a:spcPts val="0"/>
              </a:spcBef>
            </a:pPr>
            <a:r>
              <a:rPr lang="et-EE" sz="1600" dirty="0">
                <a:solidFill>
                  <a:schemeClr val="tx1"/>
                </a:solidFill>
                <a:latin typeface="Aino" panose="02000603040504020204" pitchFamily="50" charset="-70"/>
              </a:rPr>
              <a:t>personalikulud (palk + maksud + maksed);</a:t>
            </a:r>
          </a:p>
          <a:p>
            <a:pPr>
              <a:spcBef>
                <a:spcPts val="0"/>
              </a:spcBef>
            </a:pPr>
            <a:r>
              <a:rPr lang="et-EE" sz="1600" dirty="0">
                <a:solidFill>
                  <a:schemeClr val="tx1"/>
                </a:solidFill>
                <a:latin typeface="Aino" panose="02000603040504020204" pitchFamily="50" charset="-70"/>
              </a:rPr>
              <a:t>ostetavad teenused (uuringud, nõustamised, intellektuaalomand jne);</a:t>
            </a:r>
          </a:p>
          <a:p>
            <a:pPr>
              <a:spcBef>
                <a:spcPts val="0"/>
              </a:spcBef>
            </a:pPr>
            <a:r>
              <a:rPr lang="et-EE" sz="1600" dirty="0">
                <a:solidFill>
                  <a:schemeClr val="tx1"/>
                </a:solidFill>
                <a:latin typeface="Aino" panose="02000603040504020204" pitchFamily="50" charset="-70"/>
              </a:rPr>
              <a:t>materjalid ja tarvikud;</a:t>
            </a:r>
          </a:p>
          <a:p>
            <a:pPr>
              <a:spcBef>
                <a:spcPts val="0"/>
              </a:spcBef>
            </a:pPr>
            <a:r>
              <a:rPr lang="et-EE" sz="1600" dirty="0">
                <a:solidFill>
                  <a:schemeClr val="tx1"/>
                </a:solidFill>
                <a:latin typeface="Aino" panose="02000603040504020204" pitchFamily="50" charset="-70"/>
              </a:rPr>
              <a:t>vahendite ja seadmete kasutamise kulud (ostmine ei ole lubatud).</a:t>
            </a:r>
          </a:p>
          <a:p>
            <a:pPr marL="0" indent="0">
              <a:spcBef>
                <a:spcPts val="0"/>
              </a:spcBef>
              <a:buNone/>
            </a:pPr>
            <a:endParaRPr lang="et-EE" sz="1600" dirty="0">
              <a:solidFill>
                <a:schemeClr val="tx1"/>
              </a:solidFill>
              <a:latin typeface="Aino" panose="02000603040504020204" pitchFamily="50" charset="-7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t-EE" sz="1600" b="1" dirty="0">
                <a:solidFill>
                  <a:schemeClr val="tx1"/>
                </a:solidFill>
                <a:latin typeface="Aino" panose="02000603040504020204" pitchFamily="50" charset="-70"/>
              </a:rPr>
              <a:t>Aruanded, maksed</a:t>
            </a:r>
          </a:p>
          <a:p>
            <a:pPr>
              <a:spcBef>
                <a:spcPts val="0"/>
              </a:spcBef>
            </a:pPr>
            <a:r>
              <a:rPr lang="et-EE" sz="1600" dirty="0">
                <a:solidFill>
                  <a:schemeClr val="tx1"/>
                </a:solidFill>
                <a:latin typeface="Aino" panose="02000603040504020204" pitchFamily="50" charset="-70"/>
              </a:rPr>
              <a:t>aruanded 6 kuud;</a:t>
            </a:r>
          </a:p>
          <a:p>
            <a:pPr>
              <a:spcBef>
                <a:spcPts val="0"/>
              </a:spcBef>
            </a:pPr>
            <a:r>
              <a:rPr lang="et-EE" sz="1600" dirty="0">
                <a:solidFill>
                  <a:schemeClr val="tx1"/>
                </a:solidFill>
                <a:latin typeface="Aino" panose="02000603040504020204" pitchFamily="50" charset="-70"/>
              </a:rPr>
              <a:t>maksed soovitavalt mitte alla 3 kuu;</a:t>
            </a:r>
          </a:p>
          <a:p>
            <a:pPr>
              <a:spcBef>
                <a:spcPts val="0"/>
              </a:spcBef>
            </a:pPr>
            <a:r>
              <a:rPr lang="et-EE" sz="1600" dirty="0">
                <a:solidFill>
                  <a:schemeClr val="tx1"/>
                </a:solidFill>
                <a:latin typeface="Aino" panose="02000603040504020204" pitchFamily="50" charset="-70"/>
              </a:rPr>
              <a:t>tegelikud kulud; osaliselt tasutud kulud (teenuse kättesaamine); ettemaksed.</a:t>
            </a:r>
          </a:p>
          <a:p>
            <a:pPr marL="0" indent="0">
              <a:spcBef>
                <a:spcPts val="0"/>
              </a:spcBef>
              <a:buNone/>
            </a:pPr>
            <a:endParaRPr lang="et-EE" sz="1600" b="1" dirty="0">
              <a:solidFill>
                <a:schemeClr val="tx1"/>
              </a:solidFill>
              <a:latin typeface="Aino" panose="02000603040504020204" pitchFamily="50" charset="-7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t-EE" sz="1600" b="1" dirty="0">
                <a:solidFill>
                  <a:schemeClr val="tx1"/>
                </a:solidFill>
                <a:latin typeface="Aino" panose="02000603040504020204" pitchFamily="50" charset="-70"/>
              </a:rPr>
              <a:t>Taotlemine</a:t>
            </a:r>
          </a:p>
          <a:p>
            <a:pPr>
              <a:spcBef>
                <a:spcPts val="0"/>
              </a:spcBef>
            </a:pPr>
            <a:r>
              <a:rPr lang="et-EE" sz="1600" dirty="0">
                <a:solidFill>
                  <a:schemeClr val="tx1"/>
                </a:solidFill>
                <a:latin typeface="Aino" panose="02000603040504020204" pitchFamily="50" charset="-70"/>
              </a:rPr>
              <a:t>nõustamine kliendihalduri toel;</a:t>
            </a:r>
          </a:p>
          <a:p>
            <a:pPr>
              <a:spcBef>
                <a:spcPts val="0"/>
              </a:spcBef>
            </a:pPr>
            <a:r>
              <a:rPr lang="et-EE" sz="1600" dirty="0">
                <a:solidFill>
                  <a:schemeClr val="tx1"/>
                </a:solidFill>
                <a:latin typeface="Aino" panose="02000603040504020204" pitchFamily="50" charset="-70"/>
              </a:rPr>
              <a:t>projektiplaani eelhindamine.</a:t>
            </a:r>
          </a:p>
          <a:p>
            <a:pPr>
              <a:spcBef>
                <a:spcPts val="0"/>
              </a:spcBef>
            </a:pPr>
            <a:endParaRPr lang="et-EE" sz="1600" dirty="0">
              <a:solidFill>
                <a:schemeClr val="tx1"/>
              </a:solidFill>
              <a:latin typeface="Aino" panose="02000603040504020204" pitchFamily="50" charset="-70"/>
            </a:endParaRPr>
          </a:p>
          <a:p>
            <a:pPr>
              <a:spcBef>
                <a:spcPts val="0"/>
              </a:spcBef>
            </a:pPr>
            <a:endParaRPr lang="et-EE" sz="1600" dirty="0">
              <a:solidFill>
                <a:schemeClr val="tx1"/>
              </a:solidFill>
              <a:latin typeface="Aino" panose="02000603040504020204" pitchFamily="50" charset="-70"/>
            </a:endParaRPr>
          </a:p>
          <a:p>
            <a:pPr>
              <a:spcBef>
                <a:spcPts val="0"/>
              </a:spcBef>
            </a:pPr>
            <a:endParaRPr lang="et-EE" sz="1600" dirty="0">
              <a:solidFill>
                <a:schemeClr val="tx1"/>
              </a:solidFill>
              <a:latin typeface="Aino" panose="02000603040504020204" pitchFamily="50" charset="-7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607D1BA-7140-46CD-8D29-77C5360F5C11}"/>
              </a:ext>
            </a:extLst>
          </p:cNvPr>
          <p:cNvSpPr txBox="1">
            <a:spLocks/>
          </p:cNvSpPr>
          <p:nvPr/>
        </p:nvSpPr>
        <p:spPr>
          <a:xfrm>
            <a:off x="533400" y="195487"/>
            <a:ext cx="7927032" cy="7082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 cap="none">
                <a:solidFill>
                  <a:srgbClr val="3FB1DF"/>
                </a:solidFill>
                <a:latin typeface="Verdana"/>
                <a:ea typeface="+mj-ea"/>
                <a:cs typeface="Verdana"/>
              </a:defRPr>
            </a:lvl1pPr>
          </a:lstStyle>
          <a:p>
            <a:r>
              <a:rPr lang="et-EE" altLang="et-EE" sz="3200" b="0" dirty="0">
                <a:latin typeface="Aino Headline" panose="020B0303040504020204" pitchFamily="34" charset="0"/>
              </a:rPr>
              <a:t>Tootearendus</a:t>
            </a:r>
          </a:p>
        </p:txBody>
      </p:sp>
    </p:spTree>
    <p:extLst>
      <p:ext uri="{BB962C8B-B14F-4D97-AF65-F5344CB8AC3E}">
        <p14:creationId xmlns:p14="http://schemas.microsoft.com/office/powerpoint/2010/main" val="1090294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698044"/>
            <a:ext cx="5184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3600" dirty="0">
                <a:solidFill>
                  <a:schemeClr val="bg1"/>
                </a:solidFill>
                <a:latin typeface="Aino Headline" panose="020B0303040504020204" pitchFamily="34" charset="0"/>
                <a:cs typeface="Verdana"/>
              </a:rPr>
              <a:t>Tänan kuulamast ning arendamist soovides</a:t>
            </a:r>
            <a:endParaRPr lang="en-US" sz="3600" dirty="0">
              <a:solidFill>
                <a:schemeClr val="bg1"/>
              </a:solidFill>
              <a:latin typeface="Aino Headline" panose="020B0303040504020204" pitchFamily="34" charset="0"/>
              <a:cs typeface="Verdan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FB7DF9-0351-411B-B1FE-7588BD4D68B9}"/>
              </a:ext>
            </a:extLst>
          </p:cNvPr>
          <p:cNvSpPr txBox="1"/>
          <p:nvPr/>
        </p:nvSpPr>
        <p:spPr>
          <a:xfrm>
            <a:off x="4283968" y="2571750"/>
            <a:ext cx="37444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t-EE" sz="1600" dirty="0">
                <a:solidFill>
                  <a:srgbClr val="3FB1DF"/>
                </a:solidFill>
                <a:latin typeface="Aino Headline" panose="020B0303040504020204" pitchFamily="34" charset="0"/>
              </a:rPr>
              <a:t>Erki Varbola</a:t>
            </a:r>
          </a:p>
          <a:p>
            <a:pPr algn="r"/>
            <a:r>
              <a:rPr lang="et-EE" sz="1600" dirty="0">
                <a:solidFill>
                  <a:srgbClr val="3FB1DF"/>
                </a:solidFill>
                <a:latin typeface="Aino Headline" panose="020B0303040504020204" pitchFamily="34" charset="0"/>
              </a:rPr>
              <a:t>vanemkonsultant</a:t>
            </a:r>
          </a:p>
          <a:p>
            <a:pPr algn="r"/>
            <a:r>
              <a:rPr lang="et-EE" sz="1600" dirty="0">
                <a:solidFill>
                  <a:srgbClr val="3FB1DF"/>
                </a:solidFill>
                <a:latin typeface="Aino Headline" panose="020B0303040504020204" pitchFamily="34" charset="0"/>
              </a:rPr>
              <a:t>erki.varbola@eas.ee </a:t>
            </a:r>
          </a:p>
          <a:p>
            <a:pPr algn="r"/>
            <a:endParaRPr lang="et-EE" sz="1600" dirty="0">
              <a:solidFill>
                <a:srgbClr val="3FB1DF"/>
              </a:solidFill>
              <a:latin typeface="Aino Headline" panose="020B0303040504020204" pitchFamily="34" charset="0"/>
            </a:endParaRPr>
          </a:p>
          <a:p>
            <a:pPr algn="r"/>
            <a:endParaRPr lang="et-EE" sz="1600" dirty="0">
              <a:solidFill>
                <a:srgbClr val="3FB1DF"/>
              </a:solidFill>
              <a:latin typeface="Aino Headline" panose="020B0303040504020204" pitchFamily="34" charset="0"/>
            </a:endParaRPr>
          </a:p>
          <a:p>
            <a:pPr algn="r"/>
            <a:r>
              <a:rPr lang="et-EE" sz="1600" dirty="0">
                <a:solidFill>
                  <a:srgbClr val="3FB1DF"/>
                </a:solidFill>
                <a:latin typeface="Aino Headline" panose="020B0303040504020204" pitchFamily="34" charset="0"/>
              </a:rPr>
              <a:t>Toetuste keskus</a:t>
            </a:r>
          </a:p>
          <a:p>
            <a:pPr algn="r"/>
            <a:r>
              <a:rPr lang="et-EE" sz="1600" dirty="0">
                <a:solidFill>
                  <a:srgbClr val="3FB1DF"/>
                </a:solidFill>
                <a:latin typeface="Aino Headline" panose="020B0303040504020204" pitchFamily="34" charset="0"/>
              </a:rPr>
              <a:t>Ettevõtluse Arendamise Sihtasutus</a:t>
            </a:r>
          </a:p>
          <a:p>
            <a:pPr algn="r"/>
            <a:r>
              <a:rPr lang="et-EE" sz="1600" dirty="0">
                <a:solidFill>
                  <a:srgbClr val="3FB1DF"/>
                </a:solidFill>
                <a:latin typeface="Aino Headline" panose="020B0303040504020204" pitchFamily="34" charset="0"/>
              </a:rPr>
              <a:t>www.eas.ee</a:t>
            </a:r>
          </a:p>
        </p:txBody>
      </p:sp>
    </p:spTree>
    <p:extLst>
      <p:ext uri="{BB962C8B-B14F-4D97-AF65-F5344CB8AC3E}">
        <p14:creationId xmlns:p14="http://schemas.microsoft.com/office/powerpoint/2010/main" val="644853510"/>
      </p:ext>
    </p:extLst>
  </p:cSld>
  <p:clrMapOvr>
    <a:masterClrMapping/>
  </p:clrMapOvr>
</p:sld>
</file>

<file path=ppt/theme/theme1.xml><?xml version="1.0" encoding="utf-8"?>
<a:theme xmlns:a="http://schemas.openxmlformats.org/drawingml/2006/main" name="EAS_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788F805EA90BC49ACBA44FE87875387" ma:contentTypeVersion="2" ma:contentTypeDescription="Loo uus dokument" ma:contentTypeScope="" ma:versionID="fdb4d905e01da3a856f3cd607073006f">
  <xsd:schema xmlns:xsd="http://www.w3.org/2001/XMLSchema" xmlns:xs="http://www.w3.org/2001/XMLSchema" xmlns:p="http://schemas.microsoft.com/office/2006/metadata/properties" xmlns:ns1="http://schemas.microsoft.com/sharepoint/v3" xmlns:ns2="1bab7bea-c935-4eeb-94b2-a07e9361eb56" targetNamespace="http://schemas.microsoft.com/office/2006/metadata/properties" ma:root="true" ma:fieldsID="1ac693cf2ced4cfa53f0cc7fc1125138" ns1:_="" ns2:_="">
    <xsd:import namespace="http://schemas.microsoft.com/sharepoint/v3"/>
    <xsd:import namespace="1bab7bea-c935-4eeb-94b2-a07e9361eb5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x00dc_levaate_x0020_kp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Ajastamise alguskuupäev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Ajastamise lõppkuupäev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ab7bea-c935-4eeb-94b2-a07e9361eb56" elementFormDefault="qualified">
    <xsd:import namespace="http://schemas.microsoft.com/office/2006/documentManagement/types"/>
    <xsd:import namespace="http://schemas.microsoft.com/office/infopath/2007/PartnerControls"/>
    <xsd:element name="_x00dc_levaate_x0020_kp" ma:index="10" ma:displayName="Ülevaate kp" ma:format="DateOnly" ma:internalName="_x00dc_levaate_x0020_kp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utüüp"/>
        <xsd:element ref="dc:title" minOccurs="0" maxOccurs="1" ma:index="4" ma:displayName="Pealkiri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dc_levaate_x0020_kp xmlns="1bab7bea-c935-4eeb-94b2-a07e9361eb56">2016-02-07T22:00:00+00:00</_x00dc_levaate_x0020_kp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F1D5D63-2CD8-4869-A7D6-68BDD637180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91095F-3845-49DE-BAA7-FA421FD5FE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bab7bea-c935-4eeb-94b2-a07e9361eb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F908163-A4ED-4E8F-9EB4-B41FC565637E}">
  <ds:schemaRefs>
    <ds:schemaRef ds:uri="http://schemas.microsoft.com/office/2006/metadata/properties"/>
    <ds:schemaRef ds:uri="http://schemas.microsoft.com/sharepoint/v3"/>
    <ds:schemaRef ds:uri="1bab7bea-c935-4eeb-94b2-a07e9361eb56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44241</TotalTime>
  <Words>348</Words>
  <Application>Microsoft Office PowerPoint</Application>
  <PresentationFormat>On-screen Show (16:9)</PresentationFormat>
  <Paragraphs>88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Aino</vt:lpstr>
      <vt:lpstr>Aino Headline</vt:lpstr>
      <vt:lpstr>Arial</vt:lpstr>
      <vt:lpstr>Calibri</vt:lpstr>
      <vt:lpstr>Verdana</vt:lpstr>
      <vt:lpstr>EAS_</vt:lpstr>
      <vt:lpstr>TOOTEARENDUS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Idea 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EASi üldpresentatsioon - laiekraan</dc:title>
  <dc:creator>Laura Ollo</dc:creator>
  <cp:lastModifiedBy>Erki Varbola</cp:lastModifiedBy>
  <cp:revision>949</cp:revision>
  <cp:lastPrinted>2020-03-04T07:51:46Z</cp:lastPrinted>
  <dcterms:created xsi:type="dcterms:W3CDTF">2015-05-25T10:47:45Z</dcterms:created>
  <dcterms:modified xsi:type="dcterms:W3CDTF">2020-06-02T17:56:38Z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0x010100F788F805EA90BC49ACBA44FE87875387</vt:lpwstr>
  </property>
</Properties>
</file>