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9" r:id="rId3"/>
    <p:sldId id="386" r:id="rId4"/>
    <p:sldId id="275" r:id="rId5"/>
    <p:sldId id="377" r:id="rId6"/>
    <p:sldId id="379" r:id="rId7"/>
    <p:sldId id="361" r:id="rId8"/>
    <p:sldId id="362" r:id="rId9"/>
    <p:sldId id="380" r:id="rId10"/>
    <p:sldId id="382" r:id="rId11"/>
    <p:sldId id="261" r:id="rId12"/>
    <p:sldId id="385" r:id="rId13"/>
    <p:sldId id="260" r:id="rId14"/>
    <p:sldId id="263" r:id="rId15"/>
    <p:sldId id="395" r:id="rId16"/>
    <p:sldId id="396" r:id="rId17"/>
    <p:sldId id="266" r:id="rId18"/>
    <p:sldId id="264" r:id="rId19"/>
    <p:sldId id="267" r:id="rId20"/>
    <p:sldId id="413" r:id="rId21"/>
    <p:sldId id="262" r:id="rId22"/>
    <p:sldId id="384" r:id="rId23"/>
    <p:sldId id="389" r:id="rId24"/>
    <p:sldId id="391" r:id="rId25"/>
    <p:sldId id="392" r:id="rId26"/>
    <p:sldId id="258" r:id="rId27"/>
    <p:sldId id="399" r:id="rId28"/>
    <p:sldId id="400" r:id="rId29"/>
    <p:sldId id="401" r:id="rId30"/>
    <p:sldId id="402" r:id="rId31"/>
    <p:sldId id="274" r:id="rId32"/>
    <p:sldId id="387" r:id="rId33"/>
    <p:sldId id="393" r:id="rId34"/>
    <p:sldId id="403" r:id="rId35"/>
    <p:sldId id="273" r:id="rId36"/>
    <p:sldId id="406" r:id="rId37"/>
    <p:sldId id="404" r:id="rId38"/>
    <p:sldId id="405"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612C"/>
    <a:srgbClr val="3607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737"/>
  </p:normalViewPr>
  <p:slideViewPr>
    <p:cSldViewPr snapToGrid="0" snapToObjects="1">
      <p:cViewPr varScale="1">
        <p:scale>
          <a:sx n="108" d="100"/>
          <a:sy n="108" d="100"/>
        </p:scale>
        <p:origin x="730"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C055D1-E97C-4BC4-BEF4-B7E1CAC62E4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t-EE"/>
        </a:p>
      </dgm:t>
    </dgm:pt>
    <dgm:pt modelId="{E1AD2E9F-89D0-41C1-926D-00751D631EC4}">
      <dgm:prSet phldrT="[Tekst]"/>
      <dgm:spPr/>
      <dgm:t>
        <a:bodyPr/>
        <a:lstStyle/>
        <a:p>
          <a:r>
            <a:rPr lang="et-EE" dirty="0"/>
            <a:t>1.aasta koolis</a:t>
          </a:r>
        </a:p>
      </dgm:t>
    </dgm:pt>
    <dgm:pt modelId="{D3AD74BC-08D9-4F82-8C3D-8C8F018D3B98}" type="parTrans" cxnId="{AA68A080-D443-4C32-9012-D19336995836}">
      <dgm:prSet/>
      <dgm:spPr/>
      <dgm:t>
        <a:bodyPr/>
        <a:lstStyle/>
        <a:p>
          <a:endParaRPr lang="et-EE"/>
        </a:p>
      </dgm:t>
    </dgm:pt>
    <dgm:pt modelId="{1EF3E4B0-2D6B-4EB7-AADB-BEF4E665D58F}" type="sibTrans" cxnId="{AA68A080-D443-4C32-9012-D19336995836}">
      <dgm:prSet/>
      <dgm:spPr/>
      <dgm:t>
        <a:bodyPr/>
        <a:lstStyle/>
        <a:p>
          <a:endParaRPr lang="et-EE"/>
        </a:p>
      </dgm:t>
    </dgm:pt>
    <dgm:pt modelId="{1A49F152-F313-4C1D-A885-7AB1199CA446}">
      <dgm:prSet phldrT="[Tekst]"/>
      <dgm:spPr/>
      <dgm:t>
        <a:bodyPr/>
        <a:lstStyle/>
        <a:p>
          <a:r>
            <a:rPr lang="et-EE" dirty="0"/>
            <a:t>Õpipoiss alustab õpinguid kutsekoolis</a:t>
          </a:r>
        </a:p>
      </dgm:t>
    </dgm:pt>
    <dgm:pt modelId="{D9F082FB-D804-4233-83C5-CA3BB2B6AA02}" type="parTrans" cxnId="{E88D9FD3-5430-464F-B141-F2DA5AD78C4F}">
      <dgm:prSet/>
      <dgm:spPr/>
      <dgm:t>
        <a:bodyPr/>
        <a:lstStyle/>
        <a:p>
          <a:endParaRPr lang="et-EE"/>
        </a:p>
      </dgm:t>
    </dgm:pt>
    <dgm:pt modelId="{24573DC5-3EED-44AF-B3B9-B03C05EB21A2}" type="sibTrans" cxnId="{E88D9FD3-5430-464F-B141-F2DA5AD78C4F}">
      <dgm:prSet/>
      <dgm:spPr/>
      <dgm:t>
        <a:bodyPr/>
        <a:lstStyle/>
        <a:p>
          <a:endParaRPr lang="et-EE"/>
        </a:p>
      </dgm:t>
    </dgm:pt>
    <dgm:pt modelId="{D7835AA3-DABE-449C-8193-98BA99B1F28B}">
      <dgm:prSet phldrT="[Tekst]"/>
      <dgm:spPr/>
      <dgm:t>
        <a:bodyPr/>
        <a:lstStyle/>
        <a:p>
          <a:r>
            <a:rPr lang="et-EE" dirty="0"/>
            <a:t>Ettevõte teab, et aasta pärast tuleb õpipoiss</a:t>
          </a:r>
        </a:p>
      </dgm:t>
    </dgm:pt>
    <dgm:pt modelId="{4C350C3D-F61F-496E-9B9D-909C75571330}" type="parTrans" cxnId="{8AD705F7-86F0-4A50-B8DD-B9C8E5ADD115}">
      <dgm:prSet/>
      <dgm:spPr/>
      <dgm:t>
        <a:bodyPr/>
        <a:lstStyle/>
        <a:p>
          <a:endParaRPr lang="et-EE"/>
        </a:p>
      </dgm:t>
    </dgm:pt>
    <dgm:pt modelId="{D719BC30-1536-49EE-8F74-B98E155C1985}" type="sibTrans" cxnId="{8AD705F7-86F0-4A50-B8DD-B9C8E5ADD115}">
      <dgm:prSet/>
      <dgm:spPr/>
      <dgm:t>
        <a:bodyPr/>
        <a:lstStyle/>
        <a:p>
          <a:endParaRPr lang="et-EE"/>
        </a:p>
      </dgm:t>
    </dgm:pt>
    <dgm:pt modelId="{9F095F62-9B96-44BB-A50F-213BB2A916C6}">
      <dgm:prSet phldrT="[Tekst]"/>
      <dgm:spPr/>
      <dgm:t>
        <a:bodyPr/>
        <a:lstStyle/>
        <a:p>
          <a:r>
            <a:rPr lang="et-EE" dirty="0"/>
            <a:t>2.aasta ettevõttes</a:t>
          </a:r>
        </a:p>
      </dgm:t>
    </dgm:pt>
    <dgm:pt modelId="{97155178-A4E3-4E68-969A-4B44CF7FED27}" type="parTrans" cxnId="{39FEB7AF-A6AD-4C5C-85DA-161F45CA56FB}">
      <dgm:prSet/>
      <dgm:spPr/>
      <dgm:t>
        <a:bodyPr/>
        <a:lstStyle/>
        <a:p>
          <a:endParaRPr lang="et-EE"/>
        </a:p>
      </dgm:t>
    </dgm:pt>
    <dgm:pt modelId="{32748410-298C-4626-8C09-0CF55798DD4C}" type="sibTrans" cxnId="{39FEB7AF-A6AD-4C5C-85DA-161F45CA56FB}">
      <dgm:prSet/>
      <dgm:spPr/>
      <dgm:t>
        <a:bodyPr/>
        <a:lstStyle/>
        <a:p>
          <a:endParaRPr lang="et-EE"/>
        </a:p>
      </dgm:t>
    </dgm:pt>
    <dgm:pt modelId="{0A764F8A-CF6A-472B-909B-A8701AC8AAF9}">
      <dgm:prSet phldrT="[Tekst]"/>
      <dgm:spPr/>
      <dgm:t>
        <a:bodyPr/>
        <a:lstStyle/>
        <a:p>
          <a:r>
            <a:rPr lang="et-EE" dirty="0"/>
            <a:t>Õpipoiss töötab ettevõttes</a:t>
          </a:r>
        </a:p>
      </dgm:t>
    </dgm:pt>
    <dgm:pt modelId="{855D8B8B-827C-48B4-BB04-3BD81D045771}" type="parTrans" cxnId="{EC55FBA3-E916-47FF-9F29-9708C470A96B}">
      <dgm:prSet/>
      <dgm:spPr/>
      <dgm:t>
        <a:bodyPr/>
        <a:lstStyle/>
        <a:p>
          <a:endParaRPr lang="et-EE"/>
        </a:p>
      </dgm:t>
    </dgm:pt>
    <dgm:pt modelId="{C72991A3-04A2-4778-858D-0876AF2E3E79}" type="sibTrans" cxnId="{EC55FBA3-E916-47FF-9F29-9708C470A96B}">
      <dgm:prSet/>
      <dgm:spPr/>
      <dgm:t>
        <a:bodyPr/>
        <a:lstStyle/>
        <a:p>
          <a:endParaRPr lang="et-EE"/>
        </a:p>
      </dgm:t>
    </dgm:pt>
    <dgm:pt modelId="{BC0C0A91-0703-4731-8EAA-2A92038FC1A4}">
      <dgm:prSet phldrT="[Tekst]"/>
      <dgm:spPr/>
      <dgm:t>
        <a:bodyPr/>
        <a:lstStyle/>
        <a:p>
          <a:r>
            <a:rPr lang="et-EE" dirty="0"/>
            <a:t>Kord nädalas toimub koolipoolne suhtlus õpipoisi ja juhendajaga, mõnel juhul on õppija sel päeval koolis, et koolipoolse juhendajaga silmast-silma kohtuda</a:t>
          </a:r>
        </a:p>
      </dgm:t>
    </dgm:pt>
    <dgm:pt modelId="{C4380361-76EC-4D88-9E04-499C2F4440EA}" type="parTrans" cxnId="{C0752B5A-D840-4587-AD41-78579B7EFDBA}">
      <dgm:prSet/>
      <dgm:spPr/>
      <dgm:t>
        <a:bodyPr/>
        <a:lstStyle/>
        <a:p>
          <a:endParaRPr lang="et-EE"/>
        </a:p>
      </dgm:t>
    </dgm:pt>
    <dgm:pt modelId="{DFF245C0-F96E-418B-96F1-4A4B4AE6553D}" type="sibTrans" cxnId="{C0752B5A-D840-4587-AD41-78579B7EFDBA}">
      <dgm:prSet/>
      <dgm:spPr/>
      <dgm:t>
        <a:bodyPr/>
        <a:lstStyle/>
        <a:p>
          <a:endParaRPr lang="et-EE"/>
        </a:p>
      </dgm:t>
    </dgm:pt>
    <dgm:pt modelId="{EB301F37-C2B2-468B-855C-CD5386FF2972}">
      <dgm:prSet phldrT="[Tekst]"/>
      <dgm:spPr/>
      <dgm:t>
        <a:bodyPr/>
        <a:lstStyle/>
        <a:p>
          <a:r>
            <a:rPr lang="et-EE" dirty="0"/>
            <a:t>2.aasta lõpus tagasi kooli</a:t>
          </a:r>
        </a:p>
      </dgm:t>
    </dgm:pt>
    <dgm:pt modelId="{42D7B96E-663C-48B9-A28A-E9F12C0F1D27}" type="parTrans" cxnId="{69FD7CBC-708E-460B-B5CB-601CCADF9C03}">
      <dgm:prSet/>
      <dgm:spPr/>
      <dgm:t>
        <a:bodyPr/>
        <a:lstStyle/>
        <a:p>
          <a:endParaRPr lang="et-EE"/>
        </a:p>
      </dgm:t>
    </dgm:pt>
    <dgm:pt modelId="{2B9604B1-2859-493E-A0E3-2F87921A4215}" type="sibTrans" cxnId="{69FD7CBC-708E-460B-B5CB-601CCADF9C03}">
      <dgm:prSet/>
      <dgm:spPr/>
      <dgm:t>
        <a:bodyPr/>
        <a:lstStyle/>
        <a:p>
          <a:endParaRPr lang="et-EE"/>
        </a:p>
      </dgm:t>
    </dgm:pt>
    <dgm:pt modelId="{D1A13C76-3426-4D7E-B850-CE50196CFE06}">
      <dgm:prSet phldrT="[Tekst]"/>
      <dgm:spPr/>
      <dgm:t>
        <a:bodyPr/>
        <a:lstStyle/>
        <a:p>
          <a:r>
            <a:rPr lang="et-EE" dirty="0"/>
            <a:t>Õpipoiss läheb tagasi kooli, et valmistuda lõpueksamiteks</a:t>
          </a:r>
        </a:p>
      </dgm:t>
    </dgm:pt>
    <dgm:pt modelId="{C45709EA-99FB-41A3-B50E-DE237FB84610}" type="parTrans" cxnId="{6D5F4FEF-EC6E-430E-85B5-0E2E6DD6EE75}">
      <dgm:prSet/>
      <dgm:spPr/>
      <dgm:t>
        <a:bodyPr/>
        <a:lstStyle/>
        <a:p>
          <a:endParaRPr lang="et-EE"/>
        </a:p>
      </dgm:t>
    </dgm:pt>
    <dgm:pt modelId="{88A1C574-4468-438F-A4A3-B5C48AE9D582}" type="sibTrans" cxnId="{6D5F4FEF-EC6E-430E-85B5-0E2E6DD6EE75}">
      <dgm:prSet/>
      <dgm:spPr/>
      <dgm:t>
        <a:bodyPr/>
        <a:lstStyle/>
        <a:p>
          <a:endParaRPr lang="et-EE"/>
        </a:p>
      </dgm:t>
    </dgm:pt>
    <dgm:pt modelId="{14482F02-15F2-44FC-BB81-FF6F9C372278}">
      <dgm:prSet phldrT="[Tekst]"/>
      <dgm:spPr/>
      <dgm:t>
        <a:bodyPr/>
        <a:lstStyle/>
        <a:p>
          <a:r>
            <a:rPr lang="et-EE" dirty="0"/>
            <a:t>Edukalt eksami sooritanu saab üldjuhul tööpakkumise ettevõttest, kus ta teise õpinguaasta veetis</a:t>
          </a:r>
        </a:p>
      </dgm:t>
    </dgm:pt>
    <dgm:pt modelId="{A739F66D-155A-45DF-8310-117990225458}" type="parTrans" cxnId="{D47C175C-DDC1-4369-B106-5AF83B4B7B40}">
      <dgm:prSet/>
      <dgm:spPr/>
      <dgm:t>
        <a:bodyPr/>
        <a:lstStyle/>
        <a:p>
          <a:endParaRPr lang="et-EE"/>
        </a:p>
      </dgm:t>
    </dgm:pt>
    <dgm:pt modelId="{ACF5082F-36DC-4CD2-8AEA-0F4FC7AE2DA1}" type="sibTrans" cxnId="{D47C175C-DDC1-4369-B106-5AF83B4B7B40}">
      <dgm:prSet/>
      <dgm:spPr/>
      <dgm:t>
        <a:bodyPr/>
        <a:lstStyle/>
        <a:p>
          <a:endParaRPr lang="et-EE"/>
        </a:p>
      </dgm:t>
    </dgm:pt>
    <dgm:pt modelId="{7E9C4CF1-F84C-4BA6-BAC2-8B3B4CF1956F}">
      <dgm:prSet phldrT="[Tekst]"/>
      <dgm:spPr/>
      <dgm:t>
        <a:bodyPr/>
        <a:lstStyle/>
        <a:p>
          <a:r>
            <a:rPr lang="et-EE" dirty="0"/>
            <a:t>On juhtumeid, kus õppija ei jõua siiski ettevõttesse, sest langeb enne koolist välja</a:t>
          </a:r>
        </a:p>
      </dgm:t>
    </dgm:pt>
    <dgm:pt modelId="{996D9911-FFA0-4FB7-A726-E2CD891FC321}" type="parTrans" cxnId="{D7C7D791-0ED2-472D-9A25-6B5C20F15AEC}">
      <dgm:prSet/>
      <dgm:spPr/>
      <dgm:t>
        <a:bodyPr/>
        <a:lstStyle/>
        <a:p>
          <a:endParaRPr lang="et-EE"/>
        </a:p>
      </dgm:t>
    </dgm:pt>
    <dgm:pt modelId="{A1A16A01-B0DF-4956-A465-AA23CF9CFCF0}" type="sibTrans" cxnId="{D7C7D791-0ED2-472D-9A25-6B5C20F15AEC}">
      <dgm:prSet/>
      <dgm:spPr/>
      <dgm:t>
        <a:bodyPr/>
        <a:lstStyle/>
        <a:p>
          <a:endParaRPr lang="et-EE"/>
        </a:p>
      </dgm:t>
    </dgm:pt>
    <dgm:pt modelId="{8F97511D-3DBA-4633-8094-18E359BD751C}">
      <dgm:prSet phldrT="[Tekst]"/>
      <dgm:spPr/>
      <dgm:t>
        <a:bodyPr/>
        <a:lstStyle/>
        <a:p>
          <a:r>
            <a:rPr lang="et-EE" dirty="0"/>
            <a:t>Ettevõttepoolne juhendaja läbib koolituse</a:t>
          </a:r>
        </a:p>
      </dgm:t>
    </dgm:pt>
    <dgm:pt modelId="{67D3446E-48B0-4F8B-BEA3-E15946450BDF}" type="parTrans" cxnId="{98CAE190-2C61-4490-9430-CE30B9157CBB}">
      <dgm:prSet/>
      <dgm:spPr/>
    </dgm:pt>
    <dgm:pt modelId="{53972028-08F3-423E-BE3C-DC17ED352A3B}" type="sibTrans" cxnId="{98CAE190-2C61-4490-9430-CE30B9157CBB}">
      <dgm:prSet/>
      <dgm:spPr/>
    </dgm:pt>
    <dgm:pt modelId="{5C6089B4-7A50-4A41-B927-1A48FC320BCC}" type="pres">
      <dgm:prSet presAssocID="{0AC055D1-E97C-4BC4-BEF4-B7E1CAC62E4B}" presName="linearFlow" presStyleCnt="0">
        <dgm:presLayoutVars>
          <dgm:dir/>
          <dgm:animLvl val="lvl"/>
          <dgm:resizeHandles val="exact"/>
        </dgm:presLayoutVars>
      </dgm:prSet>
      <dgm:spPr/>
    </dgm:pt>
    <dgm:pt modelId="{09130FB6-6C93-41E7-96A2-AC6496A14FEE}" type="pres">
      <dgm:prSet presAssocID="{E1AD2E9F-89D0-41C1-926D-00751D631EC4}" presName="composite" presStyleCnt="0"/>
      <dgm:spPr/>
    </dgm:pt>
    <dgm:pt modelId="{70E2C8B8-89E9-4C91-8849-20C0CA0EEB3E}" type="pres">
      <dgm:prSet presAssocID="{E1AD2E9F-89D0-41C1-926D-00751D631EC4}" presName="parentText" presStyleLbl="alignNode1" presStyleIdx="0" presStyleCnt="3">
        <dgm:presLayoutVars>
          <dgm:chMax val="1"/>
          <dgm:bulletEnabled val="1"/>
        </dgm:presLayoutVars>
      </dgm:prSet>
      <dgm:spPr/>
    </dgm:pt>
    <dgm:pt modelId="{F5B5532E-AA66-43C8-AEE7-6E1317DD0C6B}" type="pres">
      <dgm:prSet presAssocID="{E1AD2E9F-89D0-41C1-926D-00751D631EC4}" presName="descendantText" presStyleLbl="alignAcc1" presStyleIdx="0" presStyleCnt="3" custScaleY="110584">
        <dgm:presLayoutVars>
          <dgm:bulletEnabled val="1"/>
        </dgm:presLayoutVars>
      </dgm:prSet>
      <dgm:spPr/>
    </dgm:pt>
    <dgm:pt modelId="{492A8938-C437-4C33-9A0D-0ED6845D12EC}" type="pres">
      <dgm:prSet presAssocID="{1EF3E4B0-2D6B-4EB7-AADB-BEF4E665D58F}" presName="sp" presStyleCnt="0"/>
      <dgm:spPr/>
    </dgm:pt>
    <dgm:pt modelId="{F3AF36BD-039D-4E3B-88A8-598DB1E69E93}" type="pres">
      <dgm:prSet presAssocID="{9F095F62-9B96-44BB-A50F-213BB2A916C6}" presName="composite" presStyleCnt="0"/>
      <dgm:spPr/>
    </dgm:pt>
    <dgm:pt modelId="{B78A01CF-7815-4827-9298-D5798F016A92}" type="pres">
      <dgm:prSet presAssocID="{9F095F62-9B96-44BB-A50F-213BB2A916C6}" presName="parentText" presStyleLbl="alignNode1" presStyleIdx="1" presStyleCnt="3">
        <dgm:presLayoutVars>
          <dgm:chMax val="1"/>
          <dgm:bulletEnabled val="1"/>
        </dgm:presLayoutVars>
      </dgm:prSet>
      <dgm:spPr/>
    </dgm:pt>
    <dgm:pt modelId="{D521AC9C-D315-4FF0-97AB-D9FDC356476D}" type="pres">
      <dgm:prSet presAssocID="{9F095F62-9B96-44BB-A50F-213BB2A916C6}" presName="descendantText" presStyleLbl="alignAcc1" presStyleIdx="1" presStyleCnt="3" custScaleY="136934">
        <dgm:presLayoutVars>
          <dgm:bulletEnabled val="1"/>
        </dgm:presLayoutVars>
      </dgm:prSet>
      <dgm:spPr/>
    </dgm:pt>
    <dgm:pt modelId="{A69E7EB4-6547-4A88-8B75-3D9A52200356}" type="pres">
      <dgm:prSet presAssocID="{32748410-298C-4626-8C09-0CF55798DD4C}" presName="sp" presStyleCnt="0"/>
      <dgm:spPr/>
    </dgm:pt>
    <dgm:pt modelId="{0FA847C6-2308-4C7D-A66D-BDCA0900A6BC}" type="pres">
      <dgm:prSet presAssocID="{EB301F37-C2B2-468B-855C-CD5386FF2972}" presName="composite" presStyleCnt="0"/>
      <dgm:spPr/>
    </dgm:pt>
    <dgm:pt modelId="{7ACEF6A0-F34F-4AD9-A71D-6EDDD38FB0E6}" type="pres">
      <dgm:prSet presAssocID="{EB301F37-C2B2-468B-855C-CD5386FF2972}" presName="parentText" presStyleLbl="alignNode1" presStyleIdx="2" presStyleCnt="3">
        <dgm:presLayoutVars>
          <dgm:chMax val="1"/>
          <dgm:bulletEnabled val="1"/>
        </dgm:presLayoutVars>
      </dgm:prSet>
      <dgm:spPr/>
    </dgm:pt>
    <dgm:pt modelId="{03841E84-3249-4A91-BC96-5880B6134011}" type="pres">
      <dgm:prSet presAssocID="{EB301F37-C2B2-468B-855C-CD5386FF2972}" presName="descendantText" presStyleLbl="alignAcc1" presStyleIdx="2" presStyleCnt="3" custScaleY="124757">
        <dgm:presLayoutVars>
          <dgm:bulletEnabled val="1"/>
        </dgm:presLayoutVars>
      </dgm:prSet>
      <dgm:spPr/>
    </dgm:pt>
  </dgm:ptLst>
  <dgm:cxnLst>
    <dgm:cxn modelId="{AD2B2502-0E23-4B6D-A52A-2EEE2544C686}" type="presOf" srcId="{9F095F62-9B96-44BB-A50F-213BB2A916C6}" destId="{B78A01CF-7815-4827-9298-D5798F016A92}" srcOrd="0" destOrd="0" presId="urn:microsoft.com/office/officeart/2005/8/layout/chevron2"/>
    <dgm:cxn modelId="{9ED52406-9217-413A-B8F7-B894AD5CCE2F}" type="presOf" srcId="{1A49F152-F313-4C1D-A885-7AB1199CA446}" destId="{F5B5532E-AA66-43C8-AEE7-6E1317DD0C6B}" srcOrd="0" destOrd="0" presId="urn:microsoft.com/office/officeart/2005/8/layout/chevron2"/>
    <dgm:cxn modelId="{3CC81C1B-9344-4F16-8C63-FD0468A33833}" type="presOf" srcId="{7E9C4CF1-F84C-4BA6-BAC2-8B3B4CF1956F}" destId="{F5B5532E-AA66-43C8-AEE7-6E1317DD0C6B}" srcOrd="0" destOrd="2" presId="urn:microsoft.com/office/officeart/2005/8/layout/chevron2"/>
    <dgm:cxn modelId="{D47C175C-DDC1-4369-B106-5AF83B4B7B40}" srcId="{EB301F37-C2B2-468B-855C-CD5386FF2972}" destId="{14482F02-15F2-44FC-BB81-FF6F9C372278}" srcOrd="1" destOrd="0" parTransId="{A739F66D-155A-45DF-8310-117990225458}" sibTransId="{ACF5082F-36DC-4CD2-8AEA-0F4FC7AE2DA1}"/>
    <dgm:cxn modelId="{8FEFD65C-4F0C-44F5-9380-E45DC04B2DCE}" type="presOf" srcId="{0A764F8A-CF6A-472B-909B-A8701AC8AAF9}" destId="{D521AC9C-D315-4FF0-97AB-D9FDC356476D}" srcOrd="0" destOrd="1" presId="urn:microsoft.com/office/officeart/2005/8/layout/chevron2"/>
    <dgm:cxn modelId="{550D1647-537D-429A-8858-986791E75B39}" type="presOf" srcId="{BC0C0A91-0703-4731-8EAA-2A92038FC1A4}" destId="{D521AC9C-D315-4FF0-97AB-D9FDC356476D}" srcOrd="0" destOrd="2" presId="urn:microsoft.com/office/officeart/2005/8/layout/chevron2"/>
    <dgm:cxn modelId="{C0752B5A-D840-4587-AD41-78579B7EFDBA}" srcId="{9F095F62-9B96-44BB-A50F-213BB2A916C6}" destId="{BC0C0A91-0703-4731-8EAA-2A92038FC1A4}" srcOrd="2" destOrd="0" parTransId="{C4380361-76EC-4D88-9E04-499C2F4440EA}" sibTransId="{DFF245C0-F96E-418B-96F1-4A4B4AE6553D}"/>
    <dgm:cxn modelId="{AA68A080-D443-4C32-9012-D19336995836}" srcId="{0AC055D1-E97C-4BC4-BEF4-B7E1CAC62E4B}" destId="{E1AD2E9F-89D0-41C1-926D-00751D631EC4}" srcOrd="0" destOrd="0" parTransId="{D3AD74BC-08D9-4F82-8C3D-8C8F018D3B98}" sibTransId="{1EF3E4B0-2D6B-4EB7-AADB-BEF4E665D58F}"/>
    <dgm:cxn modelId="{142B038B-337F-4210-90C2-738BE230A60D}" type="presOf" srcId="{14482F02-15F2-44FC-BB81-FF6F9C372278}" destId="{03841E84-3249-4A91-BC96-5880B6134011}" srcOrd="0" destOrd="1" presId="urn:microsoft.com/office/officeart/2005/8/layout/chevron2"/>
    <dgm:cxn modelId="{98CAE190-2C61-4490-9430-CE30B9157CBB}" srcId="{9F095F62-9B96-44BB-A50F-213BB2A916C6}" destId="{8F97511D-3DBA-4633-8094-18E359BD751C}" srcOrd="0" destOrd="0" parTransId="{67D3446E-48B0-4F8B-BEA3-E15946450BDF}" sibTransId="{53972028-08F3-423E-BE3C-DC17ED352A3B}"/>
    <dgm:cxn modelId="{D7C7D791-0ED2-472D-9A25-6B5C20F15AEC}" srcId="{E1AD2E9F-89D0-41C1-926D-00751D631EC4}" destId="{7E9C4CF1-F84C-4BA6-BAC2-8B3B4CF1956F}" srcOrd="2" destOrd="0" parTransId="{996D9911-FFA0-4FB7-A726-E2CD891FC321}" sibTransId="{A1A16A01-B0DF-4956-A465-AA23CF9CFCF0}"/>
    <dgm:cxn modelId="{C343C19E-7B7F-4CE0-8E98-6788FE02C8EB}" type="presOf" srcId="{EB301F37-C2B2-468B-855C-CD5386FF2972}" destId="{7ACEF6A0-F34F-4AD9-A71D-6EDDD38FB0E6}" srcOrd="0" destOrd="0" presId="urn:microsoft.com/office/officeart/2005/8/layout/chevron2"/>
    <dgm:cxn modelId="{93EECC9E-F7F5-47CD-A8E7-E34DFA23A771}" type="presOf" srcId="{D7835AA3-DABE-449C-8193-98BA99B1F28B}" destId="{F5B5532E-AA66-43C8-AEE7-6E1317DD0C6B}" srcOrd="0" destOrd="1" presId="urn:microsoft.com/office/officeart/2005/8/layout/chevron2"/>
    <dgm:cxn modelId="{EC55FBA3-E916-47FF-9F29-9708C470A96B}" srcId="{9F095F62-9B96-44BB-A50F-213BB2A916C6}" destId="{0A764F8A-CF6A-472B-909B-A8701AC8AAF9}" srcOrd="1" destOrd="0" parTransId="{855D8B8B-827C-48B4-BB04-3BD81D045771}" sibTransId="{C72991A3-04A2-4778-858D-0876AF2E3E79}"/>
    <dgm:cxn modelId="{2A56CDA7-7036-4F48-9A90-B2A3C5855C9B}" type="presOf" srcId="{D1A13C76-3426-4D7E-B850-CE50196CFE06}" destId="{03841E84-3249-4A91-BC96-5880B6134011}" srcOrd="0" destOrd="0" presId="urn:microsoft.com/office/officeart/2005/8/layout/chevron2"/>
    <dgm:cxn modelId="{942356A9-3624-4D7A-8351-4B6C85B971C6}" type="presOf" srcId="{E1AD2E9F-89D0-41C1-926D-00751D631EC4}" destId="{70E2C8B8-89E9-4C91-8849-20C0CA0EEB3E}" srcOrd="0" destOrd="0" presId="urn:microsoft.com/office/officeart/2005/8/layout/chevron2"/>
    <dgm:cxn modelId="{E1BC33AD-32F3-493C-9961-D69E31648F99}" type="presOf" srcId="{0AC055D1-E97C-4BC4-BEF4-B7E1CAC62E4B}" destId="{5C6089B4-7A50-4A41-B927-1A48FC320BCC}" srcOrd="0" destOrd="0" presId="urn:microsoft.com/office/officeart/2005/8/layout/chevron2"/>
    <dgm:cxn modelId="{39FEB7AF-A6AD-4C5C-85DA-161F45CA56FB}" srcId="{0AC055D1-E97C-4BC4-BEF4-B7E1CAC62E4B}" destId="{9F095F62-9B96-44BB-A50F-213BB2A916C6}" srcOrd="1" destOrd="0" parTransId="{97155178-A4E3-4E68-969A-4B44CF7FED27}" sibTransId="{32748410-298C-4626-8C09-0CF55798DD4C}"/>
    <dgm:cxn modelId="{69FD7CBC-708E-460B-B5CB-601CCADF9C03}" srcId="{0AC055D1-E97C-4BC4-BEF4-B7E1CAC62E4B}" destId="{EB301F37-C2B2-468B-855C-CD5386FF2972}" srcOrd="2" destOrd="0" parTransId="{42D7B96E-663C-48B9-A28A-E9F12C0F1D27}" sibTransId="{2B9604B1-2859-493E-A0E3-2F87921A4215}"/>
    <dgm:cxn modelId="{04A98CC9-BE01-48A6-9FFA-45331DD14032}" type="presOf" srcId="{8F97511D-3DBA-4633-8094-18E359BD751C}" destId="{D521AC9C-D315-4FF0-97AB-D9FDC356476D}" srcOrd="0" destOrd="0" presId="urn:microsoft.com/office/officeart/2005/8/layout/chevron2"/>
    <dgm:cxn modelId="{E88D9FD3-5430-464F-B141-F2DA5AD78C4F}" srcId="{E1AD2E9F-89D0-41C1-926D-00751D631EC4}" destId="{1A49F152-F313-4C1D-A885-7AB1199CA446}" srcOrd="0" destOrd="0" parTransId="{D9F082FB-D804-4233-83C5-CA3BB2B6AA02}" sibTransId="{24573DC5-3EED-44AF-B3B9-B03C05EB21A2}"/>
    <dgm:cxn modelId="{6D5F4FEF-EC6E-430E-85B5-0E2E6DD6EE75}" srcId="{EB301F37-C2B2-468B-855C-CD5386FF2972}" destId="{D1A13C76-3426-4D7E-B850-CE50196CFE06}" srcOrd="0" destOrd="0" parTransId="{C45709EA-99FB-41A3-B50E-DE237FB84610}" sibTransId="{88A1C574-4468-438F-A4A3-B5C48AE9D582}"/>
    <dgm:cxn modelId="{8AD705F7-86F0-4A50-B8DD-B9C8E5ADD115}" srcId="{E1AD2E9F-89D0-41C1-926D-00751D631EC4}" destId="{D7835AA3-DABE-449C-8193-98BA99B1F28B}" srcOrd="1" destOrd="0" parTransId="{4C350C3D-F61F-496E-9B9D-909C75571330}" sibTransId="{D719BC30-1536-49EE-8F74-B98E155C1985}"/>
    <dgm:cxn modelId="{BB48E4D9-CA2C-4299-8369-D01B028A2394}" type="presParOf" srcId="{5C6089B4-7A50-4A41-B927-1A48FC320BCC}" destId="{09130FB6-6C93-41E7-96A2-AC6496A14FEE}" srcOrd="0" destOrd="0" presId="urn:microsoft.com/office/officeart/2005/8/layout/chevron2"/>
    <dgm:cxn modelId="{8B71EDA6-9C1D-447F-9499-4D9913C43FAD}" type="presParOf" srcId="{09130FB6-6C93-41E7-96A2-AC6496A14FEE}" destId="{70E2C8B8-89E9-4C91-8849-20C0CA0EEB3E}" srcOrd="0" destOrd="0" presId="urn:microsoft.com/office/officeart/2005/8/layout/chevron2"/>
    <dgm:cxn modelId="{13755E40-99BF-485D-B5B4-DC54486759E8}" type="presParOf" srcId="{09130FB6-6C93-41E7-96A2-AC6496A14FEE}" destId="{F5B5532E-AA66-43C8-AEE7-6E1317DD0C6B}" srcOrd="1" destOrd="0" presId="urn:microsoft.com/office/officeart/2005/8/layout/chevron2"/>
    <dgm:cxn modelId="{694C18D6-E7B4-4A91-A708-7A39B3E406AD}" type="presParOf" srcId="{5C6089B4-7A50-4A41-B927-1A48FC320BCC}" destId="{492A8938-C437-4C33-9A0D-0ED6845D12EC}" srcOrd="1" destOrd="0" presId="urn:microsoft.com/office/officeart/2005/8/layout/chevron2"/>
    <dgm:cxn modelId="{EABB4C62-FC5F-419E-B1C6-5DA06D5E96C8}" type="presParOf" srcId="{5C6089B4-7A50-4A41-B927-1A48FC320BCC}" destId="{F3AF36BD-039D-4E3B-88A8-598DB1E69E93}" srcOrd="2" destOrd="0" presId="urn:microsoft.com/office/officeart/2005/8/layout/chevron2"/>
    <dgm:cxn modelId="{970485E5-66ED-467E-A73C-6B4DA0096298}" type="presParOf" srcId="{F3AF36BD-039D-4E3B-88A8-598DB1E69E93}" destId="{B78A01CF-7815-4827-9298-D5798F016A92}" srcOrd="0" destOrd="0" presId="urn:microsoft.com/office/officeart/2005/8/layout/chevron2"/>
    <dgm:cxn modelId="{84959284-4278-493D-BB1D-AF7C1C4C6349}" type="presParOf" srcId="{F3AF36BD-039D-4E3B-88A8-598DB1E69E93}" destId="{D521AC9C-D315-4FF0-97AB-D9FDC356476D}" srcOrd="1" destOrd="0" presId="urn:microsoft.com/office/officeart/2005/8/layout/chevron2"/>
    <dgm:cxn modelId="{848178D1-DD0A-44CA-B294-D8A5CB010234}" type="presParOf" srcId="{5C6089B4-7A50-4A41-B927-1A48FC320BCC}" destId="{A69E7EB4-6547-4A88-8B75-3D9A52200356}" srcOrd="3" destOrd="0" presId="urn:microsoft.com/office/officeart/2005/8/layout/chevron2"/>
    <dgm:cxn modelId="{61B637F8-4A3B-4976-B728-5CE3CD9B1991}" type="presParOf" srcId="{5C6089B4-7A50-4A41-B927-1A48FC320BCC}" destId="{0FA847C6-2308-4C7D-A66D-BDCA0900A6BC}" srcOrd="4" destOrd="0" presId="urn:microsoft.com/office/officeart/2005/8/layout/chevron2"/>
    <dgm:cxn modelId="{9438CDEC-6008-4063-876C-90F2F7D5F7AF}" type="presParOf" srcId="{0FA847C6-2308-4C7D-A66D-BDCA0900A6BC}" destId="{7ACEF6A0-F34F-4AD9-A71D-6EDDD38FB0E6}" srcOrd="0" destOrd="0" presId="urn:microsoft.com/office/officeart/2005/8/layout/chevron2"/>
    <dgm:cxn modelId="{01BDBEBB-2EB1-4B7F-8C1A-A8AEB2BC5448}" type="presParOf" srcId="{0FA847C6-2308-4C7D-A66D-BDCA0900A6BC}" destId="{03841E84-3249-4A91-BC96-5880B613401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6E8542-69A6-4146-B7CB-712526D0FBC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t-EE"/>
        </a:p>
      </dgm:t>
    </dgm:pt>
    <dgm:pt modelId="{47FF40D9-21B9-4C1D-8CD0-4418CF2CBB44}">
      <dgm:prSet phldrT="[Tekst]"/>
      <dgm:spPr/>
      <dgm:t>
        <a:bodyPr/>
        <a:lstStyle/>
        <a:p>
          <a:r>
            <a:rPr lang="et-EE" dirty="0"/>
            <a:t>Kaasamine</a:t>
          </a:r>
        </a:p>
      </dgm:t>
    </dgm:pt>
    <dgm:pt modelId="{F090C4DC-C9BA-40A4-A3C2-C5EE9E27F661}" type="parTrans" cxnId="{D86F4B03-4569-4CD5-90BD-D8A50A5D9B87}">
      <dgm:prSet/>
      <dgm:spPr/>
      <dgm:t>
        <a:bodyPr/>
        <a:lstStyle/>
        <a:p>
          <a:endParaRPr lang="et-EE"/>
        </a:p>
      </dgm:t>
    </dgm:pt>
    <dgm:pt modelId="{5BA0DDE6-5512-42DA-B1F9-74BBAE0E718D}" type="sibTrans" cxnId="{D86F4B03-4569-4CD5-90BD-D8A50A5D9B87}">
      <dgm:prSet/>
      <dgm:spPr/>
      <dgm:t>
        <a:bodyPr/>
        <a:lstStyle/>
        <a:p>
          <a:endParaRPr lang="et-EE"/>
        </a:p>
      </dgm:t>
    </dgm:pt>
    <dgm:pt modelId="{891AF78A-85E6-42BC-BED1-AE47C27CF69B}">
      <dgm:prSet phldrT="[Tekst]"/>
      <dgm:spPr/>
      <dgm:t>
        <a:bodyPr/>
        <a:lstStyle/>
        <a:p>
          <a:r>
            <a:rPr lang="et-EE" dirty="0"/>
            <a:t>Ettevõte on kaasatud juba õppe kavandamisesse, samuti õpipoiste vastuvõttu</a:t>
          </a:r>
        </a:p>
      </dgm:t>
    </dgm:pt>
    <dgm:pt modelId="{008704B1-A120-463F-8339-3DF56981E88F}" type="parTrans" cxnId="{EFC981A6-666A-4355-91FF-7DEBF16EE73E}">
      <dgm:prSet/>
      <dgm:spPr/>
      <dgm:t>
        <a:bodyPr/>
        <a:lstStyle/>
        <a:p>
          <a:endParaRPr lang="et-EE"/>
        </a:p>
      </dgm:t>
    </dgm:pt>
    <dgm:pt modelId="{7E1F9AED-F8E5-44C8-A830-7F0337D2A34E}" type="sibTrans" cxnId="{EFC981A6-666A-4355-91FF-7DEBF16EE73E}">
      <dgm:prSet/>
      <dgm:spPr/>
      <dgm:t>
        <a:bodyPr/>
        <a:lstStyle/>
        <a:p>
          <a:endParaRPr lang="et-EE"/>
        </a:p>
      </dgm:t>
    </dgm:pt>
    <dgm:pt modelId="{71FEAD19-7997-4667-9B5A-1E2139B41EBD}">
      <dgm:prSet phldrT="[Tekst]"/>
      <dgm:spPr/>
      <dgm:t>
        <a:bodyPr/>
        <a:lstStyle/>
        <a:p>
          <a:r>
            <a:rPr lang="et-EE" dirty="0"/>
            <a:t>Ettevõte on huvitatud õppe läbiviimisest ja omab selleks vastavaid teadmisi ja vahendeid, sh juhendaja(d)</a:t>
          </a:r>
        </a:p>
      </dgm:t>
    </dgm:pt>
    <dgm:pt modelId="{74207263-D106-47B0-9068-F013E48CD21D}" type="parTrans" cxnId="{CDADA562-43B9-4D56-978B-9BE5F31E0909}">
      <dgm:prSet/>
      <dgm:spPr/>
      <dgm:t>
        <a:bodyPr/>
        <a:lstStyle/>
        <a:p>
          <a:endParaRPr lang="et-EE"/>
        </a:p>
      </dgm:t>
    </dgm:pt>
    <dgm:pt modelId="{9F1F411E-CB2F-4F27-AF43-85F39C0B5407}" type="sibTrans" cxnId="{CDADA562-43B9-4D56-978B-9BE5F31E0909}">
      <dgm:prSet/>
      <dgm:spPr/>
      <dgm:t>
        <a:bodyPr/>
        <a:lstStyle/>
        <a:p>
          <a:endParaRPr lang="et-EE"/>
        </a:p>
      </dgm:t>
    </dgm:pt>
    <dgm:pt modelId="{C4982D9E-6C0D-40B0-9F47-7722BF8E2FFD}">
      <dgm:prSet phldrT="[Tekst]"/>
      <dgm:spPr/>
      <dgm:t>
        <a:bodyPr/>
        <a:lstStyle/>
        <a:p>
          <a:r>
            <a:rPr lang="et-EE" dirty="0"/>
            <a:t>Suhtumine</a:t>
          </a:r>
        </a:p>
      </dgm:t>
    </dgm:pt>
    <dgm:pt modelId="{38AA3DE0-883C-4021-9CB2-200ADA7087EF}" type="parTrans" cxnId="{CDC74AE2-7B38-48F1-8392-88679B68C783}">
      <dgm:prSet/>
      <dgm:spPr/>
      <dgm:t>
        <a:bodyPr/>
        <a:lstStyle/>
        <a:p>
          <a:endParaRPr lang="et-EE"/>
        </a:p>
      </dgm:t>
    </dgm:pt>
    <dgm:pt modelId="{09936A28-4616-4857-A530-CDBEA958E211}" type="sibTrans" cxnId="{CDC74AE2-7B38-48F1-8392-88679B68C783}">
      <dgm:prSet/>
      <dgm:spPr/>
      <dgm:t>
        <a:bodyPr/>
        <a:lstStyle/>
        <a:p>
          <a:endParaRPr lang="et-EE"/>
        </a:p>
      </dgm:t>
    </dgm:pt>
    <dgm:pt modelId="{ABD7E306-B7A8-4026-A3A4-01F47AB57E70}">
      <dgm:prSet phldrT="[Tekst]"/>
      <dgm:spPr/>
      <dgm:t>
        <a:bodyPr/>
        <a:lstStyle/>
        <a:p>
          <a:r>
            <a:rPr lang="et-EE" dirty="0"/>
            <a:t>Õpipoisile tehakse kohe alguses puust ja punaseks selgeks, mis teda töö juures ees ootab</a:t>
          </a:r>
        </a:p>
      </dgm:t>
    </dgm:pt>
    <dgm:pt modelId="{2BDA80CC-3DE9-445C-94FB-D4552E50059C}" type="parTrans" cxnId="{A2E94AD6-B1A5-4B00-8F8C-FB896ABF8234}">
      <dgm:prSet/>
      <dgm:spPr/>
      <dgm:t>
        <a:bodyPr/>
        <a:lstStyle/>
        <a:p>
          <a:endParaRPr lang="et-EE"/>
        </a:p>
      </dgm:t>
    </dgm:pt>
    <dgm:pt modelId="{534071B5-4674-423E-AB4E-A33B2C74D98F}" type="sibTrans" cxnId="{A2E94AD6-B1A5-4B00-8F8C-FB896ABF8234}">
      <dgm:prSet/>
      <dgm:spPr/>
      <dgm:t>
        <a:bodyPr/>
        <a:lstStyle/>
        <a:p>
          <a:endParaRPr lang="et-EE"/>
        </a:p>
      </dgm:t>
    </dgm:pt>
    <dgm:pt modelId="{E6EB7D7C-6AD7-4B76-B404-2096E7DEDA81}">
      <dgm:prSet phldrT="[Tekst]"/>
      <dgm:spPr/>
      <dgm:t>
        <a:bodyPr/>
        <a:lstStyle/>
        <a:p>
          <a:r>
            <a:rPr lang="et-EE" dirty="0"/>
            <a:t>Õpipoisist saab täieõiguslik kollektiivi liige ja on oma töös asjatundlikult juhendatud</a:t>
          </a:r>
        </a:p>
      </dgm:t>
    </dgm:pt>
    <dgm:pt modelId="{A21ECD3F-EF1A-412F-8B60-A1C321C150CE}" type="parTrans" cxnId="{68821ADA-C858-4BBB-AC14-92410CE938F2}">
      <dgm:prSet/>
      <dgm:spPr/>
      <dgm:t>
        <a:bodyPr/>
        <a:lstStyle/>
        <a:p>
          <a:endParaRPr lang="et-EE"/>
        </a:p>
      </dgm:t>
    </dgm:pt>
    <dgm:pt modelId="{1443C19E-4D49-438B-94A5-C892AF7EEBB2}" type="sibTrans" cxnId="{68821ADA-C858-4BBB-AC14-92410CE938F2}">
      <dgm:prSet/>
      <dgm:spPr/>
      <dgm:t>
        <a:bodyPr/>
        <a:lstStyle/>
        <a:p>
          <a:endParaRPr lang="et-EE"/>
        </a:p>
      </dgm:t>
    </dgm:pt>
    <dgm:pt modelId="{7B8F8411-9B8B-43A9-B924-10566A907891}">
      <dgm:prSet phldrT="[Tekst]"/>
      <dgm:spPr/>
      <dgm:t>
        <a:bodyPr/>
        <a:lstStyle/>
        <a:p>
          <a:r>
            <a:rPr lang="et-EE" dirty="0"/>
            <a:t>Korraldus</a:t>
          </a:r>
        </a:p>
      </dgm:t>
    </dgm:pt>
    <dgm:pt modelId="{D6948DD1-2AB1-46C5-BD95-46F67B2B09D5}" type="parTrans" cxnId="{F7D650AA-D9A6-46DD-8F89-DC80DE4CF912}">
      <dgm:prSet/>
      <dgm:spPr/>
      <dgm:t>
        <a:bodyPr/>
        <a:lstStyle/>
        <a:p>
          <a:endParaRPr lang="et-EE"/>
        </a:p>
      </dgm:t>
    </dgm:pt>
    <dgm:pt modelId="{B137976E-71D0-45A1-9E26-53F6BA45971D}" type="sibTrans" cxnId="{F7D650AA-D9A6-46DD-8F89-DC80DE4CF912}">
      <dgm:prSet/>
      <dgm:spPr/>
      <dgm:t>
        <a:bodyPr/>
        <a:lstStyle/>
        <a:p>
          <a:endParaRPr lang="et-EE"/>
        </a:p>
      </dgm:t>
    </dgm:pt>
    <dgm:pt modelId="{39ACDD10-1954-4438-BA09-300761D0C429}">
      <dgm:prSet phldrT="[Tekst]"/>
      <dgm:spPr/>
      <dgm:t>
        <a:bodyPr/>
        <a:lstStyle/>
        <a:p>
          <a:r>
            <a:rPr lang="et-EE" dirty="0"/>
            <a:t>Õppesse vastuvõtt toimub 1x aastas sügisel</a:t>
          </a:r>
        </a:p>
      </dgm:t>
    </dgm:pt>
    <dgm:pt modelId="{7C9802AB-F2B4-4BEC-91C2-AFB0DEABCBCE}" type="parTrans" cxnId="{E918EA9B-1972-432D-9E5D-3381D80A80A7}">
      <dgm:prSet/>
      <dgm:spPr/>
      <dgm:t>
        <a:bodyPr/>
        <a:lstStyle/>
        <a:p>
          <a:endParaRPr lang="et-EE"/>
        </a:p>
      </dgm:t>
    </dgm:pt>
    <dgm:pt modelId="{4CD8A253-47E5-452E-AD12-63792E52E5A8}" type="sibTrans" cxnId="{E918EA9B-1972-432D-9E5D-3381D80A80A7}">
      <dgm:prSet/>
      <dgm:spPr/>
      <dgm:t>
        <a:bodyPr/>
        <a:lstStyle/>
        <a:p>
          <a:endParaRPr lang="et-EE"/>
        </a:p>
      </dgm:t>
    </dgm:pt>
    <dgm:pt modelId="{2F8C5DD5-F313-4F68-BCFA-F290EC4E5528}">
      <dgm:prSet phldrT="[Tekst]"/>
      <dgm:spPr/>
      <dgm:t>
        <a:bodyPr/>
        <a:lstStyle/>
        <a:p>
          <a:r>
            <a:rPr lang="et-EE" dirty="0"/>
            <a:t>Õpipoisi tööd tasustatakse (stipendium)</a:t>
          </a:r>
        </a:p>
      </dgm:t>
    </dgm:pt>
    <dgm:pt modelId="{154CE5BB-831A-43B7-BE50-7DCF2D7F3E2A}" type="parTrans" cxnId="{14C484C7-60EA-4F1D-9D66-FE6056419FC9}">
      <dgm:prSet/>
      <dgm:spPr/>
    </dgm:pt>
    <dgm:pt modelId="{E7B32FF3-AC9B-4224-8BDB-DA336DB81469}" type="sibTrans" cxnId="{14C484C7-60EA-4F1D-9D66-FE6056419FC9}">
      <dgm:prSet/>
      <dgm:spPr/>
    </dgm:pt>
    <dgm:pt modelId="{B12CCF41-6374-4CAC-B5C6-76FB61D7CBE8}">
      <dgm:prSet phldrT="[Tekst]"/>
      <dgm:spPr/>
      <dgm:t>
        <a:bodyPr/>
        <a:lstStyle/>
        <a:p>
          <a:r>
            <a:rPr lang="et-EE" dirty="0"/>
            <a:t>Õppija on esimese aasta koolis</a:t>
          </a:r>
        </a:p>
      </dgm:t>
    </dgm:pt>
    <dgm:pt modelId="{DA1C2FBB-EAA9-4F7B-9261-30245BE13C02}" type="parTrans" cxnId="{4F3AD808-A9D0-42D4-A5EC-FE6D27506108}">
      <dgm:prSet/>
      <dgm:spPr/>
    </dgm:pt>
    <dgm:pt modelId="{6BC867B7-5B7B-4B01-ACBA-2CFC7045A0A5}" type="sibTrans" cxnId="{4F3AD808-A9D0-42D4-A5EC-FE6D27506108}">
      <dgm:prSet/>
      <dgm:spPr/>
    </dgm:pt>
    <dgm:pt modelId="{35EEA219-2BA1-4C69-80F5-AFA4FD1D59E0}">
      <dgm:prSet phldrT="[Tekst]"/>
      <dgm:spPr/>
      <dgm:t>
        <a:bodyPr/>
        <a:lstStyle/>
        <a:p>
          <a:r>
            <a:rPr lang="et-EE" dirty="0"/>
            <a:t>Pidev suhtlus kooliga</a:t>
          </a:r>
        </a:p>
      </dgm:t>
    </dgm:pt>
    <dgm:pt modelId="{42B9A028-FFDE-41FC-97F8-A38B443C3F0A}" type="parTrans" cxnId="{CDC41AFB-95AD-4616-8303-F047D7DE9FF7}">
      <dgm:prSet/>
      <dgm:spPr/>
    </dgm:pt>
    <dgm:pt modelId="{CFDB76EF-2CA3-4751-83EB-F148BF4D5AFD}" type="sibTrans" cxnId="{CDC41AFB-95AD-4616-8303-F047D7DE9FF7}">
      <dgm:prSet/>
      <dgm:spPr/>
    </dgm:pt>
    <dgm:pt modelId="{D5BA6232-B516-4784-A95E-61A44CA0B469}" type="pres">
      <dgm:prSet presAssocID="{6F6E8542-69A6-4146-B7CB-712526D0FBC1}" presName="linearFlow" presStyleCnt="0">
        <dgm:presLayoutVars>
          <dgm:dir/>
          <dgm:animLvl val="lvl"/>
          <dgm:resizeHandles val="exact"/>
        </dgm:presLayoutVars>
      </dgm:prSet>
      <dgm:spPr/>
    </dgm:pt>
    <dgm:pt modelId="{10625447-DCAC-4566-A5D5-F09EA9C3F676}" type="pres">
      <dgm:prSet presAssocID="{47FF40D9-21B9-4C1D-8CD0-4418CF2CBB44}" presName="composite" presStyleCnt="0"/>
      <dgm:spPr/>
    </dgm:pt>
    <dgm:pt modelId="{18D8C61B-5A3F-40C2-8497-A0A108EA0CBA}" type="pres">
      <dgm:prSet presAssocID="{47FF40D9-21B9-4C1D-8CD0-4418CF2CBB44}" presName="parentText" presStyleLbl="alignNode1" presStyleIdx="0" presStyleCnt="3">
        <dgm:presLayoutVars>
          <dgm:chMax val="1"/>
          <dgm:bulletEnabled val="1"/>
        </dgm:presLayoutVars>
      </dgm:prSet>
      <dgm:spPr/>
    </dgm:pt>
    <dgm:pt modelId="{E978FD1A-DFD0-49EB-A18E-917BAB1F3CB6}" type="pres">
      <dgm:prSet presAssocID="{47FF40D9-21B9-4C1D-8CD0-4418CF2CBB44}" presName="descendantText" presStyleLbl="alignAcc1" presStyleIdx="0" presStyleCnt="3">
        <dgm:presLayoutVars>
          <dgm:bulletEnabled val="1"/>
        </dgm:presLayoutVars>
      </dgm:prSet>
      <dgm:spPr/>
    </dgm:pt>
    <dgm:pt modelId="{B558FD4B-03A1-42FA-8AF0-80D0CCDCAC15}" type="pres">
      <dgm:prSet presAssocID="{5BA0DDE6-5512-42DA-B1F9-74BBAE0E718D}" presName="sp" presStyleCnt="0"/>
      <dgm:spPr/>
    </dgm:pt>
    <dgm:pt modelId="{E7B19099-18C9-4E16-9678-5434536D4D91}" type="pres">
      <dgm:prSet presAssocID="{C4982D9E-6C0D-40B0-9F47-7722BF8E2FFD}" presName="composite" presStyleCnt="0"/>
      <dgm:spPr/>
    </dgm:pt>
    <dgm:pt modelId="{78A1E765-64EA-4D19-BE5D-E9D4520161EA}" type="pres">
      <dgm:prSet presAssocID="{C4982D9E-6C0D-40B0-9F47-7722BF8E2FFD}" presName="parentText" presStyleLbl="alignNode1" presStyleIdx="1" presStyleCnt="3">
        <dgm:presLayoutVars>
          <dgm:chMax val="1"/>
          <dgm:bulletEnabled val="1"/>
        </dgm:presLayoutVars>
      </dgm:prSet>
      <dgm:spPr/>
    </dgm:pt>
    <dgm:pt modelId="{646E9F14-1C68-4F07-9E33-350FFA2C6CB8}" type="pres">
      <dgm:prSet presAssocID="{C4982D9E-6C0D-40B0-9F47-7722BF8E2FFD}" presName="descendantText" presStyleLbl="alignAcc1" presStyleIdx="1" presStyleCnt="3">
        <dgm:presLayoutVars>
          <dgm:bulletEnabled val="1"/>
        </dgm:presLayoutVars>
      </dgm:prSet>
      <dgm:spPr/>
    </dgm:pt>
    <dgm:pt modelId="{D2A29894-EC05-4A9D-B7CA-9CFC211B553F}" type="pres">
      <dgm:prSet presAssocID="{09936A28-4616-4857-A530-CDBEA958E211}" presName="sp" presStyleCnt="0"/>
      <dgm:spPr/>
    </dgm:pt>
    <dgm:pt modelId="{E9886AAC-E9F3-47B6-8B89-BB6F196802EE}" type="pres">
      <dgm:prSet presAssocID="{7B8F8411-9B8B-43A9-B924-10566A907891}" presName="composite" presStyleCnt="0"/>
      <dgm:spPr/>
    </dgm:pt>
    <dgm:pt modelId="{CFC2408F-55E3-4D56-B476-6418F2107245}" type="pres">
      <dgm:prSet presAssocID="{7B8F8411-9B8B-43A9-B924-10566A907891}" presName="parentText" presStyleLbl="alignNode1" presStyleIdx="2" presStyleCnt="3">
        <dgm:presLayoutVars>
          <dgm:chMax val="1"/>
          <dgm:bulletEnabled val="1"/>
        </dgm:presLayoutVars>
      </dgm:prSet>
      <dgm:spPr/>
    </dgm:pt>
    <dgm:pt modelId="{D12E865F-8E79-4A68-9EB5-E70C0F44F794}" type="pres">
      <dgm:prSet presAssocID="{7B8F8411-9B8B-43A9-B924-10566A907891}" presName="descendantText" presStyleLbl="alignAcc1" presStyleIdx="2" presStyleCnt="3">
        <dgm:presLayoutVars>
          <dgm:bulletEnabled val="1"/>
        </dgm:presLayoutVars>
      </dgm:prSet>
      <dgm:spPr/>
    </dgm:pt>
  </dgm:ptLst>
  <dgm:cxnLst>
    <dgm:cxn modelId="{D86F4B03-4569-4CD5-90BD-D8A50A5D9B87}" srcId="{6F6E8542-69A6-4146-B7CB-712526D0FBC1}" destId="{47FF40D9-21B9-4C1D-8CD0-4418CF2CBB44}" srcOrd="0" destOrd="0" parTransId="{F090C4DC-C9BA-40A4-A3C2-C5EE9E27F661}" sibTransId="{5BA0DDE6-5512-42DA-B1F9-74BBAE0E718D}"/>
    <dgm:cxn modelId="{E2F54505-880E-46A2-8FAD-8B79D8ABF7F1}" type="presOf" srcId="{ABD7E306-B7A8-4026-A3A4-01F47AB57E70}" destId="{646E9F14-1C68-4F07-9E33-350FFA2C6CB8}" srcOrd="0" destOrd="0" presId="urn:microsoft.com/office/officeart/2005/8/layout/chevron2"/>
    <dgm:cxn modelId="{1B277008-4B78-43D6-B705-6E20269DF8B8}" type="presOf" srcId="{7B8F8411-9B8B-43A9-B924-10566A907891}" destId="{CFC2408F-55E3-4D56-B476-6418F2107245}" srcOrd="0" destOrd="0" presId="urn:microsoft.com/office/officeart/2005/8/layout/chevron2"/>
    <dgm:cxn modelId="{4F3AD808-A9D0-42D4-A5EC-FE6D27506108}" srcId="{7B8F8411-9B8B-43A9-B924-10566A907891}" destId="{B12CCF41-6374-4CAC-B5C6-76FB61D7CBE8}" srcOrd="1" destOrd="0" parTransId="{DA1C2FBB-EAA9-4F7B-9261-30245BE13C02}" sibTransId="{6BC867B7-5B7B-4B01-ACBA-2CFC7045A0A5}"/>
    <dgm:cxn modelId="{AAB5CF2A-E411-404D-835C-2D42BCE9A98C}" type="presOf" srcId="{35EEA219-2BA1-4C69-80F5-AFA4FD1D59E0}" destId="{D12E865F-8E79-4A68-9EB5-E70C0F44F794}" srcOrd="0" destOrd="2" presId="urn:microsoft.com/office/officeart/2005/8/layout/chevron2"/>
    <dgm:cxn modelId="{D35D672D-74A8-472E-93E5-7D275388438D}" type="presOf" srcId="{6F6E8542-69A6-4146-B7CB-712526D0FBC1}" destId="{D5BA6232-B516-4784-A95E-61A44CA0B469}" srcOrd="0" destOrd="0" presId="urn:microsoft.com/office/officeart/2005/8/layout/chevron2"/>
    <dgm:cxn modelId="{60BF522E-940E-48C9-891A-7FD14900A9EF}" type="presOf" srcId="{47FF40D9-21B9-4C1D-8CD0-4418CF2CBB44}" destId="{18D8C61B-5A3F-40C2-8497-A0A108EA0CBA}" srcOrd="0" destOrd="0" presId="urn:microsoft.com/office/officeart/2005/8/layout/chevron2"/>
    <dgm:cxn modelId="{CDADA562-43B9-4D56-978B-9BE5F31E0909}" srcId="{47FF40D9-21B9-4C1D-8CD0-4418CF2CBB44}" destId="{71FEAD19-7997-4667-9B5A-1E2139B41EBD}" srcOrd="1" destOrd="0" parTransId="{74207263-D106-47B0-9068-F013E48CD21D}" sibTransId="{9F1F411E-CB2F-4F27-AF43-85F39C0B5407}"/>
    <dgm:cxn modelId="{276DE26B-D536-4EEF-966C-0BBDB155AC0C}" type="presOf" srcId="{71FEAD19-7997-4667-9B5A-1E2139B41EBD}" destId="{E978FD1A-DFD0-49EB-A18E-917BAB1F3CB6}" srcOrd="0" destOrd="1" presId="urn:microsoft.com/office/officeart/2005/8/layout/chevron2"/>
    <dgm:cxn modelId="{DD4AC979-FD8E-49E2-9623-82F8A59D17CD}" type="presOf" srcId="{891AF78A-85E6-42BC-BED1-AE47C27CF69B}" destId="{E978FD1A-DFD0-49EB-A18E-917BAB1F3CB6}" srcOrd="0" destOrd="0" presId="urn:microsoft.com/office/officeart/2005/8/layout/chevron2"/>
    <dgm:cxn modelId="{F89BA68C-38C6-45E5-8049-AF7D29768B55}" type="presOf" srcId="{39ACDD10-1954-4438-BA09-300761D0C429}" destId="{D12E865F-8E79-4A68-9EB5-E70C0F44F794}" srcOrd="0" destOrd="0" presId="urn:microsoft.com/office/officeart/2005/8/layout/chevron2"/>
    <dgm:cxn modelId="{E918EA9B-1972-432D-9E5D-3381D80A80A7}" srcId="{7B8F8411-9B8B-43A9-B924-10566A907891}" destId="{39ACDD10-1954-4438-BA09-300761D0C429}" srcOrd="0" destOrd="0" parTransId="{7C9802AB-F2B4-4BEC-91C2-AFB0DEABCBCE}" sibTransId="{4CD8A253-47E5-452E-AD12-63792E52E5A8}"/>
    <dgm:cxn modelId="{EFC981A6-666A-4355-91FF-7DEBF16EE73E}" srcId="{47FF40D9-21B9-4C1D-8CD0-4418CF2CBB44}" destId="{891AF78A-85E6-42BC-BED1-AE47C27CF69B}" srcOrd="0" destOrd="0" parTransId="{008704B1-A120-463F-8339-3DF56981E88F}" sibTransId="{7E1F9AED-F8E5-44C8-A830-7F0337D2A34E}"/>
    <dgm:cxn modelId="{F7D650AA-D9A6-46DD-8F89-DC80DE4CF912}" srcId="{6F6E8542-69A6-4146-B7CB-712526D0FBC1}" destId="{7B8F8411-9B8B-43A9-B924-10566A907891}" srcOrd="2" destOrd="0" parTransId="{D6948DD1-2AB1-46C5-BD95-46F67B2B09D5}" sibTransId="{B137976E-71D0-45A1-9E26-53F6BA45971D}"/>
    <dgm:cxn modelId="{829585AD-F536-46E1-A8B2-5D5567DBA302}" type="presOf" srcId="{B12CCF41-6374-4CAC-B5C6-76FB61D7CBE8}" destId="{D12E865F-8E79-4A68-9EB5-E70C0F44F794}" srcOrd="0" destOrd="1" presId="urn:microsoft.com/office/officeart/2005/8/layout/chevron2"/>
    <dgm:cxn modelId="{726BD6B4-A09B-4FFC-ACE0-4641A24F2644}" type="presOf" srcId="{2F8C5DD5-F313-4F68-BCFA-F290EC4E5528}" destId="{646E9F14-1C68-4F07-9E33-350FFA2C6CB8}" srcOrd="0" destOrd="2" presId="urn:microsoft.com/office/officeart/2005/8/layout/chevron2"/>
    <dgm:cxn modelId="{14C484C7-60EA-4F1D-9D66-FE6056419FC9}" srcId="{C4982D9E-6C0D-40B0-9F47-7722BF8E2FFD}" destId="{2F8C5DD5-F313-4F68-BCFA-F290EC4E5528}" srcOrd="2" destOrd="0" parTransId="{154CE5BB-831A-43B7-BE50-7DCF2D7F3E2A}" sibTransId="{E7B32FF3-AC9B-4224-8BDB-DA336DB81469}"/>
    <dgm:cxn modelId="{658C67CE-367F-4E0F-A099-FFC66BABB89F}" type="presOf" srcId="{C4982D9E-6C0D-40B0-9F47-7722BF8E2FFD}" destId="{78A1E765-64EA-4D19-BE5D-E9D4520161EA}" srcOrd="0" destOrd="0" presId="urn:microsoft.com/office/officeart/2005/8/layout/chevron2"/>
    <dgm:cxn modelId="{419792D3-B448-4C54-97A0-0792ABA598B1}" type="presOf" srcId="{E6EB7D7C-6AD7-4B76-B404-2096E7DEDA81}" destId="{646E9F14-1C68-4F07-9E33-350FFA2C6CB8}" srcOrd="0" destOrd="1" presId="urn:microsoft.com/office/officeart/2005/8/layout/chevron2"/>
    <dgm:cxn modelId="{A2E94AD6-B1A5-4B00-8F8C-FB896ABF8234}" srcId="{C4982D9E-6C0D-40B0-9F47-7722BF8E2FFD}" destId="{ABD7E306-B7A8-4026-A3A4-01F47AB57E70}" srcOrd="0" destOrd="0" parTransId="{2BDA80CC-3DE9-445C-94FB-D4552E50059C}" sibTransId="{534071B5-4674-423E-AB4E-A33B2C74D98F}"/>
    <dgm:cxn modelId="{68821ADA-C858-4BBB-AC14-92410CE938F2}" srcId="{C4982D9E-6C0D-40B0-9F47-7722BF8E2FFD}" destId="{E6EB7D7C-6AD7-4B76-B404-2096E7DEDA81}" srcOrd="1" destOrd="0" parTransId="{A21ECD3F-EF1A-412F-8B60-A1C321C150CE}" sibTransId="{1443C19E-4D49-438B-94A5-C892AF7EEBB2}"/>
    <dgm:cxn modelId="{CDC74AE2-7B38-48F1-8392-88679B68C783}" srcId="{6F6E8542-69A6-4146-B7CB-712526D0FBC1}" destId="{C4982D9E-6C0D-40B0-9F47-7722BF8E2FFD}" srcOrd="1" destOrd="0" parTransId="{38AA3DE0-883C-4021-9CB2-200ADA7087EF}" sibTransId="{09936A28-4616-4857-A530-CDBEA958E211}"/>
    <dgm:cxn modelId="{CDC41AFB-95AD-4616-8303-F047D7DE9FF7}" srcId="{7B8F8411-9B8B-43A9-B924-10566A907891}" destId="{35EEA219-2BA1-4C69-80F5-AFA4FD1D59E0}" srcOrd="2" destOrd="0" parTransId="{42B9A028-FFDE-41FC-97F8-A38B443C3F0A}" sibTransId="{CFDB76EF-2CA3-4751-83EB-F148BF4D5AFD}"/>
    <dgm:cxn modelId="{46959542-F6ED-4518-9941-E8DFA96F9B56}" type="presParOf" srcId="{D5BA6232-B516-4784-A95E-61A44CA0B469}" destId="{10625447-DCAC-4566-A5D5-F09EA9C3F676}" srcOrd="0" destOrd="0" presId="urn:microsoft.com/office/officeart/2005/8/layout/chevron2"/>
    <dgm:cxn modelId="{A08D5882-2A10-47D3-AA48-596F4C4BCB88}" type="presParOf" srcId="{10625447-DCAC-4566-A5D5-F09EA9C3F676}" destId="{18D8C61B-5A3F-40C2-8497-A0A108EA0CBA}" srcOrd="0" destOrd="0" presId="urn:microsoft.com/office/officeart/2005/8/layout/chevron2"/>
    <dgm:cxn modelId="{C8FB8EEA-7C2D-4A24-8BF0-A9B518C6D698}" type="presParOf" srcId="{10625447-DCAC-4566-A5D5-F09EA9C3F676}" destId="{E978FD1A-DFD0-49EB-A18E-917BAB1F3CB6}" srcOrd="1" destOrd="0" presId="urn:microsoft.com/office/officeart/2005/8/layout/chevron2"/>
    <dgm:cxn modelId="{CB2BF20A-8377-41B8-9CB3-35184E79C891}" type="presParOf" srcId="{D5BA6232-B516-4784-A95E-61A44CA0B469}" destId="{B558FD4B-03A1-42FA-8AF0-80D0CCDCAC15}" srcOrd="1" destOrd="0" presId="urn:microsoft.com/office/officeart/2005/8/layout/chevron2"/>
    <dgm:cxn modelId="{782CE9CC-B266-47B1-BD86-75E3BB750992}" type="presParOf" srcId="{D5BA6232-B516-4784-A95E-61A44CA0B469}" destId="{E7B19099-18C9-4E16-9678-5434536D4D91}" srcOrd="2" destOrd="0" presId="urn:microsoft.com/office/officeart/2005/8/layout/chevron2"/>
    <dgm:cxn modelId="{526F7C02-11F0-40D0-85AF-42003CA0BE19}" type="presParOf" srcId="{E7B19099-18C9-4E16-9678-5434536D4D91}" destId="{78A1E765-64EA-4D19-BE5D-E9D4520161EA}" srcOrd="0" destOrd="0" presId="urn:microsoft.com/office/officeart/2005/8/layout/chevron2"/>
    <dgm:cxn modelId="{20A30A12-EA25-4DBB-95D9-D085C69AE581}" type="presParOf" srcId="{E7B19099-18C9-4E16-9678-5434536D4D91}" destId="{646E9F14-1C68-4F07-9E33-350FFA2C6CB8}" srcOrd="1" destOrd="0" presId="urn:microsoft.com/office/officeart/2005/8/layout/chevron2"/>
    <dgm:cxn modelId="{2AA68603-39C1-483F-9BD7-1CD7D86C278E}" type="presParOf" srcId="{D5BA6232-B516-4784-A95E-61A44CA0B469}" destId="{D2A29894-EC05-4A9D-B7CA-9CFC211B553F}" srcOrd="3" destOrd="0" presId="urn:microsoft.com/office/officeart/2005/8/layout/chevron2"/>
    <dgm:cxn modelId="{6A77DCC2-1C6A-4656-B66A-DE00F9D09180}" type="presParOf" srcId="{D5BA6232-B516-4784-A95E-61A44CA0B469}" destId="{E9886AAC-E9F3-47B6-8B89-BB6F196802EE}" srcOrd="4" destOrd="0" presId="urn:microsoft.com/office/officeart/2005/8/layout/chevron2"/>
    <dgm:cxn modelId="{63FED329-EFE8-48C1-8CDA-57F0F19FD4B8}" type="presParOf" srcId="{E9886AAC-E9F3-47B6-8B89-BB6F196802EE}" destId="{CFC2408F-55E3-4D56-B476-6418F2107245}" srcOrd="0" destOrd="0" presId="urn:microsoft.com/office/officeart/2005/8/layout/chevron2"/>
    <dgm:cxn modelId="{FD1BF7D7-DE2D-47C2-A372-D346F1DA89C4}" type="presParOf" srcId="{E9886AAC-E9F3-47B6-8B89-BB6F196802EE}" destId="{D12E865F-8E79-4A68-9EB5-E70C0F44F79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2C8B8-89E9-4C91-8849-20C0CA0EEB3E}">
      <dsp:nvSpPr>
        <dsp:cNvPr id="0" name=""/>
        <dsp:cNvSpPr/>
      </dsp:nvSpPr>
      <dsp:spPr>
        <a:xfrm rot="5400000">
          <a:off x="-199430" y="245702"/>
          <a:ext cx="1329536" cy="9306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t-EE" sz="1300" kern="1200" dirty="0"/>
            <a:t>1.aasta koolis</a:t>
          </a:r>
        </a:p>
      </dsp:txBody>
      <dsp:txXfrm rot="-5400000">
        <a:off x="1" y="511610"/>
        <a:ext cx="930675" cy="398861"/>
      </dsp:txXfrm>
    </dsp:sp>
    <dsp:sp modelId="{F5B5532E-AA66-43C8-AEE7-6E1317DD0C6B}">
      <dsp:nvSpPr>
        <dsp:cNvPr id="0" name=""/>
        <dsp:cNvSpPr/>
      </dsp:nvSpPr>
      <dsp:spPr>
        <a:xfrm rot="5400000">
          <a:off x="3887531" y="-2956317"/>
          <a:ext cx="955665" cy="686937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t-EE" sz="1400" kern="1200" dirty="0"/>
            <a:t>Õpipoiss alustab õpinguid kutsekoolis</a:t>
          </a:r>
        </a:p>
        <a:p>
          <a:pPr marL="114300" lvl="1" indent="-114300" algn="l" defTabSz="622300">
            <a:lnSpc>
              <a:spcPct val="90000"/>
            </a:lnSpc>
            <a:spcBef>
              <a:spcPct val="0"/>
            </a:spcBef>
            <a:spcAft>
              <a:spcPct val="15000"/>
            </a:spcAft>
            <a:buChar char="•"/>
          </a:pPr>
          <a:r>
            <a:rPr lang="et-EE" sz="1400" kern="1200" dirty="0"/>
            <a:t>Ettevõte teab, et aasta pärast tuleb õpipoiss</a:t>
          </a:r>
        </a:p>
        <a:p>
          <a:pPr marL="114300" lvl="1" indent="-114300" algn="l" defTabSz="622300">
            <a:lnSpc>
              <a:spcPct val="90000"/>
            </a:lnSpc>
            <a:spcBef>
              <a:spcPct val="0"/>
            </a:spcBef>
            <a:spcAft>
              <a:spcPct val="15000"/>
            </a:spcAft>
            <a:buChar char="•"/>
          </a:pPr>
          <a:r>
            <a:rPr lang="et-EE" sz="1400" kern="1200" dirty="0"/>
            <a:t>On juhtumeid, kus õppija ei jõua siiski ettevõttesse, sest langeb enne koolist välja</a:t>
          </a:r>
        </a:p>
      </dsp:txBody>
      <dsp:txXfrm rot="-5400000">
        <a:off x="930675" y="47191"/>
        <a:ext cx="6822725" cy="862361"/>
      </dsp:txXfrm>
    </dsp:sp>
    <dsp:sp modelId="{B78A01CF-7815-4827-9298-D5798F016A92}">
      <dsp:nvSpPr>
        <dsp:cNvPr id="0" name=""/>
        <dsp:cNvSpPr/>
      </dsp:nvSpPr>
      <dsp:spPr>
        <a:xfrm rot="5400000">
          <a:off x="-199430" y="1554091"/>
          <a:ext cx="1329536" cy="9306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t-EE" sz="1300" kern="1200" dirty="0"/>
            <a:t>2.aasta ettevõttes</a:t>
          </a:r>
        </a:p>
      </dsp:txBody>
      <dsp:txXfrm rot="-5400000">
        <a:off x="1" y="1819999"/>
        <a:ext cx="930675" cy="398861"/>
      </dsp:txXfrm>
    </dsp:sp>
    <dsp:sp modelId="{D521AC9C-D315-4FF0-97AB-D9FDC356476D}">
      <dsp:nvSpPr>
        <dsp:cNvPr id="0" name=""/>
        <dsp:cNvSpPr/>
      </dsp:nvSpPr>
      <dsp:spPr>
        <a:xfrm rot="5400000">
          <a:off x="3773673" y="-1647928"/>
          <a:ext cx="1183382" cy="686937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t-EE" sz="1400" kern="1200" dirty="0"/>
            <a:t>Ettevõttepoolne juhendaja läbib koolituse</a:t>
          </a:r>
        </a:p>
        <a:p>
          <a:pPr marL="114300" lvl="1" indent="-114300" algn="l" defTabSz="622300">
            <a:lnSpc>
              <a:spcPct val="90000"/>
            </a:lnSpc>
            <a:spcBef>
              <a:spcPct val="0"/>
            </a:spcBef>
            <a:spcAft>
              <a:spcPct val="15000"/>
            </a:spcAft>
            <a:buChar char="•"/>
          </a:pPr>
          <a:r>
            <a:rPr lang="et-EE" sz="1400" kern="1200" dirty="0"/>
            <a:t>Õpipoiss töötab ettevõttes</a:t>
          </a:r>
        </a:p>
        <a:p>
          <a:pPr marL="114300" lvl="1" indent="-114300" algn="l" defTabSz="622300">
            <a:lnSpc>
              <a:spcPct val="90000"/>
            </a:lnSpc>
            <a:spcBef>
              <a:spcPct val="0"/>
            </a:spcBef>
            <a:spcAft>
              <a:spcPct val="15000"/>
            </a:spcAft>
            <a:buChar char="•"/>
          </a:pPr>
          <a:r>
            <a:rPr lang="et-EE" sz="1400" kern="1200" dirty="0"/>
            <a:t>Kord nädalas toimub koolipoolne suhtlus õpipoisi ja juhendajaga, mõnel juhul on õppija sel päeval koolis, et koolipoolse juhendajaga silmast-silma kohtuda</a:t>
          </a:r>
        </a:p>
      </dsp:txBody>
      <dsp:txXfrm rot="-5400000">
        <a:off x="930676" y="1252837"/>
        <a:ext cx="6811609" cy="1067846"/>
      </dsp:txXfrm>
    </dsp:sp>
    <dsp:sp modelId="{7ACEF6A0-F34F-4AD9-A71D-6EDDD38FB0E6}">
      <dsp:nvSpPr>
        <dsp:cNvPr id="0" name=""/>
        <dsp:cNvSpPr/>
      </dsp:nvSpPr>
      <dsp:spPr>
        <a:xfrm rot="5400000">
          <a:off x="-199430" y="2809863"/>
          <a:ext cx="1329536" cy="93067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t-EE" sz="1300" kern="1200" dirty="0"/>
            <a:t>2.aasta lõpus tagasi kooli</a:t>
          </a:r>
        </a:p>
      </dsp:txBody>
      <dsp:txXfrm rot="-5400000">
        <a:off x="1" y="3075771"/>
        <a:ext cx="930675" cy="398861"/>
      </dsp:txXfrm>
    </dsp:sp>
    <dsp:sp modelId="{03841E84-3249-4A91-BC96-5880B6134011}">
      <dsp:nvSpPr>
        <dsp:cNvPr id="0" name=""/>
        <dsp:cNvSpPr/>
      </dsp:nvSpPr>
      <dsp:spPr>
        <a:xfrm rot="5400000">
          <a:off x="3826290" y="-392156"/>
          <a:ext cx="1078148" cy="686937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t-EE" sz="1400" kern="1200" dirty="0"/>
            <a:t>Õpipoiss läheb tagasi kooli, et valmistuda lõpueksamiteks</a:t>
          </a:r>
        </a:p>
        <a:p>
          <a:pPr marL="114300" lvl="1" indent="-114300" algn="l" defTabSz="622300">
            <a:lnSpc>
              <a:spcPct val="90000"/>
            </a:lnSpc>
            <a:spcBef>
              <a:spcPct val="0"/>
            </a:spcBef>
            <a:spcAft>
              <a:spcPct val="15000"/>
            </a:spcAft>
            <a:buChar char="•"/>
          </a:pPr>
          <a:r>
            <a:rPr lang="et-EE" sz="1400" kern="1200" dirty="0"/>
            <a:t>Edukalt eksami sooritanu saab üldjuhul tööpakkumise ettevõttest, kus ta teise õpinguaasta veetis</a:t>
          </a:r>
        </a:p>
      </dsp:txBody>
      <dsp:txXfrm rot="-5400000">
        <a:off x="930676" y="2556089"/>
        <a:ext cx="6816746" cy="972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8C61B-5A3F-40C2-8497-A0A108EA0CBA}">
      <dsp:nvSpPr>
        <dsp:cNvPr id="0" name=""/>
        <dsp:cNvSpPr/>
      </dsp:nvSpPr>
      <dsp:spPr>
        <a:xfrm rot="5400000">
          <a:off x="-199931" y="201612"/>
          <a:ext cx="1332874" cy="93301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t-EE" sz="1600" kern="1200" dirty="0"/>
            <a:t>Kaasamine</a:t>
          </a:r>
        </a:p>
      </dsp:txBody>
      <dsp:txXfrm rot="-5400000">
        <a:off x="0" y="468187"/>
        <a:ext cx="933012" cy="399862"/>
      </dsp:txXfrm>
    </dsp:sp>
    <dsp:sp modelId="{E978FD1A-DFD0-49EB-A18E-917BAB1F3CB6}">
      <dsp:nvSpPr>
        <dsp:cNvPr id="0" name=""/>
        <dsp:cNvSpPr/>
      </dsp:nvSpPr>
      <dsp:spPr>
        <a:xfrm rot="5400000">
          <a:off x="3428523" y="-2493829"/>
          <a:ext cx="866368" cy="585739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t-EE" sz="1200" kern="1200" dirty="0"/>
            <a:t>Ettevõte on kaasatud juba õppe kavandamisesse, samuti õpipoiste vastuvõttu</a:t>
          </a:r>
        </a:p>
        <a:p>
          <a:pPr marL="114300" lvl="1" indent="-114300" algn="l" defTabSz="533400">
            <a:lnSpc>
              <a:spcPct val="90000"/>
            </a:lnSpc>
            <a:spcBef>
              <a:spcPct val="0"/>
            </a:spcBef>
            <a:spcAft>
              <a:spcPct val="15000"/>
            </a:spcAft>
            <a:buChar char="•"/>
          </a:pPr>
          <a:r>
            <a:rPr lang="et-EE" sz="1200" kern="1200" dirty="0"/>
            <a:t>Ettevõte on huvitatud õppe läbiviimisest ja omab selleks vastavaid teadmisi ja vahendeid, sh juhendaja(d)</a:t>
          </a:r>
        </a:p>
      </dsp:txBody>
      <dsp:txXfrm rot="-5400000">
        <a:off x="933013" y="43974"/>
        <a:ext cx="5815097" cy="781782"/>
      </dsp:txXfrm>
    </dsp:sp>
    <dsp:sp modelId="{78A1E765-64EA-4D19-BE5D-E9D4520161EA}">
      <dsp:nvSpPr>
        <dsp:cNvPr id="0" name=""/>
        <dsp:cNvSpPr/>
      </dsp:nvSpPr>
      <dsp:spPr>
        <a:xfrm rot="5400000">
          <a:off x="-199931" y="1336484"/>
          <a:ext cx="1332874" cy="93301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t-EE" sz="1600" kern="1200" dirty="0"/>
            <a:t>Suhtumine</a:t>
          </a:r>
        </a:p>
      </dsp:txBody>
      <dsp:txXfrm rot="-5400000">
        <a:off x="0" y="1603059"/>
        <a:ext cx="933012" cy="399862"/>
      </dsp:txXfrm>
    </dsp:sp>
    <dsp:sp modelId="{646E9F14-1C68-4F07-9E33-350FFA2C6CB8}">
      <dsp:nvSpPr>
        <dsp:cNvPr id="0" name=""/>
        <dsp:cNvSpPr/>
      </dsp:nvSpPr>
      <dsp:spPr>
        <a:xfrm rot="5400000">
          <a:off x="3428523" y="-1358957"/>
          <a:ext cx="866368" cy="585739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t-EE" sz="1200" kern="1200" dirty="0"/>
            <a:t>Õpipoisile tehakse kohe alguses puust ja punaseks selgeks, mis teda töö juures ees ootab</a:t>
          </a:r>
        </a:p>
        <a:p>
          <a:pPr marL="114300" lvl="1" indent="-114300" algn="l" defTabSz="533400">
            <a:lnSpc>
              <a:spcPct val="90000"/>
            </a:lnSpc>
            <a:spcBef>
              <a:spcPct val="0"/>
            </a:spcBef>
            <a:spcAft>
              <a:spcPct val="15000"/>
            </a:spcAft>
            <a:buChar char="•"/>
          </a:pPr>
          <a:r>
            <a:rPr lang="et-EE" sz="1200" kern="1200" dirty="0"/>
            <a:t>Õpipoisist saab täieõiguslik kollektiivi liige ja on oma töös asjatundlikult juhendatud</a:t>
          </a:r>
        </a:p>
        <a:p>
          <a:pPr marL="114300" lvl="1" indent="-114300" algn="l" defTabSz="533400">
            <a:lnSpc>
              <a:spcPct val="90000"/>
            </a:lnSpc>
            <a:spcBef>
              <a:spcPct val="0"/>
            </a:spcBef>
            <a:spcAft>
              <a:spcPct val="15000"/>
            </a:spcAft>
            <a:buChar char="•"/>
          </a:pPr>
          <a:r>
            <a:rPr lang="et-EE" sz="1200" kern="1200" dirty="0"/>
            <a:t>Õpipoisi tööd tasustatakse (stipendium)</a:t>
          </a:r>
        </a:p>
      </dsp:txBody>
      <dsp:txXfrm rot="-5400000">
        <a:off x="933013" y="1178846"/>
        <a:ext cx="5815097" cy="781782"/>
      </dsp:txXfrm>
    </dsp:sp>
    <dsp:sp modelId="{CFC2408F-55E3-4D56-B476-6418F2107245}">
      <dsp:nvSpPr>
        <dsp:cNvPr id="0" name=""/>
        <dsp:cNvSpPr/>
      </dsp:nvSpPr>
      <dsp:spPr>
        <a:xfrm rot="5400000">
          <a:off x="-199931" y="2471356"/>
          <a:ext cx="1332874" cy="93301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t-EE" sz="1600" kern="1200" dirty="0"/>
            <a:t>Korraldus</a:t>
          </a:r>
        </a:p>
      </dsp:txBody>
      <dsp:txXfrm rot="-5400000">
        <a:off x="0" y="2737931"/>
        <a:ext cx="933012" cy="399862"/>
      </dsp:txXfrm>
    </dsp:sp>
    <dsp:sp modelId="{D12E865F-8E79-4A68-9EB5-E70C0F44F794}">
      <dsp:nvSpPr>
        <dsp:cNvPr id="0" name=""/>
        <dsp:cNvSpPr/>
      </dsp:nvSpPr>
      <dsp:spPr>
        <a:xfrm rot="5400000">
          <a:off x="3428523" y="-224085"/>
          <a:ext cx="866368" cy="585739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t-EE" sz="1200" kern="1200" dirty="0"/>
            <a:t>Õppesse vastuvõtt toimub 1x aastas sügisel</a:t>
          </a:r>
        </a:p>
        <a:p>
          <a:pPr marL="114300" lvl="1" indent="-114300" algn="l" defTabSz="533400">
            <a:lnSpc>
              <a:spcPct val="90000"/>
            </a:lnSpc>
            <a:spcBef>
              <a:spcPct val="0"/>
            </a:spcBef>
            <a:spcAft>
              <a:spcPct val="15000"/>
            </a:spcAft>
            <a:buChar char="•"/>
          </a:pPr>
          <a:r>
            <a:rPr lang="et-EE" sz="1200" kern="1200" dirty="0"/>
            <a:t>Õppija on esimese aasta koolis</a:t>
          </a:r>
        </a:p>
        <a:p>
          <a:pPr marL="114300" lvl="1" indent="-114300" algn="l" defTabSz="533400">
            <a:lnSpc>
              <a:spcPct val="90000"/>
            </a:lnSpc>
            <a:spcBef>
              <a:spcPct val="0"/>
            </a:spcBef>
            <a:spcAft>
              <a:spcPct val="15000"/>
            </a:spcAft>
            <a:buChar char="•"/>
          </a:pPr>
          <a:r>
            <a:rPr lang="et-EE" sz="1200" kern="1200" dirty="0"/>
            <a:t>Pidev suhtlus kooliga</a:t>
          </a:r>
        </a:p>
      </dsp:txBody>
      <dsp:txXfrm rot="-5400000">
        <a:off x="933013" y="2313718"/>
        <a:ext cx="5815097" cy="7817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66AD4D-0B56-4F39-9B27-7B816607AEFE}" type="datetimeFigureOut">
              <a:rPr lang="et-EE" smtClean="0"/>
              <a:t>14.01.2019</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7F26D-72E0-4B80-B944-EBEA07744101}" type="slidenum">
              <a:rPr lang="et-EE" smtClean="0"/>
              <a:t>‹#›</a:t>
            </a:fld>
            <a:endParaRPr lang="et-EE"/>
          </a:p>
        </p:txBody>
      </p:sp>
    </p:spTree>
    <p:extLst>
      <p:ext uri="{BB962C8B-B14F-4D97-AF65-F5344CB8AC3E}">
        <p14:creationId xmlns:p14="http://schemas.microsoft.com/office/powerpoint/2010/main" val="1156994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b="1" kern="1200" dirty="0">
                <a:solidFill>
                  <a:schemeClr val="tx1"/>
                </a:solidFill>
                <a:effectLst/>
                <a:latin typeface="+mn-lt"/>
                <a:ea typeface="+mn-ea"/>
                <a:cs typeface="+mn-cs"/>
              </a:rPr>
              <a:t>Turu kutsehariduskeskusest</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Aasta jooksul käib koolist läbi 8 tuhat õpilast, osa neist väga lühiajalistelt kursustel.</a:t>
            </a:r>
          </a:p>
          <a:p>
            <a:r>
              <a:rPr lang="et-EE" sz="1200" kern="1200" dirty="0" err="1">
                <a:solidFill>
                  <a:schemeClr val="tx1"/>
                </a:solidFill>
                <a:effectLst/>
                <a:latin typeface="+mn-lt"/>
                <a:ea typeface="+mn-ea"/>
                <a:cs typeface="+mn-cs"/>
              </a:rPr>
              <a:t>Peltola</a:t>
            </a:r>
            <a:r>
              <a:rPr lang="et-EE" sz="1200" kern="1200" dirty="0">
                <a:solidFill>
                  <a:schemeClr val="tx1"/>
                </a:solidFill>
                <a:effectLst/>
                <a:latin typeface="+mn-lt"/>
                <a:ea typeface="+mn-ea"/>
                <a:cs typeface="+mn-cs"/>
              </a:rPr>
              <a:t> koolis on 1200 õpilast ja 100 õpetajat. Metallivaldkonna erialadest õpetatakse keevitajaid, </a:t>
            </a:r>
            <a:r>
              <a:rPr lang="et-EE" sz="1200" kern="1200" dirty="0" err="1">
                <a:solidFill>
                  <a:schemeClr val="tx1"/>
                </a:solidFill>
                <a:effectLst/>
                <a:latin typeface="+mn-lt"/>
                <a:ea typeface="+mn-ea"/>
                <a:cs typeface="+mn-cs"/>
              </a:rPr>
              <a:t>mehhatroonikuid</a:t>
            </a:r>
            <a:r>
              <a:rPr lang="et-EE" sz="1200" kern="1200" dirty="0">
                <a:solidFill>
                  <a:schemeClr val="tx1"/>
                </a:solidFill>
                <a:effectLst/>
                <a:latin typeface="+mn-lt"/>
                <a:ea typeface="+mn-ea"/>
                <a:cs typeface="+mn-cs"/>
              </a:rPr>
              <a:t>,   . Õpet viiakse läbi ka </a:t>
            </a:r>
            <a:r>
              <a:rPr lang="et-EE" sz="1200" kern="1200" dirty="0" err="1">
                <a:solidFill>
                  <a:schemeClr val="tx1"/>
                </a:solidFill>
                <a:effectLst/>
                <a:latin typeface="+mn-lt"/>
                <a:ea typeface="+mn-ea"/>
                <a:cs typeface="+mn-cs"/>
              </a:rPr>
              <a:t>Mascine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Technololgy</a:t>
            </a:r>
            <a:r>
              <a:rPr lang="et-EE" sz="1200" kern="1200" dirty="0">
                <a:solidFill>
                  <a:schemeClr val="tx1"/>
                </a:solidFill>
                <a:effectLst/>
                <a:latin typeface="+mn-lt"/>
                <a:ea typeface="+mn-ea"/>
                <a:cs typeface="+mn-cs"/>
              </a:rPr>
              <a:t> Center Ltd. </a:t>
            </a:r>
            <a:r>
              <a:rPr lang="et-EE" sz="1200" kern="1200" dirty="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modern </a:t>
            </a:r>
            <a:r>
              <a:rPr lang="et-EE" sz="1200" kern="1200" dirty="0" err="1">
                <a:solidFill>
                  <a:schemeClr val="tx1"/>
                </a:solidFill>
                <a:effectLst/>
                <a:latin typeface="+mn-lt"/>
                <a:ea typeface="+mn-ea"/>
                <a:cs typeface="+mn-cs"/>
              </a:rPr>
              <a:t>learning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training</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development</a:t>
            </a:r>
            <a:r>
              <a:rPr lang="et-EE" sz="1200" kern="1200" dirty="0">
                <a:solidFill>
                  <a:schemeClr val="tx1"/>
                </a:solidFill>
                <a:effectLst/>
                <a:latin typeface="+mn-lt"/>
                <a:ea typeface="+mn-ea"/>
                <a:cs typeface="+mn-cs"/>
              </a:rPr>
              <a:t> Center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enterprises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educational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institutes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researcshes</a:t>
            </a:r>
            <a:r>
              <a:rPr lang="et-EE" sz="1200" kern="1200" dirty="0">
                <a:solidFill>
                  <a:schemeClr val="tx1"/>
                </a:solidFill>
                <a:effectLst/>
                <a:latin typeface="+mn-lt"/>
                <a:ea typeface="+mn-ea"/>
                <a:cs typeface="+mn-cs"/>
              </a:rPr>
              <a:t> in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regioon of </a:t>
            </a:r>
            <a:r>
              <a:rPr lang="et-EE" sz="1200" kern="1200" dirty="0" err="1">
                <a:solidFill>
                  <a:schemeClr val="tx1"/>
                </a:solidFill>
                <a:effectLst/>
                <a:latin typeface="+mn-lt"/>
                <a:ea typeface="+mn-ea"/>
                <a:cs typeface="+mn-cs"/>
              </a:rPr>
              <a:t>Turku</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Southwest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Finland</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Igal kutseõppuril on enda õpitee.</a:t>
            </a:r>
          </a:p>
          <a:p>
            <a:r>
              <a:rPr lang="et-EE" sz="1200" kern="1200" dirty="0">
                <a:solidFill>
                  <a:schemeClr val="tx1"/>
                </a:solidFill>
                <a:effectLst/>
                <a:latin typeface="+mn-lt"/>
                <a:ea typeface="+mn-ea"/>
                <a:cs typeface="+mn-cs"/>
              </a:rPr>
              <a:t>Kooli võib astuda iga ajal, kuid õppimine algab siiski sõltuvalt erialast, nt metallitöös 4 kord aastas. Samas on võimalik kohe alustada mingite individuaalsete tundidega.</a:t>
            </a:r>
          </a:p>
          <a:p>
            <a:r>
              <a:rPr lang="et-EE" sz="1200" kern="1200" dirty="0">
                <a:solidFill>
                  <a:schemeClr val="tx1"/>
                </a:solidFill>
                <a:effectLst/>
                <a:latin typeface="+mn-lt"/>
                <a:ea typeface="+mn-ea"/>
                <a:cs typeface="+mn-cs"/>
              </a:rPr>
              <a:t>Kui õpilased on näiteks ettevõtetes praktikal, siis nad peavad oma koolile andma iga päeva kohta teadma, mida nad tegid, näiteks saatma foto vms .Ehitusvaldkonnas on 149 õpilast praktikal ja õpipoisiõppes ettevõtetes ja igaüks peab igal päeval saatma oma päevatöö tõestuse. 1 õpetaja kontrollib seda!</a:t>
            </a:r>
          </a:p>
          <a:p>
            <a:r>
              <a:rPr lang="et-EE" sz="1200" kern="1200" dirty="0">
                <a:solidFill>
                  <a:schemeClr val="tx1"/>
                </a:solidFill>
                <a:effectLst/>
                <a:latin typeface="+mn-lt"/>
                <a:ea typeface="+mn-ea"/>
                <a:cs typeface="+mn-cs"/>
              </a:rPr>
              <a:t>Ehitusvaldkond – enne on aasta aega koolis, siis praktikal.</a:t>
            </a:r>
          </a:p>
          <a:p>
            <a:r>
              <a:rPr lang="et-EE" sz="1200" kern="1200" dirty="0" err="1">
                <a:solidFill>
                  <a:schemeClr val="tx1"/>
                </a:solidFill>
                <a:effectLst/>
                <a:latin typeface="+mn-lt"/>
                <a:ea typeface="+mn-ea"/>
                <a:cs typeface="+mn-cs"/>
              </a:rPr>
              <a:t>Skills</a:t>
            </a:r>
            <a:r>
              <a:rPr lang="et-EE" sz="1200" kern="1200" dirty="0">
                <a:solidFill>
                  <a:schemeClr val="tx1"/>
                </a:solidFill>
                <a:effectLst/>
                <a:latin typeface="+mn-lt"/>
                <a:ea typeface="+mn-ea"/>
                <a:cs typeface="+mn-cs"/>
              </a:rPr>
              <a:t>, projekt: </a:t>
            </a:r>
            <a:r>
              <a:rPr lang="et-EE" sz="1200" kern="1200" dirty="0" err="1">
                <a:solidFill>
                  <a:schemeClr val="tx1"/>
                </a:solidFill>
                <a:effectLst/>
                <a:latin typeface="+mn-lt"/>
                <a:ea typeface="+mn-ea"/>
                <a:cs typeface="+mn-cs"/>
              </a:rPr>
              <a:t>Taitaja</a:t>
            </a:r>
            <a:r>
              <a:rPr lang="et-EE" sz="1200" kern="1200" dirty="0">
                <a:solidFill>
                  <a:schemeClr val="tx1"/>
                </a:solidFill>
                <a:effectLst/>
                <a:latin typeface="+mn-lt"/>
                <a:ea typeface="+mn-ea"/>
                <a:cs typeface="+mn-cs"/>
              </a:rPr>
              <a:t> 2019 Joensuu, Sandvik (annab koolile materjale, reklaamtahvlid), </a:t>
            </a:r>
            <a:r>
              <a:rPr lang="et-EE" sz="1200" kern="1200" dirty="0" err="1">
                <a:solidFill>
                  <a:schemeClr val="tx1"/>
                </a:solidFill>
                <a:effectLst/>
                <a:latin typeface="+mn-lt"/>
                <a:ea typeface="+mn-ea"/>
                <a:cs typeface="+mn-cs"/>
              </a:rPr>
              <a:t>Paperburgh</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Online </a:t>
            </a:r>
            <a:r>
              <a:rPr lang="et-EE" sz="1200" kern="1200" dirty="0" err="1">
                <a:solidFill>
                  <a:schemeClr val="tx1"/>
                </a:solidFill>
                <a:effectLst/>
                <a:latin typeface="+mn-lt"/>
                <a:ea typeface="+mn-ea"/>
                <a:cs typeface="+mn-cs"/>
              </a:rPr>
              <a:t>lessons</a:t>
            </a:r>
            <a:r>
              <a:rPr lang="et-EE" sz="1200" kern="1200" dirty="0">
                <a:solidFill>
                  <a:schemeClr val="tx1"/>
                </a:solidFill>
                <a:effectLst/>
                <a:latin typeface="+mn-lt"/>
                <a:ea typeface="+mn-ea"/>
                <a:cs typeface="+mn-cs"/>
              </a:rPr>
              <a:t>. China.</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Kutsekooli õpetajatel 1500 tundi tööd aastas.</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Õppimine kutsekoolis: esimene aasta kooli, teine aasta koolis, kolmandal aastal õpipoisiõppe leping  - enam ei ole koolivaheaega ja see ÕPÕ leping võib olla nt suvel 2-3 kuud . Seejärel oskuste demonstratsioon. Samas võib, kui osapooled seda soovivad tudeng ka jätkata õpipoisina samas ettevõttes, Võib ka minna järgmisse.</a:t>
            </a:r>
          </a:p>
          <a:p>
            <a:r>
              <a:rPr lang="et-EE" sz="1200" kern="1200" dirty="0">
                <a:solidFill>
                  <a:schemeClr val="tx1"/>
                </a:solidFill>
                <a:effectLst/>
                <a:latin typeface="+mn-lt"/>
                <a:ea typeface="+mn-ea"/>
                <a:cs typeface="+mn-cs"/>
              </a:rPr>
              <a:t>Kutsekool on huvitatud, et õppur läheks </a:t>
            </a:r>
            <a:r>
              <a:rPr lang="et-EE" sz="1200" kern="1200" dirty="0" err="1">
                <a:solidFill>
                  <a:schemeClr val="tx1"/>
                </a:solidFill>
                <a:effectLst/>
                <a:latin typeface="+mn-lt"/>
                <a:ea typeface="+mn-ea"/>
                <a:cs typeface="+mn-cs"/>
              </a:rPr>
              <a:t>õpipoisõppesse</a:t>
            </a:r>
            <a:r>
              <a:rPr lang="et-EE" sz="1200" kern="1200" dirty="0">
                <a:solidFill>
                  <a:schemeClr val="tx1"/>
                </a:solidFill>
                <a:effectLst/>
                <a:latin typeface="+mn-lt"/>
                <a:ea typeface="+mn-ea"/>
                <a:cs typeface="+mn-cs"/>
              </a:rPr>
              <a:t>, sest </a:t>
            </a:r>
            <a:r>
              <a:rPr lang="et-EE" sz="1200" kern="1200" dirty="0" err="1">
                <a:solidFill>
                  <a:schemeClr val="tx1"/>
                </a:solidFill>
                <a:effectLst/>
                <a:latin typeface="+mn-lt"/>
                <a:ea typeface="+mn-ea"/>
                <a:cs typeface="+mn-cs"/>
              </a:rPr>
              <a:t>siiis</a:t>
            </a:r>
            <a:r>
              <a:rPr lang="et-EE" sz="1200" kern="1200" dirty="0">
                <a:solidFill>
                  <a:schemeClr val="tx1"/>
                </a:solidFill>
                <a:effectLst/>
                <a:latin typeface="+mn-lt"/>
                <a:ea typeface="+mn-ea"/>
                <a:cs typeface="+mn-cs"/>
              </a:rPr>
              <a:t> saab kool raha. Õpipoisiõppe järel on töökoht kindlam. </a:t>
            </a:r>
          </a:p>
          <a:p>
            <a:r>
              <a:rPr lang="et-EE" sz="1200" kern="1200" dirty="0">
                <a:solidFill>
                  <a:schemeClr val="tx1"/>
                </a:solidFill>
                <a:effectLst/>
                <a:latin typeface="+mn-lt"/>
                <a:ea typeface="+mn-ea"/>
                <a:cs typeface="+mn-cs"/>
              </a:rPr>
              <a:t>Kooli rahastamismudeli 15 % sõltub sellest, kas õppurid asuvad tööle ja lähevad edasi õppima.</a:t>
            </a:r>
          </a:p>
          <a:p>
            <a:r>
              <a:rPr lang="et-EE" sz="1200" kern="1200" dirty="0">
                <a:solidFill>
                  <a:schemeClr val="tx1"/>
                </a:solidFill>
                <a:effectLst/>
                <a:latin typeface="+mn-lt"/>
                <a:ea typeface="+mn-ea"/>
                <a:cs typeface="+mn-cs"/>
              </a:rPr>
              <a:t>8% kukub sellest koolist välja, Soome keskmine on 10 % kandis</a:t>
            </a:r>
          </a:p>
          <a:p>
            <a:pPr algn="l" rtl="0"/>
            <a:r>
              <a:rPr lang="et" sz="1200" b="0" i="0" u="none" baseline="0" dirty="0"/>
              <a:t>2015. aasta seisuga oli 65% lõpetanutest aasta pärast lõpetamist endale töökoha leidnud (58% meestest, 71% naistest) (</a:t>
            </a:r>
            <a:r>
              <a:rPr lang="et" sz="1000" b="0" i="0" u="none" baseline="0" dirty="0"/>
              <a:t>allikas: Soome Statistikaamet</a:t>
            </a:r>
            <a:r>
              <a:rPr lang="et" sz="1200" b="0" i="0" u="none" baseline="0" dirty="0"/>
              <a:t>)</a:t>
            </a:r>
          </a:p>
          <a:p>
            <a:pPr algn="l" rtl="0"/>
            <a:r>
              <a:rPr lang="et" sz="1200" b="0" i="0" u="none" baseline="0" dirty="0"/>
              <a:t>(82% neist, kes olid saanud oma kraadi ülikoolist või rakenduskõrgkoolist, olid töökoha leidnud)</a:t>
            </a:r>
          </a:p>
          <a:p>
            <a:pPr algn="l" rtl="0"/>
            <a:r>
              <a:rPr lang="et" sz="1200" b="0" i="0" u="none" baseline="0" dirty="0"/>
              <a:t>VET-tunnistustega rakenduskõrgkooli kandideerijate osakaal oli 2013.-2014. aastal 31% kõigist kandideerijatest</a:t>
            </a:r>
          </a:p>
          <a:p>
            <a:pPr algn="l" rtl="0"/>
            <a:r>
              <a:rPr lang="et" sz="1200" b="0" i="0" u="none" baseline="0" dirty="0"/>
              <a:t>Umbes 2-3% üliõpilastel on kutsekvalifikatsioon</a:t>
            </a:r>
            <a:endParaRPr lang="et" sz="1200" dirty="0"/>
          </a:p>
          <a:p>
            <a:endParaRPr lang="et-EE" dirty="0"/>
          </a:p>
        </p:txBody>
      </p:sp>
      <p:sp>
        <p:nvSpPr>
          <p:cNvPr id="4" name="Slaidinumbri kohatäide 3"/>
          <p:cNvSpPr>
            <a:spLocks noGrp="1"/>
          </p:cNvSpPr>
          <p:nvPr>
            <p:ph type="sldNum" sz="quarter" idx="5"/>
          </p:nvPr>
        </p:nvSpPr>
        <p:spPr/>
        <p:txBody>
          <a:bodyPr/>
          <a:lstStyle/>
          <a:p>
            <a:fld id="{F9F7F26D-72E0-4B80-B944-EBEA07744101}" type="slidenum">
              <a:rPr lang="et-EE" smtClean="0"/>
              <a:t>4</a:t>
            </a:fld>
            <a:endParaRPr lang="et-EE"/>
          </a:p>
        </p:txBody>
      </p:sp>
    </p:spTree>
    <p:extLst>
      <p:ext uri="{BB962C8B-B14F-4D97-AF65-F5344CB8AC3E}">
        <p14:creationId xmlns:p14="http://schemas.microsoft.com/office/powerpoint/2010/main" val="3469434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b="1" kern="1200" dirty="0">
                <a:solidFill>
                  <a:schemeClr val="tx1"/>
                </a:solidFill>
                <a:effectLst/>
                <a:latin typeface="+mn-lt"/>
                <a:ea typeface="+mn-ea"/>
                <a:cs typeface="+mn-cs"/>
              </a:rPr>
              <a:t>Turu kutsehariduskeskusest</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Aasta jooksul käib koolist läbi 8 tuhat õpilast, osa neist väga lühiajalistelt kursustel.</a:t>
            </a:r>
          </a:p>
          <a:p>
            <a:r>
              <a:rPr lang="et-EE" sz="1200" kern="1200" dirty="0" err="1">
                <a:solidFill>
                  <a:schemeClr val="tx1"/>
                </a:solidFill>
                <a:effectLst/>
                <a:latin typeface="+mn-lt"/>
                <a:ea typeface="+mn-ea"/>
                <a:cs typeface="+mn-cs"/>
              </a:rPr>
              <a:t>Peltola</a:t>
            </a:r>
            <a:r>
              <a:rPr lang="et-EE" sz="1200" kern="1200" dirty="0">
                <a:solidFill>
                  <a:schemeClr val="tx1"/>
                </a:solidFill>
                <a:effectLst/>
                <a:latin typeface="+mn-lt"/>
                <a:ea typeface="+mn-ea"/>
                <a:cs typeface="+mn-cs"/>
              </a:rPr>
              <a:t> koolis on 1200 õpilast ja 100 õpetajat. Metallivaldkonna erialadest õpetatakse keevitajaid, </a:t>
            </a:r>
            <a:r>
              <a:rPr lang="et-EE" sz="1200" kern="1200" dirty="0" err="1">
                <a:solidFill>
                  <a:schemeClr val="tx1"/>
                </a:solidFill>
                <a:effectLst/>
                <a:latin typeface="+mn-lt"/>
                <a:ea typeface="+mn-ea"/>
                <a:cs typeface="+mn-cs"/>
              </a:rPr>
              <a:t>mehhatroonikuid</a:t>
            </a:r>
            <a:r>
              <a:rPr lang="et-EE" sz="1200" kern="1200" dirty="0">
                <a:solidFill>
                  <a:schemeClr val="tx1"/>
                </a:solidFill>
                <a:effectLst/>
                <a:latin typeface="+mn-lt"/>
                <a:ea typeface="+mn-ea"/>
                <a:cs typeface="+mn-cs"/>
              </a:rPr>
              <a:t>,   . Õpet viiakse läbi ka </a:t>
            </a:r>
            <a:r>
              <a:rPr lang="et-EE" sz="1200" kern="1200" dirty="0" err="1">
                <a:solidFill>
                  <a:schemeClr val="tx1"/>
                </a:solidFill>
                <a:effectLst/>
                <a:latin typeface="+mn-lt"/>
                <a:ea typeface="+mn-ea"/>
                <a:cs typeface="+mn-cs"/>
              </a:rPr>
              <a:t>Mascine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Technololgy</a:t>
            </a:r>
            <a:r>
              <a:rPr lang="et-EE" sz="1200" kern="1200" dirty="0">
                <a:solidFill>
                  <a:schemeClr val="tx1"/>
                </a:solidFill>
                <a:effectLst/>
                <a:latin typeface="+mn-lt"/>
                <a:ea typeface="+mn-ea"/>
                <a:cs typeface="+mn-cs"/>
              </a:rPr>
              <a:t> Center Ltd. </a:t>
            </a:r>
            <a:r>
              <a:rPr lang="et-EE" sz="1200" kern="1200" dirty="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modern </a:t>
            </a:r>
            <a:r>
              <a:rPr lang="et-EE" sz="1200" kern="1200" dirty="0" err="1">
                <a:solidFill>
                  <a:schemeClr val="tx1"/>
                </a:solidFill>
                <a:effectLst/>
                <a:latin typeface="+mn-lt"/>
                <a:ea typeface="+mn-ea"/>
                <a:cs typeface="+mn-cs"/>
              </a:rPr>
              <a:t>learning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training</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development</a:t>
            </a:r>
            <a:r>
              <a:rPr lang="et-EE" sz="1200" kern="1200" dirty="0">
                <a:solidFill>
                  <a:schemeClr val="tx1"/>
                </a:solidFill>
                <a:effectLst/>
                <a:latin typeface="+mn-lt"/>
                <a:ea typeface="+mn-ea"/>
                <a:cs typeface="+mn-cs"/>
              </a:rPr>
              <a:t> Center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enterprises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educational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institutes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researcshes</a:t>
            </a:r>
            <a:r>
              <a:rPr lang="et-EE" sz="1200" kern="1200" dirty="0">
                <a:solidFill>
                  <a:schemeClr val="tx1"/>
                </a:solidFill>
                <a:effectLst/>
                <a:latin typeface="+mn-lt"/>
                <a:ea typeface="+mn-ea"/>
                <a:cs typeface="+mn-cs"/>
              </a:rPr>
              <a:t> in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regioon of </a:t>
            </a:r>
            <a:r>
              <a:rPr lang="et-EE" sz="1200" kern="1200" dirty="0" err="1">
                <a:solidFill>
                  <a:schemeClr val="tx1"/>
                </a:solidFill>
                <a:effectLst/>
                <a:latin typeface="+mn-lt"/>
                <a:ea typeface="+mn-ea"/>
                <a:cs typeface="+mn-cs"/>
              </a:rPr>
              <a:t>Turku</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Southwest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Finland</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Igal kutseõppuril on enda õpitee.</a:t>
            </a:r>
          </a:p>
          <a:p>
            <a:r>
              <a:rPr lang="et-EE" sz="1200" kern="1200" dirty="0">
                <a:solidFill>
                  <a:schemeClr val="tx1"/>
                </a:solidFill>
                <a:effectLst/>
                <a:latin typeface="+mn-lt"/>
                <a:ea typeface="+mn-ea"/>
                <a:cs typeface="+mn-cs"/>
              </a:rPr>
              <a:t>Kooli võib astuda iga ajal, kuid õppimine algab siiski sõltuvalt erialast, nt metallitöös 4 kord aastas. Samas on võimalik kohe alustada mingite individuaalsete tundidega.</a:t>
            </a:r>
          </a:p>
          <a:p>
            <a:r>
              <a:rPr lang="et-EE" sz="1200" kern="1200" dirty="0">
                <a:solidFill>
                  <a:schemeClr val="tx1"/>
                </a:solidFill>
                <a:effectLst/>
                <a:latin typeface="+mn-lt"/>
                <a:ea typeface="+mn-ea"/>
                <a:cs typeface="+mn-cs"/>
              </a:rPr>
              <a:t>Kui õpilased on näiteks ettevõtetes praktikal, siis nad peavad oma koolile andma iga päeva kohta teadma, mida nad tegid, näiteks saatma foto vms .Ehitusvaldkonnas on 149 õpilast praktikal ja õpipoisiõppes ettevõtetes ja igaüks peab igal päeval saatma oma päevatöö tõestuse. 1 õpetaja kontrollib seda!</a:t>
            </a:r>
          </a:p>
          <a:p>
            <a:r>
              <a:rPr lang="et-EE" sz="1200" kern="1200" dirty="0">
                <a:solidFill>
                  <a:schemeClr val="tx1"/>
                </a:solidFill>
                <a:effectLst/>
                <a:latin typeface="+mn-lt"/>
                <a:ea typeface="+mn-ea"/>
                <a:cs typeface="+mn-cs"/>
              </a:rPr>
              <a:t>Ehitusvaldkond – enne on aasta aega koolis, siis praktikal.</a:t>
            </a:r>
          </a:p>
          <a:p>
            <a:r>
              <a:rPr lang="et-EE" sz="1200" kern="1200" dirty="0" err="1">
                <a:solidFill>
                  <a:schemeClr val="tx1"/>
                </a:solidFill>
                <a:effectLst/>
                <a:latin typeface="+mn-lt"/>
                <a:ea typeface="+mn-ea"/>
                <a:cs typeface="+mn-cs"/>
              </a:rPr>
              <a:t>Skills</a:t>
            </a:r>
            <a:r>
              <a:rPr lang="et-EE" sz="1200" kern="1200" dirty="0">
                <a:solidFill>
                  <a:schemeClr val="tx1"/>
                </a:solidFill>
                <a:effectLst/>
                <a:latin typeface="+mn-lt"/>
                <a:ea typeface="+mn-ea"/>
                <a:cs typeface="+mn-cs"/>
              </a:rPr>
              <a:t>, projekt: </a:t>
            </a:r>
            <a:r>
              <a:rPr lang="et-EE" sz="1200" kern="1200" dirty="0" err="1">
                <a:solidFill>
                  <a:schemeClr val="tx1"/>
                </a:solidFill>
                <a:effectLst/>
                <a:latin typeface="+mn-lt"/>
                <a:ea typeface="+mn-ea"/>
                <a:cs typeface="+mn-cs"/>
              </a:rPr>
              <a:t>Taitaja</a:t>
            </a:r>
            <a:r>
              <a:rPr lang="et-EE" sz="1200" kern="1200" dirty="0">
                <a:solidFill>
                  <a:schemeClr val="tx1"/>
                </a:solidFill>
                <a:effectLst/>
                <a:latin typeface="+mn-lt"/>
                <a:ea typeface="+mn-ea"/>
                <a:cs typeface="+mn-cs"/>
              </a:rPr>
              <a:t> 2019 Joensuu, Sandvik (annab koolile materjale, reklaamtahvlid), </a:t>
            </a:r>
            <a:r>
              <a:rPr lang="et-EE" sz="1200" kern="1200" dirty="0" err="1">
                <a:solidFill>
                  <a:schemeClr val="tx1"/>
                </a:solidFill>
                <a:effectLst/>
                <a:latin typeface="+mn-lt"/>
                <a:ea typeface="+mn-ea"/>
                <a:cs typeface="+mn-cs"/>
              </a:rPr>
              <a:t>Paperburgh</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Online </a:t>
            </a:r>
            <a:r>
              <a:rPr lang="et-EE" sz="1200" kern="1200" dirty="0" err="1">
                <a:solidFill>
                  <a:schemeClr val="tx1"/>
                </a:solidFill>
                <a:effectLst/>
                <a:latin typeface="+mn-lt"/>
                <a:ea typeface="+mn-ea"/>
                <a:cs typeface="+mn-cs"/>
              </a:rPr>
              <a:t>lessons</a:t>
            </a:r>
            <a:r>
              <a:rPr lang="et-EE" sz="1200" kern="1200" dirty="0">
                <a:solidFill>
                  <a:schemeClr val="tx1"/>
                </a:solidFill>
                <a:effectLst/>
                <a:latin typeface="+mn-lt"/>
                <a:ea typeface="+mn-ea"/>
                <a:cs typeface="+mn-cs"/>
              </a:rPr>
              <a:t>. China.</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Kutsekooli õpetajatel 1500 tundi tööd aastas.</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Õppimine kutsekoolis: esimene aasta kooli, teine aasta koolis, kolmandal aastal õpipoisiõppe leping  - enam ei ole koolivaheaega ja see ÕPÕ leping võib olla nt suvel 2-3 kuud . Seejärel oskuste demonstratsioon. Samas võib, kui osapooled seda soovivad tudeng ka jätkata õpipoisina samas ettevõttes, Võib ka minna järgmisse.</a:t>
            </a:r>
          </a:p>
          <a:p>
            <a:r>
              <a:rPr lang="et-EE" sz="1200" kern="1200" dirty="0">
                <a:solidFill>
                  <a:schemeClr val="tx1"/>
                </a:solidFill>
                <a:effectLst/>
                <a:latin typeface="+mn-lt"/>
                <a:ea typeface="+mn-ea"/>
                <a:cs typeface="+mn-cs"/>
              </a:rPr>
              <a:t>Kutsekool on huvitatud, et õppur läheks </a:t>
            </a:r>
            <a:r>
              <a:rPr lang="et-EE" sz="1200" kern="1200" dirty="0" err="1">
                <a:solidFill>
                  <a:schemeClr val="tx1"/>
                </a:solidFill>
                <a:effectLst/>
                <a:latin typeface="+mn-lt"/>
                <a:ea typeface="+mn-ea"/>
                <a:cs typeface="+mn-cs"/>
              </a:rPr>
              <a:t>õpipoisõppesse</a:t>
            </a:r>
            <a:r>
              <a:rPr lang="et-EE" sz="1200" kern="1200" dirty="0">
                <a:solidFill>
                  <a:schemeClr val="tx1"/>
                </a:solidFill>
                <a:effectLst/>
                <a:latin typeface="+mn-lt"/>
                <a:ea typeface="+mn-ea"/>
                <a:cs typeface="+mn-cs"/>
              </a:rPr>
              <a:t>, sest </a:t>
            </a:r>
            <a:r>
              <a:rPr lang="et-EE" sz="1200" kern="1200" dirty="0" err="1">
                <a:solidFill>
                  <a:schemeClr val="tx1"/>
                </a:solidFill>
                <a:effectLst/>
                <a:latin typeface="+mn-lt"/>
                <a:ea typeface="+mn-ea"/>
                <a:cs typeface="+mn-cs"/>
              </a:rPr>
              <a:t>siiis</a:t>
            </a:r>
            <a:r>
              <a:rPr lang="et-EE" sz="1200" kern="1200" dirty="0">
                <a:solidFill>
                  <a:schemeClr val="tx1"/>
                </a:solidFill>
                <a:effectLst/>
                <a:latin typeface="+mn-lt"/>
                <a:ea typeface="+mn-ea"/>
                <a:cs typeface="+mn-cs"/>
              </a:rPr>
              <a:t> saab kool raha. Õpipoisiõppe järel on töökoht kindlam. </a:t>
            </a:r>
          </a:p>
          <a:p>
            <a:r>
              <a:rPr lang="et-EE" sz="1200" kern="1200" dirty="0">
                <a:solidFill>
                  <a:schemeClr val="tx1"/>
                </a:solidFill>
                <a:effectLst/>
                <a:latin typeface="+mn-lt"/>
                <a:ea typeface="+mn-ea"/>
                <a:cs typeface="+mn-cs"/>
              </a:rPr>
              <a:t>Kooli rahastamismudeli 15 % sõltub sellest, kas õppurid asuvad tööle ja lähevad edasi õppima.</a:t>
            </a:r>
          </a:p>
          <a:p>
            <a:r>
              <a:rPr lang="et-EE" sz="1200" kern="1200" dirty="0">
                <a:solidFill>
                  <a:schemeClr val="tx1"/>
                </a:solidFill>
                <a:effectLst/>
                <a:latin typeface="+mn-lt"/>
                <a:ea typeface="+mn-ea"/>
                <a:cs typeface="+mn-cs"/>
              </a:rPr>
              <a:t>8% kukub sellest koolist välja, Soome keskmine on 10 % kandis</a:t>
            </a:r>
          </a:p>
          <a:p>
            <a:pPr algn="l" rtl="0"/>
            <a:r>
              <a:rPr lang="et" sz="1200" b="0" i="0" u="none" baseline="0" dirty="0"/>
              <a:t>2015. aasta seisuga oli 65% lõpetanutest aasta pärast lõpetamist endale töökoha leidnud (58% meestest, 71% naistest) (</a:t>
            </a:r>
            <a:r>
              <a:rPr lang="et" sz="1000" b="0" i="0" u="none" baseline="0" dirty="0"/>
              <a:t>allikas: Soome Statistikaamet</a:t>
            </a:r>
            <a:r>
              <a:rPr lang="et" sz="1200" b="0" i="0" u="none" baseline="0" dirty="0"/>
              <a:t>)</a:t>
            </a:r>
          </a:p>
          <a:p>
            <a:pPr algn="l" rtl="0"/>
            <a:r>
              <a:rPr lang="et" sz="1200" b="0" i="0" u="none" baseline="0" dirty="0"/>
              <a:t>(82% neist, kes olid saanud oma kraadi ülikoolist või rakenduskõrgkoolist, olid töökoha leidnud)</a:t>
            </a:r>
          </a:p>
          <a:p>
            <a:pPr algn="l" rtl="0"/>
            <a:r>
              <a:rPr lang="et" sz="1200" b="0" i="0" u="none" baseline="0" dirty="0"/>
              <a:t>VET-tunnistustega rakenduskõrgkooli kandideerijate osakaal oli 2013.-2014. aastal 31% kõigist kandideerijatest</a:t>
            </a:r>
          </a:p>
          <a:p>
            <a:pPr algn="l" rtl="0"/>
            <a:r>
              <a:rPr lang="et" sz="1200" b="0" i="0" u="none" baseline="0" dirty="0"/>
              <a:t>Umbes 2-3% üliõpilastel on kutsekvalifikatsioon</a:t>
            </a:r>
            <a:endParaRPr lang="et" sz="1200" dirty="0"/>
          </a:p>
          <a:p>
            <a:endParaRPr lang="et-EE" dirty="0"/>
          </a:p>
        </p:txBody>
      </p:sp>
      <p:sp>
        <p:nvSpPr>
          <p:cNvPr id="4" name="Slaidinumbri kohatäide 3"/>
          <p:cNvSpPr>
            <a:spLocks noGrp="1"/>
          </p:cNvSpPr>
          <p:nvPr>
            <p:ph type="sldNum" sz="quarter" idx="5"/>
          </p:nvPr>
        </p:nvSpPr>
        <p:spPr/>
        <p:txBody>
          <a:bodyPr/>
          <a:lstStyle/>
          <a:p>
            <a:fld id="{F9F7F26D-72E0-4B80-B944-EBEA07744101}" type="slidenum">
              <a:rPr lang="et-EE" smtClean="0"/>
              <a:t>5</a:t>
            </a:fld>
            <a:endParaRPr lang="et-EE"/>
          </a:p>
        </p:txBody>
      </p:sp>
    </p:spTree>
    <p:extLst>
      <p:ext uri="{BB962C8B-B14F-4D97-AF65-F5344CB8AC3E}">
        <p14:creationId xmlns:p14="http://schemas.microsoft.com/office/powerpoint/2010/main" val="305185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b="1" kern="1200" dirty="0">
                <a:solidFill>
                  <a:schemeClr val="tx1"/>
                </a:solidFill>
                <a:effectLst/>
                <a:latin typeface="+mn-lt"/>
                <a:ea typeface="+mn-ea"/>
                <a:cs typeface="+mn-cs"/>
              </a:rPr>
              <a:t>Turu kutsehariduskeskusest</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Aasta jooksul käib koolist läbi 8 tuhat õpilast, osa neist väga lühiajalistelt kursustel.</a:t>
            </a:r>
          </a:p>
          <a:p>
            <a:r>
              <a:rPr lang="et-EE" sz="1200" kern="1200" dirty="0" err="1">
                <a:solidFill>
                  <a:schemeClr val="tx1"/>
                </a:solidFill>
                <a:effectLst/>
                <a:latin typeface="+mn-lt"/>
                <a:ea typeface="+mn-ea"/>
                <a:cs typeface="+mn-cs"/>
              </a:rPr>
              <a:t>Peltola</a:t>
            </a:r>
            <a:r>
              <a:rPr lang="et-EE" sz="1200" kern="1200" dirty="0">
                <a:solidFill>
                  <a:schemeClr val="tx1"/>
                </a:solidFill>
                <a:effectLst/>
                <a:latin typeface="+mn-lt"/>
                <a:ea typeface="+mn-ea"/>
                <a:cs typeface="+mn-cs"/>
              </a:rPr>
              <a:t> koolis on 1200 õpilast ja 100 õpetajat. Metallivaldkonna erialadest õpetatakse keevitajaid, </a:t>
            </a:r>
            <a:r>
              <a:rPr lang="et-EE" sz="1200" kern="1200" dirty="0" err="1">
                <a:solidFill>
                  <a:schemeClr val="tx1"/>
                </a:solidFill>
                <a:effectLst/>
                <a:latin typeface="+mn-lt"/>
                <a:ea typeface="+mn-ea"/>
                <a:cs typeface="+mn-cs"/>
              </a:rPr>
              <a:t>mehhatroonikuid</a:t>
            </a:r>
            <a:r>
              <a:rPr lang="et-EE" sz="1200" kern="1200" dirty="0">
                <a:solidFill>
                  <a:schemeClr val="tx1"/>
                </a:solidFill>
                <a:effectLst/>
                <a:latin typeface="+mn-lt"/>
                <a:ea typeface="+mn-ea"/>
                <a:cs typeface="+mn-cs"/>
              </a:rPr>
              <a:t>,   . Õpet viiakse läbi ka </a:t>
            </a:r>
            <a:r>
              <a:rPr lang="et-EE" sz="1200" kern="1200" dirty="0" err="1">
                <a:solidFill>
                  <a:schemeClr val="tx1"/>
                </a:solidFill>
                <a:effectLst/>
                <a:latin typeface="+mn-lt"/>
                <a:ea typeface="+mn-ea"/>
                <a:cs typeface="+mn-cs"/>
              </a:rPr>
              <a:t>Mascine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Technololgy</a:t>
            </a:r>
            <a:r>
              <a:rPr lang="et-EE" sz="1200" kern="1200" dirty="0">
                <a:solidFill>
                  <a:schemeClr val="tx1"/>
                </a:solidFill>
                <a:effectLst/>
                <a:latin typeface="+mn-lt"/>
                <a:ea typeface="+mn-ea"/>
                <a:cs typeface="+mn-cs"/>
              </a:rPr>
              <a:t> Center Ltd. </a:t>
            </a:r>
            <a:r>
              <a:rPr lang="et-EE" sz="1200" kern="1200" dirty="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modern </a:t>
            </a:r>
            <a:r>
              <a:rPr lang="et-EE" sz="1200" kern="1200" dirty="0" err="1">
                <a:solidFill>
                  <a:schemeClr val="tx1"/>
                </a:solidFill>
                <a:effectLst/>
                <a:latin typeface="+mn-lt"/>
                <a:ea typeface="+mn-ea"/>
                <a:cs typeface="+mn-cs"/>
              </a:rPr>
              <a:t>learning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training</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development</a:t>
            </a:r>
            <a:r>
              <a:rPr lang="et-EE" sz="1200" kern="1200" dirty="0">
                <a:solidFill>
                  <a:schemeClr val="tx1"/>
                </a:solidFill>
                <a:effectLst/>
                <a:latin typeface="+mn-lt"/>
                <a:ea typeface="+mn-ea"/>
                <a:cs typeface="+mn-cs"/>
              </a:rPr>
              <a:t> Center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enterprises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educational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institutes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researcshes</a:t>
            </a:r>
            <a:r>
              <a:rPr lang="et-EE" sz="1200" kern="1200" dirty="0">
                <a:solidFill>
                  <a:schemeClr val="tx1"/>
                </a:solidFill>
                <a:effectLst/>
                <a:latin typeface="+mn-lt"/>
                <a:ea typeface="+mn-ea"/>
                <a:cs typeface="+mn-cs"/>
              </a:rPr>
              <a:t> in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regioon of </a:t>
            </a:r>
            <a:r>
              <a:rPr lang="et-EE" sz="1200" kern="1200" dirty="0" err="1">
                <a:solidFill>
                  <a:schemeClr val="tx1"/>
                </a:solidFill>
                <a:effectLst/>
                <a:latin typeface="+mn-lt"/>
                <a:ea typeface="+mn-ea"/>
                <a:cs typeface="+mn-cs"/>
              </a:rPr>
              <a:t>Turku</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Southwest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Finland</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Igal kutseõppuril on enda õpitee.</a:t>
            </a:r>
          </a:p>
          <a:p>
            <a:r>
              <a:rPr lang="et-EE" sz="1200" kern="1200" dirty="0">
                <a:solidFill>
                  <a:schemeClr val="tx1"/>
                </a:solidFill>
                <a:effectLst/>
                <a:latin typeface="+mn-lt"/>
                <a:ea typeface="+mn-ea"/>
                <a:cs typeface="+mn-cs"/>
              </a:rPr>
              <a:t>Kooli võib astuda iga ajal, kuid õppimine algab siiski sõltuvalt erialast, nt metallitöös 4 kord aastas. Samas on võimalik kohe alustada mingite individuaalsete tundidega.</a:t>
            </a:r>
          </a:p>
          <a:p>
            <a:r>
              <a:rPr lang="et-EE" sz="1200" kern="1200" dirty="0">
                <a:solidFill>
                  <a:schemeClr val="tx1"/>
                </a:solidFill>
                <a:effectLst/>
                <a:latin typeface="+mn-lt"/>
                <a:ea typeface="+mn-ea"/>
                <a:cs typeface="+mn-cs"/>
              </a:rPr>
              <a:t>Kui õpilased on näiteks ettevõtetes praktikal, siis nad peavad oma koolile andma iga päeva kohta teadma, mida nad tegid, näiteks saatma foto vms .Ehitusvaldkonnas on 149 õpilast praktikal ja õpipoisiõppes ettevõtetes ja igaüks peab igal päeval saatma oma päevatöö tõestuse. 1 õpetaja kontrollib seda!</a:t>
            </a:r>
          </a:p>
          <a:p>
            <a:r>
              <a:rPr lang="et-EE" sz="1200" kern="1200" dirty="0">
                <a:solidFill>
                  <a:schemeClr val="tx1"/>
                </a:solidFill>
                <a:effectLst/>
                <a:latin typeface="+mn-lt"/>
                <a:ea typeface="+mn-ea"/>
                <a:cs typeface="+mn-cs"/>
              </a:rPr>
              <a:t>Ehitusvaldkond – enne on aasta aega koolis, siis praktikal.</a:t>
            </a:r>
          </a:p>
          <a:p>
            <a:r>
              <a:rPr lang="et-EE" sz="1200" kern="1200" dirty="0" err="1">
                <a:solidFill>
                  <a:schemeClr val="tx1"/>
                </a:solidFill>
                <a:effectLst/>
                <a:latin typeface="+mn-lt"/>
                <a:ea typeface="+mn-ea"/>
                <a:cs typeface="+mn-cs"/>
              </a:rPr>
              <a:t>Skills</a:t>
            </a:r>
            <a:r>
              <a:rPr lang="et-EE" sz="1200" kern="1200" dirty="0">
                <a:solidFill>
                  <a:schemeClr val="tx1"/>
                </a:solidFill>
                <a:effectLst/>
                <a:latin typeface="+mn-lt"/>
                <a:ea typeface="+mn-ea"/>
                <a:cs typeface="+mn-cs"/>
              </a:rPr>
              <a:t>, projekt: </a:t>
            </a:r>
            <a:r>
              <a:rPr lang="et-EE" sz="1200" kern="1200" dirty="0" err="1">
                <a:solidFill>
                  <a:schemeClr val="tx1"/>
                </a:solidFill>
                <a:effectLst/>
                <a:latin typeface="+mn-lt"/>
                <a:ea typeface="+mn-ea"/>
                <a:cs typeface="+mn-cs"/>
              </a:rPr>
              <a:t>Taitaja</a:t>
            </a:r>
            <a:r>
              <a:rPr lang="et-EE" sz="1200" kern="1200" dirty="0">
                <a:solidFill>
                  <a:schemeClr val="tx1"/>
                </a:solidFill>
                <a:effectLst/>
                <a:latin typeface="+mn-lt"/>
                <a:ea typeface="+mn-ea"/>
                <a:cs typeface="+mn-cs"/>
              </a:rPr>
              <a:t> 2019 Joensuu, Sandvik (annab koolile materjale, reklaamtahvlid), </a:t>
            </a:r>
            <a:r>
              <a:rPr lang="et-EE" sz="1200" kern="1200" dirty="0" err="1">
                <a:solidFill>
                  <a:schemeClr val="tx1"/>
                </a:solidFill>
                <a:effectLst/>
                <a:latin typeface="+mn-lt"/>
                <a:ea typeface="+mn-ea"/>
                <a:cs typeface="+mn-cs"/>
              </a:rPr>
              <a:t>Paperburgh</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Online </a:t>
            </a:r>
            <a:r>
              <a:rPr lang="et-EE" sz="1200" kern="1200" dirty="0" err="1">
                <a:solidFill>
                  <a:schemeClr val="tx1"/>
                </a:solidFill>
                <a:effectLst/>
                <a:latin typeface="+mn-lt"/>
                <a:ea typeface="+mn-ea"/>
                <a:cs typeface="+mn-cs"/>
              </a:rPr>
              <a:t>lessons</a:t>
            </a:r>
            <a:r>
              <a:rPr lang="et-EE" sz="1200" kern="1200" dirty="0">
                <a:solidFill>
                  <a:schemeClr val="tx1"/>
                </a:solidFill>
                <a:effectLst/>
                <a:latin typeface="+mn-lt"/>
                <a:ea typeface="+mn-ea"/>
                <a:cs typeface="+mn-cs"/>
              </a:rPr>
              <a:t>. China.</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Kutsekooli õpetajatel 1500 tundi tööd aastas.</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Õppimine kutsekoolis: esimene aasta kooli, teine aasta koolis, kolmandal aastal õpipoisiõppe leping  - enam ei ole koolivaheaega ja see ÕPÕ leping võib olla nt suvel 2-3 kuud . Seejärel oskuste demonstratsioon. Samas võib, kui osapooled seda soovivad tudeng ka jätkata õpipoisina samas ettevõttes, Võib ka minna järgmisse.</a:t>
            </a:r>
          </a:p>
          <a:p>
            <a:r>
              <a:rPr lang="et-EE" sz="1200" kern="1200" dirty="0">
                <a:solidFill>
                  <a:schemeClr val="tx1"/>
                </a:solidFill>
                <a:effectLst/>
                <a:latin typeface="+mn-lt"/>
                <a:ea typeface="+mn-ea"/>
                <a:cs typeface="+mn-cs"/>
              </a:rPr>
              <a:t>Kutsekool on huvitatud, et õppur läheks </a:t>
            </a:r>
            <a:r>
              <a:rPr lang="et-EE" sz="1200" kern="1200" dirty="0" err="1">
                <a:solidFill>
                  <a:schemeClr val="tx1"/>
                </a:solidFill>
                <a:effectLst/>
                <a:latin typeface="+mn-lt"/>
                <a:ea typeface="+mn-ea"/>
                <a:cs typeface="+mn-cs"/>
              </a:rPr>
              <a:t>õpipoisõppesse</a:t>
            </a:r>
            <a:r>
              <a:rPr lang="et-EE" sz="1200" kern="1200" dirty="0">
                <a:solidFill>
                  <a:schemeClr val="tx1"/>
                </a:solidFill>
                <a:effectLst/>
                <a:latin typeface="+mn-lt"/>
                <a:ea typeface="+mn-ea"/>
                <a:cs typeface="+mn-cs"/>
              </a:rPr>
              <a:t>, sest </a:t>
            </a:r>
            <a:r>
              <a:rPr lang="et-EE" sz="1200" kern="1200" dirty="0" err="1">
                <a:solidFill>
                  <a:schemeClr val="tx1"/>
                </a:solidFill>
                <a:effectLst/>
                <a:latin typeface="+mn-lt"/>
                <a:ea typeface="+mn-ea"/>
                <a:cs typeface="+mn-cs"/>
              </a:rPr>
              <a:t>siiis</a:t>
            </a:r>
            <a:r>
              <a:rPr lang="et-EE" sz="1200" kern="1200" dirty="0">
                <a:solidFill>
                  <a:schemeClr val="tx1"/>
                </a:solidFill>
                <a:effectLst/>
                <a:latin typeface="+mn-lt"/>
                <a:ea typeface="+mn-ea"/>
                <a:cs typeface="+mn-cs"/>
              </a:rPr>
              <a:t> saab kool raha. Õpipoisiõppe järel on töökoht kindlam. </a:t>
            </a:r>
          </a:p>
          <a:p>
            <a:r>
              <a:rPr lang="et-EE" sz="1200" kern="1200" dirty="0">
                <a:solidFill>
                  <a:schemeClr val="tx1"/>
                </a:solidFill>
                <a:effectLst/>
                <a:latin typeface="+mn-lt"/>
                <a:ea typeface="+mn-ea"/>
                <a:cs typeface="+mn-cs"/>
              </a:rPr>
              <a:t>Kooli rahastamismudeli 15 % sõltub sellest, kas õppurid asuvad tööle ja lähevad edasi õppima.</a:t>
            </a:r>
          </a:p>
          <a:p>
            <a:r>
              <a:rPr lang="et-EE" sz="1200" kern="1200" dirty="0">
                <a:solidFill>
                  <a:schemeClr val="tx1"/>
                </a:solidFill>
                <a:effectLst/>
                <a:latin typeface="+mn-lt"/>
                <a:ea typeface="+mn-ea"/>
                <a:cs typeface="+mn-cs"/>
              </a:rPr>
              <a:t>8% kukub sellest koolist välja, Soome keskmine on 10 % kandis</a:t>
            </a:r>
          </a:p>
          <a:p>
            <a:pPr algn="l" rtl="0"/>
            <a:r>
              <a:rPr lang="et" sz="1200" b="0" i="0" u="none" baseline="0" dirty="0"/>
              <a:t>2015. aasta seisuga oli 65% lõpetanutest aasta pärast lõpetamist endale töökoha leidnud (58% meestest, 71% naistest) (</a:t>
            </a:r>
            <a:r>
              <a:rPr lang="et" sz="1000" b="0" i="0" u="none" baseline="0" dirty="0"/>
              <a:t>allikas: Soome Statistikaamet</a:t>
            </a:r>
            <a:r>
              <a:rPr lang="et" sz="1200" b="0" i="0" u="none" baseline="0" dirty="0"/>
              <a:t>)</a:t>
            </a:r>
          </a:p>
          <a:p>
            <a:pPr algn="l" rtl="0"/>
            <a:r>
              <a:rPr lang="et" sz="1200" b="0" i="0" u="none" baseline="0" dirty="0"/>
              <a:t>(82% neist, kes olid saanud oma kraadi ülikoolist või rakenduskõrgkoolist, olid töökoha leidnud)</a:t>
            </a:r>
          </a:p>
          <a:p>
            <a:pPr algn="l" rtl="0"/>
            <a:r>
              <a:rPr lang="et" sz="1200" b="0" i="0" u="none" baseline="0" dirty="0"/>
              <a:t>VET-tunnistustega rakenduskõrgkooli kandideerijate osakaal oli 2013.-2014. aastal 31% kõigist kandideerijatest</a:t>
            </a:r>
          </a:p>
          <a:p>
            <a:pPr algn="l" rtl="0"/>
            <a:r>
              <a:rPr lang="et" sz="1200" b="0" i="0" u="none" baseline="0" dirty="0"/>
              <a:t>Umbes 2-3% üliõpilastel on kutsekvalifikatsioon</a:t>
            </a:r>
            <a:endParaRPr lang="et" sz="1200" dirty="0"/>
          </a:p>
          <a:p>
            <a:endParaRPr lang="et-EE" dirty="0"/>
          </a:p>
        </p:txBody>
      </p:sp>
      <p:sp>
        <p:nvSpPr>
          <p:cNvPr id="4" name="Slaidinumbri kohatäide 3"/>
          <p:cNvSpPr>
            <a:spLocks noGrp="1"/>
          </p:cNvSpPr>
          <p:nvPr>
            <p:ph type="sldNum" sz="quarter" idx="5"/>
          </p:nvPr>
        </p:nvSpPr>
        <p:spPr/>
        <p:txBody>
          <a:bodyPr/>
          <a:lstStyle/>
          <a:p>
            <a:fld id="{F9F7F26D-72E0-4B80-B944-EBEA07744101}" type="slidenum">
              <a:rPr lang="et-EE" smtClean="0"/>
              <a:t>6</a:t>
            </a:fld>
            <a:endParaRPr lang="et-EE"/>
          </a:p>
        </p:txBody>
      </p:sp>
    </p:spTree>
    <p:extLst>
      <p:ext uri="{BB962C8B-B14F-4D97-AF65-F5344CB8AC3E}">
        <p14:creationId xmlns:p14="http://schemas.microsoft.com/office/powerpoint/2010/main" val="391402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et" sz="1200" b="0" i="0" u="none" kern="1200" baseline="0" dirty="0">
                <a:solidFill>
                  <a:schemeClr val="tx1"/>
                </a:solidFill>
                <a:effectLst/>
                <a:latin typeface="+mn-lt"/>
                <a:ea typeface="+mn-ea"/>
                <a:cs typeface="+mn-cs"/>
              </a:rPr>
              <a:t>Uus rahastamismudel koosneb alljärgnevatest osadest:</a:t>
            </a:r>
            <a:endParaRPr lang="et" sz="1200" kern="1200" dirty="0">
              <a:solidFill>
                <a:schemeClr val="tx1"/>
              </a:solidFill>
              <a:effectLst/>
              <a:latin typeface="+mn-lt"/>
              <a:ea typeface="+mn-ea"/>
              <a:cs typeface="+mn-cs"/>
            </a:endParaRPr>
          </a:p>
          <a:p>
            <a:pPr lvl="0" algn="l" rtl="0"/>
            <a:r>
              <a:rPr lang="et" sz="1200" b="1" i="0" u="none" kern="1200" baseline="0" dirty="0">
                <a:solidFill>
                  <a:schemeClr val="tx1"/>
                </a:solidFill>
                <a:effectLst/>
                <a:latin typeface="+mn-lt"/>
                <a:ea typeface="+mn-ea"/>
                <a:cs typeface="+mn-cs"/>
              </a:rPr>
              <a:t>Põhirahastus</a:t>
            </a:r>
            <a:r>
              <a:rPr lang="et" sz="1200" b="0" i="0" u="none" kern="1200" baseline="0" dirty="0">
                <a:solidFill>
                  <a:schemeClr val="tx1"/>
                </a:solidFill>
                <a:effectLst/>
                <a:latin typeface="+mn-lt"/>
                <a:ea typeface="+mn-ea"/>
                <a:cs typeface="+mn-cs"/>
              </a:rPr>
              <a:t> (</a:t>
            </a:r>
            <a:r>
              <a:rPr lang="et" sz="1200" b="0" i="1" u="none" kern="1200" baseline="0" dirty="0">
                <a:solidFill>
                  <a:schemeClr val="tx1"/>
                </a:solidFill>
                <a:effectLst/>
                <a:latin typeface="+mn-lt"/>
                <a:ea typeface="+mn-ea"/>
                <a:cs typeface="+mn-cs"/>
              </a:rPr>
              <a:t>perusrahoitus</a:t>
            </a:r>
            <a:r>
              <a:rPr lang="et" sz="1200" b="0" i="0" u="none" kern="1200" baseline="0" dirty="0">
                <a:solidFill>
                  <a:schemeClr val="tx1"/>
                </a:solidFill>
                <a:effectLst/>
                <a:latin typeface="+mn-lt"/>
                <a:ea typeface="+mn-ea"/>
                <a:cs typeface="+mn-cs"/>
              </a:rPr>
              <a:t>), mis põhineb õppeaastatel (</a:t>
            </a:r>
            <a:r>
              <a:rPr lang="et" sz="1200" b="0" i="1" u="none" kern="1200" baseline="0" dirty="0">
                <a:solidFill>
                  <a:schemeClr val="tx1"/>
                </a:solidFill>
                <a:effectLst/>
                <a:latin typeface="+mn-lt"/>
                <a:ea typeface="+mn-ea"/>
                <a:cs typeface="+mn-cs"/>
              </a:rPr>
              <a:t>opiskelijavuodet</a:t>
            </a:r>
            <a:r>
              <a:rPr lang="et" sz="1200" b="0" i="0" u="none" kern="1200" baseline="0" dirty="0">
                <a:solidFill>
                  <a:schemeClr val="tx1"/>
                </a:solidFill>
                <a:effectLst/>
                <a:latin typeface="+mn-lt"/>
                <a:ea typeface="+mn-ea"/>
                <a:cs typeface="+mn-cs"/>
              </a:rPr>
              <a:t>). Pool 2022. aasta rahastusest on põhirahastus. See on tähtis, et kavandada tulevikku ja tagada VET kõigis valdkondades ning kõigile õppuritele. </a:t>
            </a:r>
            <a:endParaRPr lang="et" sz="1200" kern="1200" dirty="0">
              <a:solidFill>
                <a:schemeClr val="tx1"/>
              </a:solidFill>
              <a:effectLst/>
              <a:latin typeface="+mn-lt"/>
              <a:ea typeface="+mn-ea"/>
              <a:cs typeface="+mn-cs"/>
            </a:endParaRPr>
          </a:p>
          <a:p>
            <a:pPr algn="l" rtl="0"/>
            <a:r>
              <a:rPr lang="et" sz="1200" b="0" i="0" u="none" kern="1200" baseline="0" dirty="0">
                <a:solidFill>
                  <a:schemeClr val="tx1"/>
                </a:solidFill>
                <a:effectLst/>
                <a:latin typeface="+mn-lt"/>
                <a:ea typeface="+mn-ea"/>
                <a:cs typeface="+mn-cs"/>
              </a:rPr>
              <a:t> </a:t>
            </a:r>
            <a:endParaRPr lang="et" sz="1200" kern="1200" dirty="0">
              <a:solidFill>
                <a:schemeClr val="tx1"/>
              </a:solidFill>
              <a:effectLst/>
              <a:latin typeface="+mn-lt"/>
              <a:ea typeface="+mn-ea"/>
              <a:cs typeface="+mn-cs"/>
            </a:endParaRPr>
          </a:p>
          <a:p>
            <a:pPr lvl="0" algn="l" rtl="0"/>
            <a:r>
              <a:rPr lang="et" sz="1200" b="1" i="0" u="none" kern="1200" baseline="0" dirty="0">
                <a:solidFill>
                  <a:schemeClr val="tx1"/>
                </a:solidFill>
                <a:effectLst/>
                <a:latin typeface="+mn-lt"/>
                <a:ea typeface="+mn-ea"/>
                <a:cs typeface="+mn-cs"/>
              </a:rPr>
              <a:t>Tulemuspõhine rahastus </a:t>
            </a:r>
            <a:r>
              <a:rPr lang="et" sz="1200" b="0" i="0" u="none" kern="1200" baseline="0" dirty="0">
                <a:solidFill>
                  <a:schemeClr val="tx1"/>
                </a:solidFill>
                <a:effectLst/>
                <a:latin typeface="+mn-lt"/>
                <a:ea typeface="+mn-ea"/>
                <a:cs typeface="+mn-cs"/>
              </a:rPr>
              <a:t>(</a:t>
            </a:r>
            <a:r>
              <a:rPr lang="et" sz="1200" b="0" i="1" u="none" kern="1200" baseline="0" dirty="0">
                <a:solidFill>
                  <a:schemeClr val="tx1"/>
                </a:solidFill>
                <a:effectLst/>
                <a:latin typeface="+mn-lt"/>
                <a:ea typeface="+mn-ea"/>
                <a:cs typeface="+mn-cs"/>
              </a:rPr>
              <a:t>suoritusrahoitus</a:t>
            </a:r>
            <a:r>
              <a:rPr lang="et" sz="1200" b="0" i="0" u="none" kern="1200" baseline="0" dirty="0">
                <a:solidFill>
                  <a:schemeClr val="tx1"/>
                </a:solidFill>
                <a:effectLst/>
                <a:latin typeface="+mn-lt"/>
                <a:ea typeface="+mn-ea"/>
                <a:cs typeface="+mn-cs"/>
              </a:rPr>
              <a:t>) rajaneb omandatud kvalifikatsioonide arvul ja kutseainetes saadud pädevuspunktidel. See peab suunama haridusasutused kooskõlastama hariduse ja kvalifikatsioonid pädevusvajadustega ning tõhustama õpiprotsessi. </a:t>
            </a:r>
            <a:endParaRPr lang="et" sz="1200" kern="1200" dirty="0">
              <a:solidFill>
                <a:schemeClr val="tx1"/>
              </a:solidFill>
              <a:effectLst/>
              <a:latin typeface="+mn-lt"/>
              <a:ea typeface="+mn-ea"/>
              <a:cs typeface="+mn-cs"/>
            </a:endParaRPr>
          </a:p>
          <a:p>
            <a:pPr algn="l" rtl="0"/>
            <a:r>
              <a:rPr lang="et" sz="1200" b="0" i="0" u="none" kern="1200" baseline="0" dirty="0">
                <a:solidFill>
                  <a:schemeClr val="tx1"/>
                </a:solidFill>
                <a:effectLst/>
                <a:latin typeface="+mn-lt"/>
                <a:ea typeface="+mn-ea"/>
                <a:cs typeface="+mn-cs"/>
              </a:rPr>
              <a:t> </a:t>
            </a:r>
            <a:endParaRPr lang="et" sz="1200" kern="1200" dirty="0">
              <a:solidFill>
                <a:schemeClr val="tx1"/>
              </a:solidFill>
              <a:effectLst/>
              <a:latin typeface="+mn-lt"/>
              <a:ea typeface="+mn-ea"/>
              <a:cs typeface="+mn-cs"/>
            </a:endParaRPr>
          </a:p>
          <a:p>
            <a:pPr lvl="0" algn="l" rtl="0"/>
            <a:r>
              <a:rPr lang="et" sz="1200" b="1" i="0" u="none" kern="1200" baseline="0" dirty="0">
                <a:solidFill>
                  <a:schemeClr val="tx1"/>
                </a:solidFill>
                <a:effectLst/>
                <a:latin typeface="+mn-lt"/>
                <a:ea typeface="+mn-ea"/>
                <a:cs typeface="+mn-cs"/>
              </a:rPr>
              <a:t>Efektiivsuspõhine rahastus </a:t>
            </a:r>
            <a:r>
              <a:rPr lang="et" sz="1200" b="0" i="0" u="none" kern="1200" baseline="0" dirty="0">
                <a:solidFill>
                  <a:schemeClr val="tx1"/>
                </a:solidFill>
                <a:effectLst/>
                <a:latin typeface="+mn-lt"/>
                <a:ea typeface="+mn-ea"/>
                <a:cs typeface="+mn-cs"/>
              </a:rPr>
              <a:t>(</a:t>
            </a:r>
            <a:r>
              <a:rPr lang="et" sz="1200" b="0" i="1" u="none" kern="1200" baseline="0" dirty="0">
                <a:solidFill>
                  <a:schemeClr val="tx1"/>
                </a:solidFill>
                <a:effectLst/>
                <a:latin typeface="+mn-lt"/>
                <a:ea typeface="+mn-ea"/>
                <a:cs typeface="+mn-cs"/>
              </a:rPr>
              <a:t>vaikuttavuusrahoitus</a:t>
            </a:r>
            <a:r>
              <a:rPr lang="et" sz="1200" b="0" i="0" u="none" kern="1200" baseline="0" dirty="0">
                <a:solidFill>
                  <a:schemeClr val="tx1"/>
                </a:solidFill>
                <a:effectLst/>
                <a:latin typeface="+mn-lt"/>
                <a:ea typeface="+mn-ea"/>
                <a:cs typeface="+mn-cs"/>
              </a:rPr>
              <a:t>) põhineb kvalifikatsioonid omandanud ja kutseõppeained läbinud õppurite tööleidmisvõimel ning kõrghariduses jätkavate õppurite arvul. Selles arvestatakse ka üliõpilaste ja tööelu tagasisidet. Selle eesmärk on julgustada haridusasutusi keskenduma nendele valdkondadele, kus tööjõudu vajatakse, tagama, et haridus vastab tööelu nõudmistele ja on kvaliteetne, ning andma valmisoleku edasiõppimiseks.  </a:t>
            </a:r>
            <a:endParaRPr lang="et" sz="1200" kern="1200" dirty="0">
              <a:solidFill>
                <a:schemeClr val="tx1"/>
              </a:solidFill>
              <a:effectLst/>
              <a:latin typeface="+mn-lt"/>
              <a:ea typeface="+mn-ea"/>
              <a:cs typeface="+mn-cs"/>
            </a:endParaRPr>
          </a:p>
          <a:p>
            <a:pPr algn="l" rtl="0"/>
            <a:r>
              <a:rPr lang="et" sz="1200" b="0" i="0" u="none" kern="1200" baseline="0" dirty="0">
                <a:solidFill>
                  <a:schemeClr val="tx1"/>
                </a:solidFill>
                <a:effectLst/>
                <a:latin typeface="+mn-lt"/>
                <a:ea typeface="+mn-ea"/>
                <a:cs typeface="+mn-cs"/>
              </a:rPr>
              <a:t> </a:t>
            </a:r>
            <a:endParaRPr lang="et" sz="1200" kern="1200" dirty="0">
              <a:solidFill>
                <a:schemeClr val="tx1"/>
              </a:solidFill>
              <a:effectLst/>
              <a:latin typeface="+mn-lt"/>
              <a:ea typeface="+mn-ea"/>
              <a:cs typeface="+mn-cs"/>
            </a:endParaRPr>
          </a:p>
          <a:p>
            <a:pPr lvl="0" algn="l" rtl="0"/>
            <a:r>
              <a:rPr lang="et" sz="1200" b="1" i="0" u="none" kern="1200" baseline="0" dirty="0">
                <a:solidFill>
                  <a:schemeClr val="tx1"/>
                </a:solidFill>
                <a:effectLst/>
                <a:latin typeface="+mn-lt"/>
                <a:ea typeface="+mn-ea"/>
                <a:cs typeface="+mn-cs"/>
              </a:rPr>
              <a:t>Strateegiarahastus </a:t>
            </a:r>
            <a:r>
              <a:rPr lang="et" sz="1200" b="0" i="0" u="none" kern="1200" baseline="0" dirty="0">
                <a:solidFill>
                  <a:schemeClr val="tx1"/>
                </a:solidFill>
                <a:effectLst/>
                <a:latin typeface="+mn-lt"/>
                <a:ea typeface="+mn-ea"/>
                <a:cs typeface="+mn-cs"/>
              </a:rPr>
              <a:t>moodustab kõige rohkem 4% kogurahastusest. Selle eesmärk on toetada arengusuundi ja tegevusi, mis on hariduspoliitikas tähtsad. Seda võin kasutada näiteks selleks, et rahastada riiklike VETi arendusprojektide, kutseoskusvõistluste ja haridusasutuste võrgu arendamist (ühinemised jne). </a:t>
            </a:r>
            <a:endParaRPr lang="et" sz="1200" kern="1200" dirty="0">
              <a:solidFill>
                <a:schemeClr val="tx1"/>
              </a:solidFill>
              <a:effectLst/>
              <a:latin typeface="+mn-lt"/>
              <a:ea typeface="+mn-ea"/>
              <a:cs typeface="+mn-cs"/>
            </a:endParaRPr>
          </a:p>
          <a:p>
            <a:pPr algn="l" rtl="0"/>
            <a:r>
              <a:rPr lang="et" sz="1200" b="0" i="0" u="none" kern="1200" baseline="0" dirty="0">
                <a:solidFill>
                  <a:schemeClr val="tx1"/>
                </a:solidFill>
                <a:effectLst/>
                <a:latin typeface="+mn-lt"/>
                <a:ea typeface="+mn-ea"/>
                <a:cs typeface="+mn-cs"/>
              </a:rPr>
              <a:t> </a:t>
            </a:r>
            <a:endParaRPr lang="et" sz="1200" kern="1200" dirty="0">
              <a:solidFill>
                <a:schemeClr val="tx1"/>
              </a:solidFill>
              <a:effectLst/>
              <a:latin typeface="+mn-lt"/>
              <a:ea typeface="+mn-ea"/>
              <a:cs typeface="+mn-cs"/>
            </a:endParaRPr>
          </a:p>
          <a:p>
            <a:pPr algn="l" rtl="0"/>
            <a:r>
              <a:rPr lang="et" sz="1200" b="0" i="0" u="none" kern="1200" baseline="0" dirty="0">
                <a:solidFill>
                  <a:schemeClr val="tx1"/>
                </a:solidFill>
                <a:effectLst/>
                <a:latin typeface="+mn-lt"/>
                <a:ea typeface="+mn-ea"/>
                <a:cs typeface="+mn-cs"/>
              </a:rPr>
              <a:t>Ministeriön termi </a:t>
            </a:r>
            <a:r>
              <a:rPr lang="et" sz="1200" b="1" i="0" u="none" kern="1200" baseline="0" dirty="0">
                <a:solidFill>
                  <a:schemeClr val="tx1"/>
                </a:solidFill>
                <a:effectLst/>
                <a:latin typeface="+mn-lt"/>
                <a:ea typeface="+mn-ea"/>
                <a:cs typeface="+mn-cs"/>
              </a:rPr>
              <a:t>”Imputed funding” (ei käytetty näissä kalvoissa tosin!)</a:t>
            </a:r>
            <a:r>
              <a:rPr lang="et" sz="1200" b="0" i="0" u="none" kern="1200" baseline="0" dirty="0">
                <a:solidFill>
                  <a:schemeClr val="tx1"/>
                </a:solidFill>
                <a:effectLst/>
                <a:latin typeface="+mn-lt"/>
                <a:ea typeface="+mn-ea"/>
                <a:cs typeface="+mn-cs"/>
              </a:rPr>
              <a:t> laskennallinen rahoitus; laskennallisin perustein myönnettävä rahoitus viittaa ensimmäiseen kolmeen ensimmäiseen rahoituksen osaan, jotka määräytyvät laskennallisin perustein (a minimum of 96% of the total funding).  Koulutuksen järjestäjälle myönnetään laskennallisesti perusrahoitusta, suoritusrahoitusta ja vaikuttavuusrahoitusta kunkin rahoitusosuuden euromäärästä se osuus, joka vastaa koulutuksen järjestäjän suoritteiden suhteellista osuutta kyseisen rahoitusosuuden kaikkien koulutuksen järjestäjien suoritteista. </a:t>
            </a:r>
          </a:p>
          <a:p>
            <a:pPr algn="l" rtl="0"/>
            <a:r>
              <a:rPr lang="et" sz="1200" b="0" i="0" u="none" kern="1200" baseline="0" dirty="0">
                <a:solidFill>
                  <a:schemeClr val="tx1"/>
                </a:solidFill>
                <a:effectLst/>
                <a:latin typeface="+mn-lt"/>
                <a:ea typeface="+mn-ea"/>
                <a:cs typeface="+mn-cs"/>
              </a:rPr>
              <a:t> </a:t>
            </a:r>
          </a:p>
          <a:p>
            <a:pPr algn="l" rtl="0"/>
            <a:r>
              <a:rPr lang="et" sz="1200" b="0" i="0" u="none" kern="1200" baseline="0" dirty="0">
                <a:solidFill>
                  <a:schemeClr val="tx1"/>
                </a:solidFill>
                <a:effectLst/>
                <a:latin typeface="+mn-lt"/>
                <a:ea typeface="+mn-ea"/>
                <a:cs typeface="+mn-cs"/>
              </a:rPr>
              <a:t>Rahoitusjärjestelmässä otetaan huomioon keskeiset koulutuksen kustannuksiin vaikuttavat tekijät, kuten tutkintokohtaiset kustannuserot, eri tutkintotyypit, koulutuksen toteuttamismuodot, erityinen tuki ja majoitus, työvoimakoulutus, oppimisvalmiuksia tukevat opinnot ja henkilöstökoulutus, painottamalla rahoituksen perusteena käytettäviä suoritemääriä erilaisilla kustannuserot huomioivilla kertoimilla.</a:t>
            </a:r>
          </a:p>
          <a:p>
            <a:pPr algn="l" rtl="0"/>
            <a:r>
              <a:rPr lang="et" sz="1200" b="0" i="0" u="none" kern="1200" baseline="0" dirty="0">
                <a:solidFill>
                  <a:schemeClr val="tx1"/>
                </a:solidFill>
                <a:effectLst/>
                <a:latin typeface="+mn-lt"/>
                <a:ea typeface="+mn-ea"/>
                <a:cs typeface="+mn-cs"/>
              </a:rPr>
              <a:t> </a:t>
            </a:r>
          </a:p>
          <a:p>
            <a:pPr algn="l" rtl="0"/>
            <a:r>
              <a:rPr lang="et" sz="1200" b="0" i="0" u="none" kern="1200" baseline="0" dirty="0">
                <a:solidFill>
                  <a:schemeClr val="tx1"/>
                </a:solidFill>
                <a:effectLst/>
                <a:latin typeface="+mn-lt"/>
                <a:ea typeface="+mn-ea"/>
                <a:cs typeface="+mn-cs"/>
              </a:rPr>
              <a:t>Lisäksi rahoitusjärjestelmässä otetaan huomioon ammatillisen koulutuksen tavoitteet. Suoritus- ja vaikuttavuusrahoituksella sekä niiden laskennassa käytetyillä kertoimilla pyritään ohjaamaan ja kannustamaan koulutuksen järjestäjiä suuntaamaan toimintaa osaamistarpeita vastaavaksi sekä tehostamaan opintoprosesseja. Suoritus- ja vaikuttavuusrahoituksessa käytetyillä kertoimilla painotetaan esimerkiksi vailla perusasteen jälkeistä tutkintoa olevien opiskelijoiden tutkintoja tai aikaisemmin työttömänä olleiden työllistymistä.</a:t>
            </a:r>
          </a:p>
          <a:p>
            <a:endParaRPr lang="et" dirty="0"/>
          </a:p>
        </p:txBody>
      </p:sp>
      <p:sp>
        <p:nvSpPr>
          <p:cNvPr id="4" name="Dian numeron paikkamerkki 3"/>
          <p:cNvSpPr>
            <a:spLocks noGrp="1"/>
          </p:cNvSpPr>
          <p:nvPr>
            <p:ph type="sldNum" sz="quarter" idx="10"/>
          </p:nvPr>
        </p:nvSpPr>
        <p:spPr/>
        <p:txBody>
          <a:bodyPr/>
          <a:lstStyle/>
          <a:p>
            <a:pPr algn="l" rtl="0"/>
            <a:fld id="{69C4A3D8-BBC7-401E-A6FA-176965828335}" type="slidenum">
              <a:rPr/>
              <a:t>7</a:t>
            </a:fld>
            <a:endParaRPr lang="et"/>
          </a:p>
        </p:txBody>
      </p:sp>
    </p:spTree>
    <p:extLst>
      <p:ext uri="{BB962C8B-B14F-4D97-AF65-F5344CB8AC3E}">
        <p14:creationId xmlns:p14="http://schemas.microsoft.com/office/powerpoint/2010/main" val="312424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kern="1200" dirty="0">
                <a:solidFill>
                  <a:schemeClr val="tx1"/>
                </a:solidFill>
                <a:effectLst/>
                <a:latin typeface="+mn-lt"/>
                <a:ea typeface="+mn-ea"/>
                <a:cs typeface="+mn-cs"/>
              </a:rPr>
              <a:t>Efektiivsuspõhine rahastus</a:t>
            </a:r>
          </a:p>
          <a:p>
            <a:r>
              <a:rPr lang="et-EE" sz="1200" kern="1200" dirty="0">
                <a:solidFill>
                  <a:schemeClr val="tx1"/>
                </a:solidFill>
                <a:effectLst/>
                <a:latin typeface="+mn-lt"/>
                <a:ea typeface="+mn-ea"/>
                <a:cs typeface="+mn-cs"/>
              </a:rPr>
              <a:t>Tulemuspõhine rahastus</a:t>
            </a:r>
          </a:p>
          <a:p>
            <a:r>
              <a:rPr lang="et-EE" sz="1200" kern="1200" dirty="0">
                <a:solidFill>
                  <a:schemeClr val="tx1"/>
                </a:solidFill>
                <a:effectLst/>
                <a:latin typeface="+mn-lt"/>
                <a:ea typeface="+mn-ea"/>
                <a:cs typeface="+mn-cs"/>
              </a:rPr>
              <a:t>Põhirahastus</a:t>
            </a:r>
          </a:p>
          <a:p>
            <a:r>
              <a:rPr lang="et-EE" sz="1200" kern="1200">
                <a:solidFill>
                  <a:schemeClr val="tx1"/>
                </a:solidFill>
                <a:effectLst/>
                <a:latin typeface="+mn-lt"/>
                <a:ea typeface="+mn-ea"/>
                <a:cs typeface="+mn-cs"/>
              </a:rPr>
              <a:t>Strateegiarahastus kõige rohkem 4% kogurahastusest</a:t>
            </a:r>
          </a:p>
          <a:p>
            <a:endParaRPr lang="et-EE"/>
          </a:p>
        </p:txBody>
      </p:sp>
      <p:sp>
        <p:nvSpPr>
          <p:cNvPr id="4" name="Slaidinumbri kohatäide 3"/>
          <p:cNvSpPr>
            <a:spLocks noGrp="1"/>
          </p:cNvSpPr>
          <p:nvPr>
            <p:ph type="sldNum" sz="quarter" idx="10"/>
          </p:nvPr>
        </p:nvSpPr>
        <p:spPr/>
        <p:txBody>
          <a:bodyPr/>
          <a:lstStyle/>
          <a:p>
            <a:fld id="{69C4A3D8-BBC7-401E-A6FA-176965828335}" type="slidenum">
              <a:rPr lang="en-GB" smtClean="0"/>
              <a:t>8</a:t>
            </a:fld>
            <a:endParaRPr lang="en-GB"/>
          </a:p>
        </p:txBody>
      </p:sp>
    </p:spTree>
    <p:extLst>
      <p:ext uri="{BB962C8B-B14F-4D97-AF65-F5344CB8AC3E}">
        <p14:creationId xmlns:p14="http://schemas.microsoft.com/office/powerpoint/2010/main" val="390234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b="1" kern="1200" dirty="0">
                <a:solidFill>
                  <a:schemeClr val="tx1"/>
                </a:solidFill>
                <a:effectLst/>
                <a:latin typeface="+mn-lt"/>
                <a:ea typeface="+mn-ea"/>
                <a:cs typeface="+mn-cs"/>
              </a:rPr>
              <a:t>Turu kutsehariduskeskusest</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Aasta jooksul käib koolist läbi 8 tuhat õpilast, osa neist väga lühiajalistelt kursustel.</a:t>
            </a:r>
          </a:p>
          <a:p>
            <a:r>
              <a:rPr lang="et-EE" sz="1200" kern="1200" dirty="0" err="1">
                <a:solidFill>
                  <a:schemeClr val="tx1"/>
                </a:solidFill>
                <a:effectLst/>
                <a:latin typeface="+mn-lt"/>
                <a:ea typeface="+mn-ea"/>
                <a:cs typeface="+mn-cs"/>
              </a:rPr>
              <a:t>Peltola</a:t>
            </a:r>
            <a:r>
              <a:rPr lang="et-EE" sz="1200" kern="1200" dirty="0">
                <a:solidFill>
                  <a:schemeClr val="tx1"/>
                </a:solidFill>
                <a:effectLst/>
                <a:latin typeface="+mn-lt"/>
                <a:ea typeface="+mn-ea"/>
                <a:cs typeface="+mn-cs"/>
              </a:rPr>
              <a:t> koolis on 1200 õpilast ja 100 õpetajat. Metallivaldkonna erialadest õpetatakse keevitajaid, </a:t>
            </a:r>
            <a:r>
              <a:rPr lang="et-EE" sz="1200" kern="1200" dirty="0" err="1">
                <a:solidFill>
                  <a:schemeClr val="tx1"/>
                </a:solidFill>
                <a:effectLst/>
                <a:latin typeface="+mn-lt"/>
                <a:ea typeface="+mn-ea"/>
                <a:cs typeface="+mn-cs"/>
              </a:rPr>
              <a:t>mehhatroonikuid</a:t>
            </a:r>
            <a:r>
              <a:rPr lang="et-EE" sz="1200" kern="1200" dirty="0">
                <a:solidFill>
                  <a:schemeClr val="tx1"/>
                </a:solidFill>
                <a:effectLst/>
                <a:latin typeface="+mn-lt"/>
                <a:ea typeface="+mn-ea"/>
                <a:cs typeface="+mn-cs"/>
              </a:rPr>
              <a:t>,   . Õpet viiakse läbi ka </a:t>
            </a:r>
            <a:r>
              <a:rPr lang="et-EE" sz="1200" kern="1200" dirty="0" err="1">
                <a:solidFill>
                  <a:schemeClr val="tx1"/>
                </a:solidFill>
                <a:effectLst/>
                <a:latin typeface="+mn-lt"/>
                <a:ea typeface="+mn-ea"/>
                <a:cs typeface="+mn-cs"/>
              </a:rPr>
              <a:t>Mascine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Technololgy</a:t>
            </a:r>
            <a:r>
              <a:rPr lang="et-EE" sz="1200" kern="1200" dirty="0">
                <a:solidFill>
                  <a:schemeClr val="tx1"/>
                </a:solidFill>
                <a:effectLst/>
                <a:latin typeface="+mn-lt"/>
                <a:ea typeface="+mn-ea"/>
                <a:cs typeface="+mn-cs"/>
              </a:rPr>
              <a:t> Center Ltd. </a:t>
            </a:r>
            <a:r>
              <a:rPr lang="et-EE" sz="1200" kern="1200" dirty="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modern </a:t>
            </a:r>
            <a:r>
              <a:rPr lang="et-EE" sz="1200" kern="1200" dirty="0" err="1">
                <a:solidFill>
                  <a:schemeClr val="tx1"/>
                </a:solidFill>
                <a:effectLst/>
                <a:latin typeface="+mn-lt"/>
                <a:ea typeface="+mn-ea"/>
                <a:cs typeface="+mn-cs"/>
              </a:rPr>
              <a:t>learning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training</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development</a:t>
            </a:r>
            <a:r>
              <a:rPr lang="et-EE" sz="1200" kern="1200" dirty="0">
                <a:solidFill>
                  <a:schemeClr val="tx1"/>
                </a:solidFill>
                <a:effectLst/>
                <a:latin typeface="+mn-lt"/>
                <a:ea typeface="+mn-ea"/>
                <a:cs typeface="+mn-cs"/>
              </a:rPr>
              <a:t> Center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enterprises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educational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institutes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researcshes</a:t>
            </a:r>
            <a:r>
              <a:rPr lang="et-EE" sz="1200" kern="1200" dirty="0">
                <a:solidFill>
                  <a:schemeClr val="tx1"/>
                </a:solidFill>
                <a:effectLst/>
                <a:latin typeface="+mn-lt"/>
                <a:ea typeface="+mn-ea"/>
                <a:cs typeface="+mn-cs"/>
              </a:rPr>
              <a:t> in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regioon of </a:t>
            </a:r>
            <a:r>
              <a:rPr lang="et-EE" sz="1200" kern="1200" dirty="0" err="1">
                <a:solidFill>
                  <a:schemeClr val="tx1"/>
                </a:solidFill>
                <a:effectLst/>
                <a:latin typeface="+mn-lt"/>
                <a:ea typeface="+mn-ea"/>
                <a:cs typeface="+mn-cs"/>
              </a:rPr>
              <a:t>Turku</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Southwest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Finland</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Igal kutseõppuril on enda õpitee.</a:t>
            </a:r>
          </a:p>
          <a:p>
            <a:r>
              <a:rPr lang="et-EE" sz="1200" kern="1200" dirty="0">
                <a:solidFill>
                  <a:schemeClr val="tx1"/>
                </a:solidFill>
                <a:effectLst/>
                <a:latin typeface="+mn-lt"/>
                <a:ea typeface="+mn-ea"/>
                <a:cs typeface="+mn-cs"/>
              </a:rPr>
              <a:t>Kooli võib astuda iga ajal, kuid õppimine algab siiski sõltuvalt erialast, nt metallitöös 4 kord aastas. Samas on võimalik kohe alustada mingite individuaalsete tundidega.</a:t>
            </a:r>
          </a:p>
          <a:p>
            <a:r>
              <a:rPr lang="et-EE" sz="1200" kern="1200" dirty="0">
                <a:solidFill>
                  <a:schemeClr val="tx1"/>
                </a:solidFill>
                <a:effectLst/>
                <a:latin typeface="+mn-lt"/>
                <a:ea typeface="+mn-ea"/>
                <a:cs typeface="+mn-cs"/>
              </a:rPr>
              <a:t>Kui õpilased on näiteks ettevõtetes praktikal, siis nad peavad oma koolile andma iga päeva kohta teadma, mida nad tegid, näiteks saatma foto vms .Ehitusvaldkonnas on 149 õpilast praktikal ja õpipoisiõppes ettevõtetes ja igaüks peab igal päeval saatma oma päevatöö tõestuse. 1 õpetaja kontrollib seda!</a:t>
            </a:r>
          </a:p>
          <a:p>
            <a:r>
              <a:rPr lang="et-EE" sz="1200" kern="1200" dirty="0">
                <a:solidFill>
                  <a:schemeClr val="tx1"/>
                </a:solidFill>
                <a:effectLst/>
                <a:latin typeface="+mn-lt"/>
                <a:ea typeface="+mn-ea"/>
                <a:cs typeface="+mn-cs"/>
              </a:rPr>
              <a:t>Ehitusvaldkond – enne on aasta aega koolis, siis praktikal.</a:t>
            </a:r>
          </a:p>
          <a:p>
            <a:r>
              <a:rPr lang="et-EE" sz="1200" kern="1200" dirty="0" err="1">
                <a:solidFill>
                  <a:schemeClr val="tx1"/>
                </a:solidFill>
                <a:effectLst/>
                <a:latin typeface="+mn-lt"/>
                <a:ea typeface="+mn-ea"/>
                <a:cs typeface="+mn-cs"/>
              </a:rPr>
              <a:t>Skills</a:t>
            </a:r>
            <a:r>
              <a:rPr lang="et-EE" sz="1200" kern="1200" dirty="0">
                <a:solidFill>
                  <a:schemeClr val="tx1"/>
                </a:solidFill>
                <a:effectLst/>
                <a:latin typeface="+mn-lt"/>
                <a:ea typeface="+mn-ea"/>
                <a:cs typeface="+mn-cs"/>
              </a:rPr>
              <a:t>, projekt: </a:t>
            </a:r>
            <a:r>
              <a:rPr lang="et-EE" sz="1200" kern="1200" dirty="0" err="1">
                <a:solidFill>
                  <a:schemeClr val="tx1"/>
                </a:solidFill>
                <a:effectLst/>
                <a:latin typeface="+mn-lt"/>
                <a:ea typeface="+mn-ea"/>
                <a:cs typeface="+mn-cs"/>
              </a:rPr>
              <a:t>Taitaja</a:t>
            </a:r>
            <a:r>
              <a:rPr lang="et-EE" sz="1200" kern="1200" dirty="0">
                <a:solidFill>
                  <a:schemeClr val="tx1"/>
                </a:solidFill>
                <a:effectLst/>
                <a:latin typeface="+mn-lt"/>
                <a:ea typeface="+mn-ea"/>
                <a:cs typeface="+mn-cs"/>
              </a:rPr>
              <a:t> 2019 Joensuu, Sandvik (annab koolile materjale, reklaamtahvlid), </a:t>
            </a:r>
            <a:r>
              <a:rPr lang="et-EE" sz="1200" kern="1200" dirty="0" err="1">
                <a:solidFill>
                  <a:schemeClr val="tx1"/>
                </a:solidFill>
                <a:effectLst/>
                <a:latin typeface="+mn-lt"/>
                <a:ea typeface="+mn-ea"/>
                <a:cs typeface="+mn-cs"/>
              </a:rPr>
              <a:t>Paperburgh</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Online </a:t>
            </a:r>
            <a:r>
              <a:rPr lang="et-EE" sz="1200" kern="1200" dirty="0" err="1">
                <a:solidFill>
                  <a:schemeClr val="tx1"/>
                </a:solidFill>
                <a:effectLst/>
                <a:latin typeface="+mn-lt"/>
                <a:ea typeface="+mn-ea"/>
                <a:cs typeface="+mn-cs"/>
              </a:rPr>
              <a:t>lessons</a:t>
            </a:r>
            <a:r>
              <a:rPr lang="et-EE" sz="1200" kern="1200" dirty="0">
                <a:solidFill>
                  <a:schemeClr val="tx1"/>
                </a:solidFill>
                <a:effectLst/>
                <a:latin typeface="+mn-lt"/>
                <a:ea typeface="+mn-ea"/>
                <a:cs typeface="+mn-cs"/>
              </a:rPr>
              <a:t>. China.</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Kutsekooli õpetajatel 1500 tundi tööd aastas.</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Õppimine kutsekoolis: esimene aasta kooli, teine aasta koolis, kolmandal aastal õpipoisiõppe leping  - enam ei ole koolivaheaega ja see ÕPÕ leping võib olla nt suvel 2-3 kuud . Seejärel oskuste demonstratsioon. Samas võib, kui osapooled seda soovivad tudeng ka jätkata õpipoisina samas ettevõttes, Võib ka minna järgmisse.</a:t>
            </a:r>
          </a:p>
          <a:p>
            <a:r>
              <a:rPr lang="et-EE" sz="1200" kern="1200" dirty="0">
                <a:solidFill>
                  <a:schemeClr val="tx1"/>
                </a:solidFill>
                <a:effectLst/>
                <a:latin typeface="+mn-lt"/>
                <a:ea typeface="+mn-ea"/>
                <a:cs typeface="+mn-cs"/>
              </a:rPr>
              <a:t>Kutsekool on huvitatud, et õppur läheks </a:t>
            </a:r>
            <a:r>
              <a:rPr lang="et-EE" sz="1200" kern="1200" dirty="0" err="1">
                <a:solidFill>
                  <a:schemeClr val="tx1"/>
                </a:solidFill>
                <a:effectLst/>
                <a:latin typeface="+mn-lt"/>
                <a:ea typeface="+mn-ea"/>
                <a:cs typeface="+mn-cs"/>
              </a:rPr>
              <a:t>õpipoisõppesse</a:t>
            </a:r>
            <a:r>
              <a:rPr lang="et-EE" sz="1200" kern="1200" dirty="0">
                <a:solidFill>
                  <a:schemeClr val="tx1"/>
                </a:solidFill>
                <a:effectLst/>
                <a:latin typeface="+mn-lt"/>
                <a:ea typeface="+mn-ea"/>
                <a:cs typeface="+mn-cs"/>
              </a:rPr>
              <a:t>, sest </a:t>
            </a:r>
            <a:r>
              <a:rPr lang="et-EE" sz="1200" kern="1200" dirty="0" err="1">
                <a:solidFill>
                  <a:schemeClr val="tx1"/>
                </a:solidFill>
                <a:effectLst/>
                <a:latin typeface="+mn-lt"/>
                <a:ea typeface="+mn-ea"/>
                <a:cs typeface="+mn-cs"/>
              </a:rPr>
              <a:t>siiis</a:t>
            </a:r>
            <a:r>
              <a:rPr lang="et-EE" sz="1200" kern="1200" dirty="0">
                <a:solidFill>
                  <a:schemeClr val="tx1"/>
                </a:solidFill>
                <a:effectLst/>
                <a:latin typeface="+mn-lt"/>
                <a:ea typeface="+mn-ea"/>
                <a:cs typeface="+mn-cs"/>
              </a:rPr>
              <a:t> saab kool raha. Õpipoisiõppe järel on töökoht kindlam. </a:t>
            </a:r>
          </a:p>
          <a:p>
            <a:r>
              <a:rPr lang="et-EE" sz="1200" kern="1200" dirty="0">
                <a:solidFill>
                  <a:schemeClr val="tx1"/>
                </a:solidFill>
                <a:effectLst/>
                <a:latin typeface="+mn-lt"/>
                <a:ea typeface="+mn-ea"/>
                <a:cs typeface="+mn-cs"/>
              </a:rPr>
              <a:t>Kooli rahastamismudeli 15 % sõltub sellest, kas õppurid asuvad tööle ja lähevad edasi õppima.</a:t>
            </a:r>
          </a:p>
          <a:p>
            <a:r>
              <a:rPr lang="et-EE" sz="1200" kern="1200" dirty="0">
                <a:solidFill>
                  <a:schemeClr val="tx1"/>
                </a:solidFill>
                <a:effectLst/>
                <a:latin typeface="+mn-lt"/>
                <a:ea typeface="+mn-ea"/>
                <a:cs typeface="+mn-cs"/>
              </a:rPr>
              <a:t>8% kukub sellest koolist välja, Soome keskmine on 10 % kandis</a:t>
            </a:r>
          </a:p>
          <a:p>
            <a:pPr algn="l" rtl="0"/>
            <a:r>
              <a:rPr lang="et" sz="1200" b="0" i="0" u="none" baseline="0" dirty="0"/>
              <a:t>2015. aasta seisuga oli 65% lõpetanutest aasta pärast lõpetamist endale töökoha leidnud (58% meestest, 71% naistest) (</a:t>
            </a:r>
            <a:r>
              <a:rPr lang="et" sz="1000" b="0" i="0" u="none" baseline="0" dirty="0"/>
              <a:t>allikas: Soome Statistikaamet</a:t>
            </a:r>
            <a:r>
              <a:rPr lang="et" sz="1200" b="0" i="0" u="none" baseline="0" dirty="0"/>
              <a:t>)</a:t>
            </a:r>
          </a:p>
          <a:p>
            <a:pPr algn="l" rtl="0"/>
            <a:r>
              <a:rPr lang="et" sz="1200" b="0" i="0" u="none" baseline="0" dirty="0"/>
              <a:t>(82% neist, kes olid saanud oma kraadi ülikoolist või rakenduskõrgkoolist, olid töökoha leidnud)</a:t>
            </a:r>
          </a:p>
          <a:p>
            <a:pPr algn="l" rtl="0"/>
            <a:r>
              <a:rPr lang="et" sz="1200" b="0" i="0" u="none" baseline="0" dirty="0"/>
              <a:t>VET-tunnistustega rakenduskõrgkooli kandideerijate osakaal oli 2013.-2014. aastal 31% kõigist kandideerijatest</a:t>
            </a:r>
          </a:p>
          <a:p>
            <a:pPr algn="l" rtl="0"/>
            <a:r>
              <a:rPr lang="et" sz="1200" b="0" i="0" u="none" baseline="0" dirty="0"/>
              <a:t>Umbes 2-3% üliõpilastel on kutsekvalifikatsioon</a:t>
            </a:r>
            <a:endParaRPr lang="et" sz="1200" dirty="0"/>
          </a:p>
          <a:p>
            <a:endParaRPr lang="et-EE" dirty="0"/>
          </a:p>
        </p:txBody>
      </p:sp>
      <p:sp>
        <p:nvSpPr>
          <p:cNvPr id="4" name="Slaidinumbri kohatäide 3"/>
          <p:cNvSpPr>
            <a:spLocks noGrp="1"/>
          </p:cNvSpPr>
          <p:nvPr>
            <p:ph type="sldNum" sz="quarter" idx="5"/>
          </p:nvPr>
        </p:nvSpPr>
        <p:spPr/>
        <p:txBody>
          <a:bodyPr/>
          <a:lstStyle/>
          <a:p>
            <a:fld id="{F9F7F26D-72E0-4B80-B944-EBEA07744101}" type="slidenum">
              <a:rPr lang="et-EE" smtClean="0"/>
              <a:t>9</a:t>
            </a:fld>
            <a:endParaRPr lang="et-EE"/>
          </a:p>
        </p:txBody>
      </p:sp>
    </p:spTree>
    <p:extLst>
      <p:ext uri="{BB962C8B-B14F-4D97-AF65-F5344CB8AC3E}">
        <p14:creationId xmlns:p14="http://schemas.microsoft.com/office/powerpoint/2010/main" val="235304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b="1" kern="1200" dirty="0">
                <a:solidFill>
                  <a:schemeClr val="tx1"/>
                </a:solidFill>
                <a:effectLst/>
                <a:latin typeface="+mn-lt"/>
                <a:ea typeface="+mn-ea"/>
                <a:cs typeface="+mn-cs"/>
              </a:rPr>
              <a:t>Turu kutsehariduskeskusest</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Aasta jooksul käib koolist läbi 8 tuhat õpilast, osa neist väga lühiajalistelt kursustel.</a:t>
            </a:r>
          </a:p>
          <a:p>
            <a:r>
              <a:rPr lang="et-EE" sz="1200" kern="1200" dirty="0" err="1">
                <a:solidFill>
                  <a:schemeClr val="tx1"/>
                </a:solidFill>
                <a:effectLst/>
                <a:latin typeface="+mn-lt"/>
                <a:ea typeface="+mn-ea"/>
                <a:cs typeface="+mn-cs"/>
              </a:rPr>
              <a:t>Peltola</a:t>
            </a:r>
            <a:r>
              <a:rPr lang="et-EE" sz="1200" kern="1200" dirty="0">
                <a:solidFill>
                  <a:schemeClr val="tx1"/>
                </a:solidFill>
                <a:effectLst/>
                <a:latin typeface="+mn-lt"/>
                <a:ea typeface="+mn-ea"/>
                <a:cs typeface="+mn-cs"/>
              </a:rPr>
              <a:t> koolis on 1200 õpilast ja 100 õpetajat. Metallivaldkonna erialadest õpetatakse keevitajaid, </a:t>
            </a:r>
            <a:r>
              <a:rPr lang="et-EE" sz="1200" kern="1200" dirty="0" err="1">
                <a:solidFill>
                  <a:schemeClr val="tx1"/>
                </a:solidFill>
                <a:effectLst/>
                <a:latin typeface="+mn-lt"/>
                <a:ea typeface="+mn-ea"/>
                <a:cs typeface="+mn-cs"/>
              </a:rPr>
              <a:t>mehhatroonikuid</a:t>
            </a:r>
            <a:r>
              <a:rPr lang="et-EE" sz="1200" kern="1200" dirty="0">
                <a:solidFill>
                  <a:schemeClr val="tx1"/>
                </a:solidFill>
                <a:effectLst/>
                <a:latin typeface="+mn-lt"/>
                <a:ea typeface="+mn-ea"/>
                <a:cs typeface="+mn-cs"/>
              </a:rPr>
              <a:t>,   . Õpet viiakse läbi ka </a:t>
            </a:r>
            <a:r>
              <a:rPr lang="et-EE" sz="1200" kern="1200" dirty="0" err="1">
                <a:solidFill>
                  <a:schemeClr val="tx1"/>
                </a:solidFill>
                <a:effectLst/>
                <a:latin typeface="+mn-lt"/>
                <a:ea typeface="+mn-ea"/>
                <a:cs typeface="+mn-cs"/>
              </a:rPr>
              <a:t>Mascine</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Technololgy</a:t>
            </a:r>
            <a:r>
              <a:rPr lang="et-EE" sz="1200" kern="1200" dirty="0">
                <a:solidFill>
                  <a:schemeClr val="tx1"/>
                </a:solidFill>
                <a:effectLst/>
                <a:latin typeface="+mn-lt"/>
                <a:ea typeface="+mn-ea"/>
                <a:cs typeface="+mn-cs"/>
              </a:rPr>
              <a:t> Center Ltd. </a:t>
            </a:r>
            <a:r>
              <a:rPr lang="et-EE" sz="1200" kern="1200" dirty="0" err="1">
                <a:solidFill>
                  <a:schemeClr val="tx1"/>
                </a:solidFill>
                <a:effectLst/>
                <a:latin typeface="+mn-lt"/>
                <a:ea typeface="+mn-ea"/>
                <a:cs typeface="+mn-cs"/>
              </a:rPr>
              <a:t>Is</a:t>
            </a:r>
            <a:r>
              <a:rPr lang="et-EE" sz="1200" kern="1200" dirty="0">
                <a:solidFill>
                  <a:schemeClr val="tx1"/>
                </a:solidFill>
                <a:effectLst/>
                <a:latin typeface="+mn-lt"/>
                <a:ea typeface="+mn-ea"/>
                <a:cs typeface="+mn-cs"/>
              </a:rPr>
              <a:t> modern </a:t>
            </a:r>
            <a:r>
              <a:rPr lang="et-EE" sz="1200" kern="1200" dirty="0" err="1">
                <a:solidFill>
                  <a:schemeClr val="tx1"/>
                </a:solidFill>
                <a:effectLst/>
                <a:latin typeface="+mn-lt"/>
                <a:ea typeface="+mn-ea"/>
                <a:cs typeface="+mn-cs"/>
              </a:rPr>
              <a:t>learning</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training</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development</a:t>
            </a:r>
            <a:r>
              <a:rPr lang="et-EE" sz="1200" kern="1200" dirty="0">
                <a:solidFill>
                  <a:schemeClr val="tx1"/>
                </a:solidFill>
                <a:effectLst/>
                <a:latin typeface="+mn-lt"/>
                <a:ea typeface="+mn-ea"/>
                <a:cs typeface="+mn-cs"/>
              </a:rPr>
              <a:t> Center </a:t>
            </a:r>
            <a:r>
              <a:rPr lang="et-EE" sz="1200" kern="1200" dirty="0" err="1">
                <a:solidFill>
                  <a:schemeClr val="tx1"/>
                </a:solidFill>
                <a:effectLst/>
                <a:latin typeface="+mn-lt"/>
                <a:ea typeface="+mn-ea"/>
                <a:cs typeface="+mn-cs"/>
              </a:rPr>
              <a:t>for</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enterprises</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educational</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institutes</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researcshes</a:t>
            </a:r>
            <a:r>
              <a:rPr lang="et-EE" sz="1200" kern="1200" dirty="0">
                <a:solidFill>
                  <a:schemeClr val="tx1"/>
                </a:solidFill>
                <a:effectLst/>
                <a:latin typeface="+mn-lt"/>
                <a:ea typeface="+mn-ea"/>
                <a:cs typeface="+mn-cs"/>
              </a:rPr>
              <a:t> in </a:t>
            </a:r>
            <a:r>
              <a:rPr lang="et-EE" sz="1200" kern="1200" dirty="0" err="1">
                <a:solidFill>
                  <a:schemeClr val="tx1"/>
                </a:solidFill>
                <a:effectLst/>
                <a:latin typeface="+mn-lt"/>
                <a:ea typeface="+mn-ea"/>
                <a:cs typeface="+mn-cs"/>
              </a:rPr>
              <a:t>the</a:t>
            </a:r>
            <a:r>
              <a:rPr lang="et-EE" sz="1200" kern="1200" dirty="0">
                <a:solidFill>
                  <a:schemeClr val="tx1"/>
                </a:solidFill>
                <a:effectLst/>
                <a:latin typeface="+mn-lt"/>
                <a:ea typeface="+mn-ea"/>
                <a:cs typeface="+mn-cs"/>
              </a:rPr>
              <a:t> regioon of </a:t>
            </a:r>
            <a:r>
              <a:rPr lang="et-EE" sz="1200" kern="1200" dirty="0" err="1">
                <a:solidFill>
                  <a:schemeClr val="tx1"/>
                </a:solidFill>
                <a:effectLst/>
                <a:latin typeface="+mn-lt"/>
                <a:ea typeface="+mn-ea"/>
                <a:cs typeface="+mn-cs"/>
              </a:rPr>
              <a:t>Turku</a:t>
            </a:r>
            <a:r>
              <a:rPr lang="et-EE" sz="1200" kern="1200" dirty="0">
                <a:solidFill>
                  <a:schemeClr val="tx1"/>
                </a:solidFill>
                <a:effectLst/>
                <a:latin typeface="+mn-lt"/>
                <a:ea typeface="+mn-ea"/>
                <a:cs typeface="+mn-cs"/>
              </a:rPr>
              <a:t> and </a:t>
            </a:r>
            <a:r>
              <a:rPr lang="et-EE" sz="1200" kern="1200" dirty="0" err="1">
                <a:solidFill>
                  <a:schemeClr val="tx1"/>
                </a:solidFill>
                <a:effectLst/>
                <a:latin typeface="+mn-lt"/>
                <a:ea typeface="+mn-ea"/>
                <a:cs typeface="+mn-cs"/>
              </a:rPr>
              <a:t>Southwest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Finland</a:t>
            </a:r>
            <a:r>
              <a:rPr lang="et-EE" sz="1200" kern="1200" dirty="0">
                <a:solidFill>
                  <a:schemeClr val="tx1"/>
                </a:solidFill>
                <a:effectLst/>
                <a:latin typeface="+mn-lt"/>
                <a:ea typeface="+mn-ea"/>
                <a:cs typeface="+mn-cs"/>
              </a:rPr>
              <a:t>.</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Igal kutseõppuril on enda õpitee.</a:t>
            </a:r>
          </a:p>
          <a:p>
            <a:r>
              <a:rPr lang="et-EE" sz="1200" kern="1200" dirty="0">
                <a:solidFill>
                  <a:schemeClr val="tx1"/>
                </a:solidFill>
                <a:effectLst/>
                <a:latin typeface="+mn-lt"/>
                <a:ea typeface="+mn-ea"/>
                <a:cs typeface="+mn-cs"/>
              </a:rPr>
              <a:t>Kooli võib astuda iga ajal, kuid õppimine algab siiski sõltuvalt erialast, nt metallitöös 4 kord aastas. Samas on võimalik kohe alustada mingite individuaalsete tundidega.</a:t>
            </a:r>
          </a:p>
          <a:p>
            <a:r>
              <a:rPr lang="et-EE" sz="1200" kern="1200" dirty="0">
                <a:solidFill>
                  <a:schemeClr val="tx1"/>
                </a:solidFill>
                <a:effectLst/>
                <a:latin typeface="+mn-lt"/>
                <a:ea typeface="+mn-ea"/>
                <a:cs typeface="+mn-cs"/>
              </a:rPr>
              <a:t>Kui õpilased on näiteks ettevõtetes praktikal, siis nad peavad oma koolile andma iga päeva kohta teadma, mida nad tegid, näiteks saatma foto vms .Ehitusvaldkonnas on 149 õpilast praktikal ja õpipoisiõppes ettevõtetes ja igaüks peab igal päeval saatma oma päevatöö tõestuse. 1 õpetaja kontrollib seda!</a:t>
            </a:r>
          </a:p>
          <a:p>
            <a:r>
              <a:rPr lang="et-EE" sz="1200" kern="1200" dirty="0">
                <a:solidFill>
                  <a:schemeClr val="tx1"/>
                </a:solidFill>
                <a:effectLst/>
                <a:latin typeface="+mn-lt"/>
                <a:ea typeface="+mn-ea"/>
                <a:cs typeface="+mn-cs"/>
              </a:rPr>
              <a:t>Ehitusvaldkond – enne on aasta aega koolis, siis praktikal.</a:t>
            </a:r>
          </a:p>
          <a:p>
            <a:r>
              <a:rPr lang="et-EE" sz="1200" kern="1200" dirty="0" err="1">
                <a:solidFill>
                  <a:schemeClr val="tx1"/>
                </a:solidFill>
                <a:effectLst/>
                <a:latin typeface="+mn-lt"/>
                <a:ea typeface="+mn-ea"/>
                <a:cs typeface="+mn-cs"/>
              </a:rPr>
              <a:t>Skills</a:t>
            </a:r>
            <a:r>
              <a:rPr lang="et-EE" sz="1200" kern="1200" dirty="0">
                <a:solidFill>
                  <a:schemeClr val="tx1"/>
                </a:solidFill>
                <a:effectLst/>
                <a:latin typeface="+mn-lt"/>
                <a:ea typeface="+mn-ea"/>
                <a:cs typeface="+mn-cs"/>
              </a:rPr>
              <a:t>, projekt: </a:t>
            </a:r>
            <a:r>
              <a:rPr lang="et-EE" sz="1200" kern="1200" dirty="0" err="1">
                <a:solidFill>
                  <a:schemeClr val="tx1"/>
                </a:solidFill>
                <a:effectLst/>
                <a:latin typeface="+mn-lt"/>
                <a:ea typeface="+mn-ea"/>
                <a:cs typeface="+mn-cs"/>
              </a:rPr>
              <a:t>Taitaja</a:t>
            </a:r>
            <a:r>
              <a:rPr lang="et-EE" sz="1200" kern="1200" dirty="0">
                <a:solidFill>
                  <a:schemeClr val="tx1"/>
                </a:solidFill>
                <a:effectLst/>
                <a:latin typeface="+mn-lt"/>
                <a:ea typeface="+mn-ea"/>
                <a:cs typeface="+mn-cs"/>
              </a:rPr>
              <a:t> 2019 Joensuu, Sandvik (annab koolile materjale, reklaamtahvlid), </a:t>
            </a:r>
            <a:r>
              <a:rPr lang="et-EE" sz="1200" kern="1200" dirty="0" err="1">
                <a:solidFill>
                  <a:schemeClr val="tx1"/>
                </a:solidFill>
                <a:effectLst/>
                <a:latin typeface="+mn-lt"/>
                <a:ea typeface="+mn-ea"/>
                <a:cs typeface="+mn-cs"/>
              </a:rPr>
              <a:t>Paperburgh</a:t>
            </a:r>
            <a:endParaRPr lang="et-EE" sz="1200" kern="1200" dirty="0">
              <a:solidFill>
                <a:schemeClr val="tx1"/>
              </a:solidFill>
              <a:effectLst/>
              <a:latin typeface="+mn-lt"/>
              <a:ea typeface="+mn-ea"/>
              <a:cs typeface="+mn-cs"/>
            </a:endParaRPr>
          </a:p>
          <a:p>
            <a:r>
              <a:rPr lang="et-EE" sz="1200" kern="1200" dirty="0">
                <a:solidFill>
                  <a:schemeClr val="tx1"/>
                </a:solidFill>
                <a:effectLst/>
                <a:latin typeface="+mn-lt"/>
                <a:ea typeface="+mn-ea"/>
                <a:cs typeface="+mn-cs"/>
              </a:rPr>
              <a:t>Online </a:t>
            </a:r>
            <a:r>
              <a:rPr lang="et-EE" sz="1200" kern="1200" dirty="0" err="1">
                <a:solidFill>
                  <a:schemeClr val="tx1"/>
                </a:solidFill>
                <a:effectLst/>
                <a:latin typeface="+mn-lt"/>
                <a:ea typeface="+mn-ea"/>
                <a:cs typeface="+mn-cs"/>
              </a:rPr>
              <a:t>lessons</a:t>
            </a:r>
            <a:r>
              <a:rPr lang="et-EE" sz="1200" kern="1200" dirty="0">
                <a:solidFill>
                  <a:schemeClr val="tx1"/>
                </a:solidFill>
                <a:effectLst/>
                <a:latin typeface="+mn-lt"/>
                <a:ea typeface="+mn-ea"/>
                <a:cs typeface="+mn-cs"/>
              </a:rPr>
              <a:t>. China.</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Kutsekooli õpetajatel 1500 tundi tööd aastas.</a:t>
            </a:r>
          </a:p>
          <a:p>
            <a:r>
              <a:rPr lang="et-EE" sz="1200" kern="1200" dirty="0">
                <a:solidFill>
                  <a:schemeClr val="tx1"/>
                </a:solidFill>
                <a:effectLst/>
                <a:latin typeface="+mn-lt"/>
                <a:ea typeface="+mn-ea"/>
                <a:cs typeface="+mn-cs"/>
              </a:rPr>
              <a:t> </a:t>
            </a:r>
          </a:p>
          <a:p>
            <a:r>
              <a:rPr lang="et-EE" sz="1200" kern="1200" dirty="0">
                <a:solidFill>
                  <a:schemeClr val="tx1"/>
                </a:solidFill>
                <a:effectLst/>
                <a:latin typeface="+mn-lt"/>
                <a:ea typeface="+mn-ea"/>
                <a:cs typeface="+mn-cs"/>
              </a:rPr>
              <a:t>Õppimine kutsekoolis: esimene aasta kooli, teine aasta koolis, kolmandal aastal õpipoisiõppe leping  - enam ei ole koolivaheaega ja see ÕPÕ leping võib olla nt suvel 2-3 kuud . Seejärel oskuste demonstratsioon. Samas võib, kui osapooled seda soovivad tudeng ka jätkata õpipoisina samas ettevõttes, Võib ka minna järgmisse.</a:t>
            </a:r>
          </a:p>
          <a:p>
            <a:r>
              <a:rPr lang="et-EE" sz="1200" kern="1200" dirty="0">
                <a:solidFill>
                  <a:schemeClr val="tx1"/>
                </a:solidFill>
                <a:effectLst/>
                <a:latin typeface="+mn-lt"/>
                <a:ea typeface="+mn-ea"/>
                <a:cs typeface="+mn-cs"/>
              </a:rPr>
              <a:t>Kutsekool on huvitatud, et õppur läheks </a:t>
            </a:r>
            <a:r>
              <a:rPr lang="et-EE" sz="1200" kern="1200" dirty="0" err="1">
                <a:solidFill>
                  <a:schemeClr val="tx1"/>
                </a:solidFill>
                <a:effectLst/>
                <a:latin typeface="+mn-lt"/>
                <a:ea typeface="+mn-ea"/>
                <a:cs typeface="+mn-cs"/>
              </a:rPr>
              <a:t>õpipoisõppesse</a:t>
            </a:r>
            <a:r>
              <a:rPr lang="et-EE" sz="1200" kern="1200" dirty="0">
                <a:solidFill>
                  <a:schemeClr val="tx1"/>
                </a:solidFill>
                <a:effectLst/>
                <a:latin typeface="+mn-lt"/>
                <a:ea typeface="+mn-ea"/>
                <a:cs typeface="+mn-cs"/>
              </a:rPr>
              <a:t>, sest </a:t>
            </a:r>
            <a:r>
              <a:rPr lang="et-EE" sz="1200" kern="1200" dirty="0" err="1">
                <a:solidFill>
                  <a:schemeClr val="tx1"/>
                </a:solidFill>
                <a:effectLst/>
                <a:latin typeface="+mn-lt"/>
                <a:ea typeface="+mn-ea"/>
                <a:cs typeface="+mn-cs"/>
              </a:rPr>
              <a:t>siiis</a:t>
            </a:r>
            <a:r>
              <a:rPr lang="et-EE" sz="1200" kern="1200" dirty="0">
                <a:solidFill>
                  <a:schemeClr val="tx1"/>
                </a:solidFill>
                <a:effectLst/>
                <a:latin typeface="+mn-lt"/>
                <a:ea typeface="+mn-ea"/>
                <a:cs typeface="+mn-cs"/>
              </a:rPr>
              <a:t> saab kool raha. Õpipoisiõppe järel on töökoht kindlam. </a:t>
            </a:r>
          </a:p>
          <a:p>
            <a:r>
              <a:rPr lang="et-EE" sz="1200" kern="1200" dirty="0">
                <a:solidFill>
                  <a:schemeClr val="tx1"/>
                </a:solidFill>
                <a:effectLst/>
                <a:latin typeface="+mn-lt"/>
                <a:ea typeface="+mn-ea"/>
                <a:cs typeface="+mn-cs"/>
              </a:rPr>
              <a:t>Kooli rahastamismudeli 15 % sõltub sellest, kas õppurid asuvad tööle ja lähevad edasi õppima.</a:t>
            </a:r>
          </a:p>
          <a:p>
            <a:r>
              <a:rPr lang="et-EE" sz="1200" kern="1200" dirty="0">
                <a:solidFill>
                  <a:schemeClr val="tx1"/>
                </a:solidFill>
                <a:effectLst/>
                <a:latin typeface="+mn-lt"/>
                <a:ea typeface="+mn-ea"/>
                <a:cs typeface="+mn-cs"/>
              </a:rPr>
              <a:t>8% kukub sellest koolist välja, Soome keskmine on 10 % kandis</a:t>
            </a:r>
          </a:p>
          <a:p>
            <a:pPr algn="l" rtl="0"/>
            <a:r>
              <a:rPr lang="et" sz="1200" b="0" i="0" u="none" baseline="0" dirty="0"/>
              <a:t>2015. aasta seisuga oli 65% lõpetanutest aasta pärast lõpetamist endale töökoha leidnud (58% meestest, 71% naistest) (</a:t>
            </a:r>
            <a:r>
              <a:rPr lang="et" sz="1000" b="0" i="0" u="none" baseline="0" dirty="0"/>
              <a:t>allikas: Soome Statistikaamet</a:t>
            </a:r>
            <a:r>
              <a:rPr lang="et" sz="1200" b="0" i="0" u="none" baseline="0" dirty="0"/>
              <a:t>)</a:t>
            </a:r>
          </a:p>
          <a:p>
            <a:pPr algn="l" rtl="0"/>
            <a:r>
              <a:rPr lang="et" sz="1200" b="0" i="0" u="none" baseline="0" dirty="0"/>
              <a:t>(82% neist, kes olid saanud oma kraadi ülikoolist või rakenduskõrgkoolist, olid töökoha leidnud)</a:t>
            </a:r>
          </a:p>
          <a:p>
            <a:pPr algn="l" rtl="0"/>
            <a:r>
              <a:rPr lang="et" sz="1200" b="0" i="0" u="none" baseline="0" dirty="0"/>
              <a:t>VET-tunnistustega rakenduskõrgkooli kandideerijate osakaal oli 2013.-2014. aastal 31% kõigist kandideerijatest</a:t>
            </a:r>
          </a:p>
          <a:p>
            <a:pPr algn="l" rtl="0"/>
            <a:r>
              <a:rPr lang="et" sz="1200" b="0" i="0" u="none" baseline="0" dirty="0"/>
              <a:t>Umbes 2-3% üliõpilastel on kutsekvalifikatsioon</a:t>
            </a:r>
            <a:endParaRPr lang="et" sz="1200" dirty="0"/>
          </a:p>
          <a:p>
            <a:endParaRPr lang="et-EE" dirty="0"/>
          </a:p>
        </p:txBody>
      </p:sp>
      <p:sp>
        <p:nvSpPr>
          <p:cNvPr id="4" name="Slaidinumbri kohatäide 3"/>
          <p:cNvSpPr>
            <a:spLocks noGrp="1"/>
          </p:cNvSpPr>
          <p:nvPr>
            <p:ph type="sldNum" sz="quarter" idx="5"/>
          </p:nvPr>
        </p:nvSpPr>
        <p:spPr/>
        <p:txBody>
          <a:bodyPr/>
          <a:lstStyle/>
          <a:p>
            <a:fld id="{F9F7F26D-72E0-4B80-B944-EBEA07744101}" type="slidenum">
              <a:rPr lang="et-EE" smtClean="0"/>
              <a:t>10</a:t>
            </a:fld>
            <a:endParaRPr lang="et-EE"/>
          </a:p>
        </p:txBody>
      </p:sp>
    </p:spTree>
    <p:extLst>
      <p:ext uri="{BB962C8B-B14F-4D97-AF65-F5344CB8AC3E}">
        <p14:creationId xmlns:p14="http://schemas.microsoft.com/office/powerpoint/2010/main" val="343010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t-EE"/>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a:t>Click to edit Master subtitle style</a:t>
            </a:r>
            <a:endParaRPr lang="en-US"/>
          </a:p>
        </p:txBody>
      </p:sp>
      <p:sp>
        <p:nvSpPr>
          <p:cNvPr id="4" name="Date Placeholder 3"/>
          <p:cNvSpPr>
            <a:spLocks noGrp="1"/>
          </p:cNvSpPr>
          <p:nvPr>
            <p:ph type="dt" sz="half" idx="10"/>
          </p:nvPr>
        </p:nvSpPr>
        <p:spPr/>
        <p:txBody>
          <a:bodyPr/>
          <a:lstStyle/>
          <a:p>
            <a:fld id="{7E16BA91-C349-834E-A793-91E6F21A6CEA}"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2596130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4" name="Date Placeholder 3"/>
          <p:cNvSpPr>
            <a:spLocks noGrp="1"/>
          </p:cNvSpPr>
          <p:nvPr>
            <p:ph type="dt" sz="half" idx="10"/>
          </p:nvPr>
        </p:nvSpPr>
        <p:spPr/>
        <p:txBody>
          <a:bodyPr/>
          <a:lstStyle/>
          <a:p>
            <a:fld id="{7E16BA91-C349-834E-A793-91E6F21A6CEA}"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2416269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t-EE"/>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4" name="Date Placeholder 3"/>
          <p:cNvSpPr>
            <a:spLocks noGrp="1"/>
          </p:cNvSpPr>
          <p:nvPr>
            <p:ph type="dt" sz="half" idx="10"/>
          </p:nvPr>
        </p:nvSpPr>
        <p:spPr/>
        <p:txBody>
          <a:bodyPr/>
          <a:lstStyle/>
          <a:p>
            <a:fld id="{7E16BA91-C349-834E-A793-91E6F21A6CEA}"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15018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Click to edit Master title style</a:t>
            </a:r>
            <a:endParaRPr lang="en-US"/>
          </a:p>
        </p:txBody>
      </p:sp>
      <p:sp>
        <p:nvSpPr>
          <p:cNvPr id="3" name="Content Placeholder 2"/>
          <p:cNvSpPr>
            <a:spLocks noGrp="1"/>
          </p:cNvSpPr>
          <p:nvPr>
            <p:ph idx="1"/>
          </p:nvPr>
        </p:nvSpPr>
        <p:spPr/>
        <p:txBody>
          <a:body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4" name="Date Placeholder 3"/>
          <p:cNvSpPr>
            <a:spLocks noGrp="1"/>
          </p:cNvSpPr>
          <p:nvPr>
            <p:ph type="dt" sz="half" idx="10"/>
          </p:nvPr>
        </p:nvSpPr>
        <p:spPr/>
        <p:txBody>
          <a:bodyPr/>
          <a:lstStyle/>
          <a:p>
            <a:fld id="{7E16BA91-C349-834E-A793-91E6F21A6CEA}"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340950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t-EE"/>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a:t>Click to edit Master text styles</a:t>
            </a:r>
          </a:p>
        </p:txBody>
      </p:sp>
      <p:sp>
        <p:nvSpPr>
          <p:cNvPr id="4" name="Date Placeholder 3"/>
          <p:cNvSpPr>
            <a:spLocks noGrp="1"/>
          </p:cNvSpPr>
          <p:nvPr>
            <p:ph type="dt" sz="half" idx="10"/>
          </p:nvPr>
        </p:nvSpPr>
        <p:spPr/>
        <p:txBody>
          <a:bodyPr/>
          <a:lstStyle/>
          <a:p>
            <a:fld id="{7E16BA91-C349-834E-A793-91E6F21A6CEA}"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264632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5" name="Date Placeholder 4"/>
          <p:cNvSpPr>
            <a:spLocks noGrp="1"/>
          </p:cNvSpPr>
          <p:nvPr>
            <p:ph type="dt" sz="half" idx="10"/>
          </p:nvPr>
        </p:nvSpPr>
        <p:spPr/>
        <p:txBody>
          <a:bodyPr/>
          <a:lstStyle/>
          <a:p>
            <a:fld id="{7E16BA91-C349-834E-A793-91E6F21A6CEA}"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425725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7" name="Date Placeholder 6"/>
          <p:cNvSpPr>
            <a:spLocks noGrp="1"/>
          </p:cNvSpPr>
          <p:nvPr>
            <p:ph type="dt" sz="half" idx="10"/>
          </p:nvPr>
        </p:nvSpPr>
        <p:spPr/>
        <p:txBody>
          <a:bodyPr/>
          <a:lstStyle/>
          <a:p>
            <a:fld id="{7E16BA91-C349-834E-A793-91E6F21A6CEA}"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290756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Click to edit Master title style</a:t>
            </a:r>
            <a:endParaRPr lang="en-US"/>
          </a:p>
        </p:txBody>
      </p:sp>
      <p:sp>
        <p:nvSpPr>
          <p:cNvPr id="3" name="Date Placeholder 2"/>
          <p:cNvSpPr>
            <a:spLocks noGrp="1"/>
          </p:cNvSpPr>
          <p:nvPr>
            <p:ph type="dt" sz="half" idx="10"/>
          </p:nvPr>
        </p:nvSpPr>
        <p:spPr/>
        <p:txBody>
          <a:bodyPr/>
          <a:lstStyle/>
          <a:p>
            <a:fld id="{7E16BA91-C349-834E-A793-91E6F21A6CEA}"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109515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6BA91-C349-834E-A793-91E6F21A6CEA}"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311769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t-EE"/>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Click to edit Master text styles</a:t>
            </a:r>
          </a:p>
        </p:txBody>
      </p:sp>
      <p:sp>
        <p:nvSpPr>
          <p:cNvPr id="5" name="Date Placeholder 4"/>
          <p:cNvSpPr>
            <a:spLocks noGrp="1"/>
          </p:cNvSpPr>
          <p:nvPr>
            <p:ph type="dt" sz="half" idx="10"/>
          </p:nvPr>
        </p:nvSpPr>
        <p:spPr/>
        <p:txBody>
          <a:bodyPr/>
          <a:lstStyle/>
          <a:p>
            <a:fld id="{7E16BA91-C349-834E-A793-91E6F21A6CEA}"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354021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t-EE"/>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a:t>Click to edit Master text styles</a:t>
            </a:r>
          </a:p>
        </p:txBody>
      </p:sp>
      <p:sp>
        <p:nvSpPr>
          <p:cNvPr id="5" name="Date Placeholder 4"/>
          <p:cNvSpPr>
            <a:spLocks noGrp="1"/>
          </p:cNvSpPr>
          <p:nvPr>
            <p:ph type="dt" sz="half" idx="10"/>
          </p:nvPr>
        </p:nvSpPr>
        <p:spPr/>
        <p:txBody>
          <a:bodyPr/>
          <a:lstStyle/>
          <a:p>
            <a:fld id="{7E16BA91-C349-834E-A793-91E6F21A6CEA}"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70D22-BFAC-DA4C-8797-0E11E03B2DCD}" type="slidenum">
              <a:rPr lang="en-US" smtClean="0"/>
              <a:t>‹#›</a:t>
            </a:fld>
            <a:endParaRPr lang="en-US"/>
          </a:p>
        </p:txBody>
      </p:sp>
    </p:spTree>
    <p:extLst>
      <p:ext uri="{BB962C8B-B14F-4D97-AF65-F5344CB8AC3E}">
        <p14:creationId xmlns:p14="http://schemas.microsoft.com/office/powerpoint/2010/main" val="198071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t-EE"/>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E16BA91-C349-834E-A793-91E6F21A6CEA}" type="datetimeFigureOut">
              <a:rPr lang="en-US" smtClean="0"/>
              <a:t>1/14/2019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8570D22-BFAC-DA4C-8797-0E11E03B2DCD}" type="slidenum">
              <a:rPr lang="en-US" smtClean="0"/>
              <a:t>‹#›</a:t>
            </a:fld>
            <a:endParaRPr lang="en-US"/>
          </a:p>
        </p:txBody>
      </p:sp>
    </p:spTree>
    <p:extLst>
      <p:ext uri="{BB962C8B-B14F-4D97-AF65-F5344CB8AC3E}">
        <p14:creationId xmlns:p14="http://schemas.microsoft.com/office/powerpoint/2010/main" val="2998587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hyperlink" Target="http://images.google.dk/imgres?imgurl=http://www.jokersclub.dk/images/vagt.gif&amp;imgrefurl=http://www.jokersclub.dk/Login.htm&amp;h=173&amp;w=153&amp;sz=3&amp;hl=da&amp;start=9&amp;tbnid=0OWvR4bhAPv4uM:&amp;tbnh=100&amp;tbnw=88&amp;prev=/images?q=vagt&amp;gbv=2&amp;hl=da" TargetMode="External"/><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hyperlink" Target="http://images.google.dk/imgres?imgurl=http://www.hjv.dk/NR/rdonlyres/5815A2E4-9132-4D1C-A11A-5C1FC6AA7727/0/IMG_0003.JPG&amp;imgrefurl=http://www.hjv.dk/Org/HHV/TFRSJ/HHD+STORSTR&#216;MMEN/MOTINFHVK+NORD/Nyheder/09-2007/RLU+Branduddannelse+08-09-2007.htm&amp;h=360&amp;w=480&amp;sz=40&amp;hl=da&amp;start=1&amp;tbnid=pbZz75RAHnBdaM:&amp;tbnh=97&amp;tbnw=129&amp;prev=/images?q=branduddannelse&amp;gbv=2&amp;hl=da" TargetMode="External"/><Relationship Id="rId4" Type="http://schemas.openxmlformats.org/officeDocument/2006/relationships/image" Target="../media/image14.jpeg"/><Relationship Id="rId9"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ctrTitle"/>
          </p:nvPr>
        </p:nvSpPr>
        <p:spPr>
          <a:xfrm>
            <a:off x="685800" y="542466"/>
            <a:ext cx="7772400" cy="2195972"/>
          </a:xfrm>
        </p:spPr>
        <p:txBody>
          <a:bodyPr>
            <a:noAutofit/>
          </a:bodyPr>
          <a:lstStyle/>
          <a:p>
            <a:r>
              <a:rPr lang="et-EE" sz="4200" b="1" dirty="0">
                <a:solidFill>
                  <a:srgbClr val="360751"/>
                </a:solidFill>
                <a:latin typeface="Helvetica Neue"/>
                <a:cs typeface="Helvetica Neue"/>
              </a:rPr>
              <a:t>Õpipoisiõppe õppereisid</a:t>
            </a:r>
            <a:endParaRPr lang="en-US" sz="4200" b="1" dirty="0">
              <a:solidFill>
                <a:srgbClr val="360751"/>
              </a:solidFill>
              <a:latin typeface="Helvetica Neue"/>
              <a:cs typeface="Helvetica Neue"/>
            </a:endParaRPr>
          </a:p>
        </p:txBody>
      </p:sp>
    </p:spTree>
    <p:extLst>
      <p:ext uri="{BB962C8B-B14F-4D97-AF65-F5344CB8AC3E}">
        <p14:creationId xmlns:p14="http://schemas.microsoft.com/office/powerpoint/2010/main" val="2124398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438" y="427522"/>
            <a:ext cx="8302625" cy="4292213"/>
          </a:xfrm>
          <a:prstGeom prst="rect">
            <a:avLst/>
          </a:prstGeom>
        </p:spPr>
      </p:pic>
      <p:sp>
        <p:nvSpPr>
          <p:cNvPr id="7" name="Title 4"/>
          <p:cNvSpPr txBox="1">
            <a:spLocks/>
          </p:cNvSpPr>
          <p:nvPr/>
        </p:nvSpPr>
        <p:spPr>
          <a:xfrm>
            <a:off x="3158741" y="489621"/>
            <a:ext cx="3945322" cy="4787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39154F6B-B21E-42C6-BC8D-06B7B55A2E95}"/>
              </a:ext>
            </a:extLst>
          </p:cNvPr>
          <p:cNvSpPr/>
          <p:nvPr/>
        </p:nvSpPr>
        <p:spPr>
          <a:xfrm>
            <a:off x="723014" y="666307"/>
            <a:ext cx="7790121" cy="2831544"/>
          </a:xfrm>
          <a:prstGeom prst="rect">
            <a:avLst/>
          </a:prstGeom>
        </p:spPr>
        <p:txBody>
          <a:bodyPr wrap="square">
            <a:spAutoFit/>
          </a:bodyPr>
          <a:lstStyle/>
          <a:p>
            <a:r>
              <a:rPr lang="et-EE" sz="2000" b="1" dirty="0"/>
              <a:t>Praktika ühe kooli näitel</a:t>
            </a:r>
          </a:p>
          <a:p>
            <a:endParaRPr lang="et-EE" sz="2000" b="1" dirty="0"/>
          </a:p>
          <a:p>
            <a:r>
              <a:rPr lang="et-EE" sz="2000" dirty="0"/>
              <a:t>Kui õpilased on ettevõtetes praktikal, siis nad peavad oma koolile andma iga päeva kohta teada, mida nad tegid, näiteks saatma foto vms.</a:t>
            </a:r>
          </a:p>
          <a:p>
            <a:endParaRPr lang="et-EE" sz="2000" dirty="0"/>
          </a:p>
          <a:p>
            <a:r>
              <a:rPr lang="et-EE" sz="2000" dirty="0"/>
              <a:t>Ehitusvaldkonnas on 149 õpilast praktikal ja õpipoisiõppes ettevõtetes ja igaüks peab igal päeval saatma oma päevatöö tõestuse. 1 õpetaja kontrollib seda!</a:t>
            </a:r>
          </a:p>
          <a:p>
            <a:endParaRPr lang="et-EE" dirty="0"/>
          </a:p>
        </p:txBody>
      </p:sp>
    </p:spTree>
    <p:extLst>
      <p:ext uri="{BB962C8B-B14F-4D97-AF65-F5344CB8AC3E}">
        <p14:creationId xmlns:p14="http://schemas.microsoft.com/office/powerpoint/2010/main" val="210713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6.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39428" cy="5143500"/>
          </a:xfrm>
          <a:prstGeom prst="rect">
            <a:avLst/>
          </a:prstGeom>
        </p:spPr>
      </p:pic>
      <p:sp>
        <p:nvSpPr>
          <p:cNvPr id="6" name="Title 4"/>
          <p:cNvSpPr txBox="1">
            <a:spLocks/>
          </p:cNvSpPr>
          <p:nvPr/>
        </p:nvSpPr>
        <p:spPr>
          <a:xfrm>
            <a:off x="3285863" y="542467"/>
            <a:ext cx="5096131" cy="6615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211568A9-B6FD-461E-8DF2-1BAFD28736E2}"/>
              </a:ext>
            </a:extLst>
          </p:cNvPr>
          <p:cNvSpPr/>
          <p:nvPr/>
        </p:nvSpPr>
        <p:spPr>
          <a:xfrm>
            <a:off x="3040912" y="986701"/>
            <a:ext cx="5096130" cy="2893100"/>
          </a:xfrm>
          <a:prstGeom prst="rect">
            <a:avLst/>
          </a:prstGeom>
        </p:spPr>
        <p:txBody>
          <a:bodyPr wrap="square">
            <a:spAutoFit/>
          </a:bodyPr>
          <a:lstStyle/>
          <a:p>
            <a:pPr algn="just">
              <a:spcAft>
                <a:spcPts val="0"/>
              </a:spcAft>
            </a:pPr>
            <a:r>
              <a:rPr lang="et-EE" b="1" dirty="0">
                <a:latin typeface="Calibri" panose="020F0502020204030204" pitchFamily="34" charset="0"/>
                <a:ea typeface="Times New Roman" panose="02020603050405020304" pitchFamily="18" charset="0"/>
              </a:rPr>
              <a:t>Metallivaldkonna õppereis Saksamaale </a:t>
            </a:r>
          </a:p>
          <a:p>
            <a:pPr algn="just">
              <a:spcAft>
                <a:spcPts val="0"/>
              </a:spcAft>
            </a:pPr>
            <a:r>
              <a:rPr lang="et-EE" sz="2000" b="1" dirty="0">
                <a:latin typeface="Times New Roman" panose="02020603050405020304" pitchFamily="18" charset="0"/>
                <a:ea typeface="Times New Roman" panose="02020603050405020304" pitchFamily="18" charset="0"/>
              </a:rPr>
              <a:t>München 28-30.novembril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Saksamaal on pikaajaliselt olnud kasutusel ettevõttepõhine duaalõpe, kus 70% õppest toimub töökohal ja 30% kutseõppeasutuses. Sellises õppevormis osaleb praktiliselt iga viies ettevõte. Enim on õppijaid tööstus ja kaubanduses, ühed populaarsemad erialad on mootorsõiduki </a:t>
            </a:r>
            <a:r>
              <a:rPr lang="et-EE" dirty="0" err="1">
                <a:latin typeface="Calibri" panose="020F0502020204030204" pitchFamily="34" charset="0"/>
                <a:ea typeface="Times New Roman" panose="02020603050405020304" pitchFamily="18" charset="0"/>
              </a:rPr>
              <a:t>mehhatrooniku</a:t>
            </a:r>
            <a:r>
              <a:rPr lang="et-EE" dirty="0">
                <a:latin typeface="Calibri" panose="020F0502020204030204" pitchFamily="34" charset="0"/>
                <a:ea typeface="Times New Roman" panose="02020603050405020304" pitchFamily="18" charset="0"/>
              </a:rPr>
              <a:t> ja tööstuse mehhaaniku erialad. </a:t>
            </a:r>
            <a:endParaRPr lang="et-EE"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516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43D60B6-5F8E-4536-8C72-E77B48408CEC}"/>
              </a:ext>
            </a:extLst>
          </p:cNvPr>
          <p:cNvSpPr>
            <a:spLocks noGrp="1"/>
          </p:cNvSpPr>
          <p:nvPr>
            <p:ph type="title"/>
          </p:nvPr>
        </p:nvSpPr>
        <p:spPr/>
        <p:txBody>
          <a:bodyPr/>
          <a:lstStyle/>
          <a:p>
            <a:endParaRPr lang="et-EE"/>
          </a:p>
        </p:txBody>
      </p:sp>
      <p:pic>
        <p:nvPicPr>
          <p:cNvPr id="5" name="Sisu kohatäide 4" descr="Pilt, millel on kujutatud isik, hoone, väljas, taevas&#10;&#10;Kirjeldus on genereeritud automaatselt">
            <a:extLst>
              <a:ext uri="{FF2B5EF4-FFF2-40B4-BE49-F238E27FC236}">
                <a16:creationId xmlns:a16="http://schemas.microsoft.com/office/drawing/2014/main" id="{3695712A-04CB-47E0-BB63-6BC700146906}"/>
              </a:ext>
            </a:extLst>
          </p:cNvPr>
          <p:cNvPicPr>
            <a:picLocks noGrp="1" noChangeAspect="1"/>
          </p:cNvPicPr>
          <p:nvPr>
            <p:ph idx="1"/>
          </p:nvPr>
        </p:nvPicPr>
        <p:blipFill>
          <a:blip r:embed="rId2"/>
          <a:stretch>
            <a:fillRect/>
          </a:stretch>
        </p:blipFill>
        <p:spPr>
          <a:xfrm>
            <a:off x="1900714" y="1200150"/>
            <a:ext cx="5342572" cy="3394075"/>
          </a:xfrm>
        </p:spPr>
      </p:pic>
    </p:spTree>
    <p:extLst>
      <p:ext uri="{BB962C8B-B14F-4D97-AF65-F5344CB8AC3E}">
        <p14:creationId xmlns:p14="http://schemas.microsoft.com/office/powerpoint/2010/main" val="2231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A10C977-6B60-40C4-A4DF-3B7843E90925}"/>
              </a:ext>
            </a:extLst>
          </p:cNvPr>
          <p:cNvSpPr txBox="1">
            <a:spLocks noGrp="1"/>
          </p:cNvSpPr>
          <p:nvPr>
            <p:ph type="title"/>
          </p:nvPr>
        </p:nvSpPr>
        <p:spPr/>
        <p:txBody>
          <a:bodyPr>
            <a:normAutofit fontScale="90000"/>
          </a:bodyPr>
          <a:lstStyle/>
          <a:p>
            <a:pPr lvl="0"/>
            <a:r>
              <a:rPr lang="et-EE"/>
              <a:t>Kutseõpe on Saksamaal populaarne </a:t>
            </a:r>
          </a:p>
        </p:txBody>
      </p:sp>
      <p:sp>
        <p:nvSpPr>
          <p:cNvPr id="3" name="Sisu kohatäide 2">
            <a:extLst>
              <a:ext uri="{FF2B5EF4-FFF2-40B4-BE49-F238E27FC236}">
                <a16:creationId xmlns:a16="http://schemas.microsoft.com/office/drawing/2014/main" id="{CA62288C-3348-4220-84EB-3B944C64A466}"/>
              </a:ext>
            </a:extLst>
          </p:cNvPr>
          <p:cNvSpPr txBox="1">
            <a:spLocks noGrp="1"/>
          </p:cNvSpPr>
          <p:nvPr>
            <p:ph idx="1"/>
          </p:nvPr>
        </p:nvSpPr>
        <p:spPr/>
        <p:txBody>
          <a:bodyPr>
            <a:normAutofit fontScale="77500" lnSpcReduction="20000"/>
          </a:bodyPr>
          <a:lstStyle/>
          <a:p>
            <a:pPr marL="0" indent="0">
              <a:buNone/>
            </a:pPr>
            <a:r>
              <a:rPr lang="et-EE"/>
              <a:t>76% kutseõppes ja 75% üldhariduses õppijatest on arvamusel, et kutseharidus on 16-18-aastaste jaoks populaarne valik ( Huismann (2018). Cedefop European Public opinion survey on vocational education and training, country overview: Germany. Cedefop ReferNet thematic perspectives series.). </a:t>
            </a:r>
          </a:p>
          <a:p>
            <a:pPr marL="0" indent="0">
              <a:buNone/>
            </a:pPr>
            <a:r>
              <a:rPr lang="et-EE"/>
              <a:t>Kutseõppe populariseerimisega on tegeletud väga pikaajaliselt.</a:t>
            </a:r>
          </a:p>
          <a:p>
            <a:pPr marL="0" indent="0">
              <a:buNone/>
            </a:pPr>
            <a:r>
              <a:rPr lang="et-EE"/>
              <a:t>Õppimisvõimaluste tutvustamisega tegelevad nii kutsekoolid kui ka tööandjad.</a:t>
            </a:r>
          </a:p>
          <a:p>
            <a:pPr lvl="0"/>
            <a:endParaRPr lang="et-E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6ACB145-04B0-44E0-9E67-2481A4DC1800}"/>
              </a:ext>
            </a:extLst>
          </p:cNvPr>
          <p:cNvSpPr txBox="1">
            <a:spLocks noGrp="1"/>
          </p:cNvSpPr>
          <p:nvPr>
            <p:ph type="title"/>
          </p:nvPr>
        </p:nvSpPr>
        <p:spPr/>
        <p:txBody>
          <a:bodyPr/>
          <a:lstStyle/>
          <a:p>
            <a:pPr lvl="0"/>
            <a:r>
              <a:rPr lang="et-EE"/>
              <a:t>Duaalõpe</a:t>
            </a:r>
          </a:p>
        </p:txBody>
      </p:sp>
      <p:sp>
        <p:nvSpPr>
          <p:cNvPr id="3" name="Sisu kohatäide 2">
            <a:extLst>
              <a:ext uri="{FF2B5EF4-FFF2-40B4-BE49-F238E27FC236}">
                <a16:creationId xmlns:a16="http://schemas.microsoft.com/office/drawing/2014/main" id="{C50F3B65-7D08-4689-8D94-6591F2E9D602}"/>
              </a:ext>
            </a:extLst>
          </p:cNvPr>
          <p:cNvSpPr txBox="1">
            <a:spLocks noGrp="1"/>
          </p:cNvSpPr>
          <p:nvPr>
            <p:ph idx="1"/>
          </p:nvPr>
        </p:nvSpPr>
        <p:spPr/>
        <p:txBody>
          <a:bodyPr>
            <a:normAutofit fontScale="85000" lnSpcReduction="20000"/>
          </a:bodyPr>
          <a:lstStyle/>
          <a:p>
            <a:pPr lvl="0"/>
            <a:r>
              <a:rPr lang="et-EE"/>
              <a:t>Saksamaal on pikaajaliselt olnud kasutusel ettevõttepõhine duaalõpe, kus 70% õppest toimub töökohal ja 30% kutseõppeasutuses</a:t>
            </a:r>
          </a:p>
          <a:p>
            <a:pPr lvl="0"/>
            <a:r>
              <a:rPr lang="et-EE"/>
              <a:t>Ettevõtted sõlmivad õpipoistega õppelepingud. </a:t>
            </a:r>
          </a:p>
          <a:p>
            <a:pPr lvl="0"/>
            <a:r>
              <a:rPr lang="et-EE"/>
              <a:t>Ettevõtted kannavad töökohal koolitamise kulud ja maksvad õpipoisile kollektiivlepingus ettenähtud tasu, mis tõuseb iga koolitusaastaga. Õpipoisi tasu on keskmiselt 1/3 alustava oskustöötaja palgast.</a:t>
            </a:r>
          </a:p>
          <a:p>
            <a:pPr lvl="0"/>
            <a:r>
              <a:rPr lang="et-EE"/>
              <a:t> Õppeaeg on 2- 3 ½ aastat.</a:t>
            </a:r>
          </a:p>
          <a:p>
            <a:pPr lvl="0"/>
            <a:endParaRPr lang="et-E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B7726D2-1C74-4BC2-90A5-C6406CAA09EF}"/>
              </a:ext>
            </a:extLst>
          </p:cNvPr>
          <p:cNvSpPr txBox="1">
            <a:spLocks noGrp="1"/>
          </p:cNvSpPr>
          <p:nvPr>
            <p:ph type="title"/>
          </p:nvPr>
        </p:nvSpPr>
        <p:spPr/>
        <p:txBody>
          <a:bodyPr/>
          <a:lstStyle/>
          <a:p>
            <a:pPr lvl="0"/>
            <a:r>
              <a:rPr lang="et-EE"/>
              <a:t>Õpet korraldavad kojad</a:t>
            </a:r>
          </a:p>
        </p:txBody>
      </p:sp>
      <p:sp>
        <p:nvSpPr>
          <p:cNvPr id="3" name="Sisu kohatäide 2">
            <a:extLst>
              <a:ext uri="{FF2B5EF4-FFF2-40B4-BE49-F238E27FC236}">
                <a16:creationId xmlns:a16="http://schemas.microsoft.com/office/drawing/2014/main" id="{2AA618A3-2BB2-4D2C-BC12-55BC3030E952}"/>
              </a:ext>
            </a:extLst>
          </p:cNvPr>
          <p:cNvSpPr txBox="1">
            <a:spLocks noGrp="1"/>
          </p:cNvSpPr>
          <p:nvPr>
            <p:ph idx="1"/>
          </p:nvPr>
        </p:nvSpPr>
        <p:spPr/>
        <p:txBody>
          <a:bodyPr/>
          <a:lstStyle/>
          <a:p>
            <a:pPr lvl="0"/>
            <a:r>
              <a:rPr lang="et-EE"/>
              <a:t>Õppe läbiviimist veavad kojad –neid on 79. </a:t>
            </a:r>
          </a:p>
          <a:p>
            <a:pPr lvl="0"/>
            <a:r>
              <a:rPr lang="et-EE"/>
              <a:t>Liidumaadel on erinevad haridussüsteemid.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0910FFC-D319-467E-923B-5706460E43A8}"/>
              </a:ext>
            </a:extLst>
          </p:cNvPr>
          <p:cNvSpPr txBox="1">
            <a:spLocks noGrp="1"/>
          </p:cNvSpPr>
          <p:nvPr>
            <p:ph type="title"/>
          </p:nvPr>
        </p:nvSpPr>
        <p:spPr/>
        <p:txBody>
          <a:bodyPr/>
          <a:lstStyle/>
          <a:p>
            <a:pPr lvl="0"/>
            <a:r>
              <a:rPr lang="et-EE"/>
              <a:t>Noored väärtustavad kutseõpet</a:t>
            </a:r>
          </a:p>
        </p:txBody>
      </p:sp>
      <p:sp>
        <p:nvSpPr>
          <p:cNvPr id="3" name="Sisu kohatäide 2">
            <a:extLst>
              <a:ext uri="{FF2B5EF4-FFF2-40B4-BE49-F238E27FC236}">
                <a16:creationId xmlns:a16="http://schemas.microsoft.com/office/drawing/2014/main" id="{5DB4AE6B-740A-4825-823C-737387FB376C}"/>
              </a:ext>
            </a:extLst>
          </p:cNvPr>
          <p:cNvSpPr txBox="1">
            <a:spLocks noGrp="1"/>
          </p:cNvSpPr>
          <p:nvPr>
            <p:ph idx="1"/>
          </p:nvPr>
        </p:nvSpPr>
        <p:spPr/>
        <p:txBody>
          <a:bodyPr/>
          <a:lstStyle/>
          <a:p>
            <a:pPr lvl="0"/>
            <a:r>
              <a:rPr lang="et-EE"/>
              <a:t>Noored peavad kutseõpet heaks valikuks eelkõige, sest loodavad leida tööd (46%), pereliikmed ning sõbrad soovitavad (40%) või neil on huvi õpetavate ainete vastu (39%). Töötuse määr 20-34-aastaste hulgas on 5,4 %, EL-is 11,8.</a:t>
            </a:r>
          </a:p>
          <a:p>
            <a:pPr lvl="0"/>
            <a:endParaRPr lang="et-E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C02421A-A929-4A27-8F32-46350857DD84}"/>
              </a:ext>
            </a:extLst>
          </p:cNvPr>
          <p:cNvSpPr txBox="1">
            <a:spLocks noGrp="1"/>
          </p:cNvSpPr>
          <p:nvPr>
            <p:ph type="title"/>
          </p:nvPr>
        </p:nvSpPr>
        <p:spPr/>
        <p:txBody>
          <a:bodyPr/>
          <a:lstStyle/>
          <a:p>
            <a:pPr lvl="0"/>
            <a:r>
              <a:rPr lang="et-EE"/>
              <a:t>Õpipoisõppe korraldamine BMW-s</a:t>
            </a:r>
          </a:p>
        </p:txBody>
      </p:sp>
      <p:sp>
        <p:nvSpPr>
          <p:cNvPr id="3" name="Sisu kohatäide 2">
            <a:extLst>
              <a:ext uri="{FF2B5EF4-FFF2-40B4-BE49-F238E27FC236}">
                <a16:creationId xmlns:a16="http://schemas.microsoft.com/office/drawing/2014/main" id="{8F43D3BD-297E-4DE7-94B9-D3808A600C56}"/>
              </a:ext>
            </a:extLst>
          </p:cNvPr>
          <p:cNvSpPr txBox="1">
            <a:spLocks noGrp="1"/>
          </p:cNvSpPr>
          <p:nvPr>
            <p:ph idx="1"/>
          </p:nvPr>
        </p:nvSpPr>
        <p:spPr>
          <a:xfrm>
            <a:off x="628652" y="1278948"/>
            <a:ext cx="7886700" cy="3263502"/>
          </a:xfrm>
        </p:spPr>
        <p:txBody>
          <a:bodyPr/>
          <a:lstStyle/>
          <a:p>
            <a:pPr lvl="0"/>
            <a:r>
              <a:rPr lang="et-EE"/>
              <a:t>Vaatamata sellele, et tegemist on väga atraktiivse tööandjaga, on elanike olukord muutunud ja ikkagi tuleb õpipoisiõppe turundusega tegeleda. Eriti otsitakse noori naisõpipoisse.</a:t>
            </a:r>
          </a:p>
          <a:p>
            <a:pPr lvl="0"/>
            <a:endParaRPr lang="et-E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B33A653-33CE-4AE6-B4DF-D66901978FC6}"/>
              </a:ext>
            </a:extLst>
          </p:cNvPr>
          <p:cNvSpPr txBox="1">
            <a:spLocks noGrp="1"/>
          </p:cNvSpPr>
          <p:nvPr>
            <p:ph type="title"/>
          </p:nvPr>
        </p:nvSpPr>
        <p:spPr/>
        <p:txBody>
          <a:bodyPr/>
          <a:lstStyle/>
          <a:p>
            <a:pPr lvl="0"/>
            <a:r>
              <a:rPr lang="et-EE"/>
              <a:t>Õpipoisõppe korraldamine BMW-s</a:t>
            </a:r>
          </a:p>
        </p:txBody>
      </p:sp>
      <p:sp>
        <p:nvSpPr>
          <p:cNvPr id="3" name="Sisu kohatäide 2">
            <a:extLst>
              <a:ext uri="{FF2B5EF4-FFF2-40B4-BE49-F238E27FC236}">
                <a16:creationId xmlns:a16="http://schemas.microsoft.com/office/drawing/2014/main" id="{B324E091-07AD-4931-B3AB-4126D7DBF33F}"/>
              </a:ext>
            </a:extLst>
          </p:cNvPr>
          <p:cNvSpPr txBox="1">
            <a:spLocks noGrp="1"/>
          </p:cNvSpPr>
          <p:nvPr>
            <p:ph idx="1"/>
          </p:nvPr>
        </p:nvSpPr>
        <p:spPr/>
        <p:txBody>
          <a:bodyPr/>
          <a:lstStyle/>
          <a:p>
            <a:pPr lvl="0">
              <a:lnSpc>
                <a:spcPct val="70000"/>
              </a:lnSpc>
            </a:pPr>
            <a:r>
              <a:rPr lang="et-EE" sz="1950" dirty="0"/>
              <a:t>Kõigepealt küsitakse ettevõttelt, mis kompetentse vajatakse, mitte mis erialasid vajatakse. Sellele vastavalt pannakse kokku koolituskava.</a:t>
            </a:r>
          </a:p>
          <a:p>
            <a:pPr lvl="0">
              <a:lnSpc>
                <a:spcPct val="70000"/>
              </a:lnSpc>
            </a:pPr>
            <a:r>
              <a:rPr lang="et-EE" sz="1950" dirty="0"/>
              <a:t>Vajaduse väljaselgitamine - juunis 2018; </a:t>
            </a:r>
          </a:p>
          <a:p>
            <a:pPr lvl="0">
              <a:lnSpc>
                <a:spcPct val="70000"/>
              </a:lnSpc>
            </a:pPr>
            <a:r>
              <a:rPr lang="et-EE" sz="1950" dirty="0"/>
              <a:t>värbamise numbriline planeerimine – juulis 2018; </a:t>
            </a:r>
          </a:p>
          <a:p>
            <a:pPr lvl="0">
              <a:lnSpc>
                <a:spcPct val="70000"/>
              </a:lnSpc>
            </a:pPr>
            <a:r>
              <a:rPr lang="et-EE" sz="1950" dirty="0"/>
              <a:t>turunduskava: aprill -juuli 2018; </a:t>
            </a:r>
          </a:p>
          <a:p>
            <a:pPr lvl="0">
              <a:lnSpc>
                <a:spcPct val="70000"/>
              </a:lnSpc>
            </a:pPr>
            <a:r>
              <a:rPr lang="et-EE" sz="1950" dirty="0"/>
              <a:t>värbamine (avaldused ja valimine): august -september 2018; </a:t>
            </a:r>
          </a:p>
          <a:p>
            <a:pPr lvl="0">
              <a:lnSpc>
                <a:spcPct val="70000"/>
              </a:lnSpc>
            </a:pPr>
            <a:r>
              <a:rPr lang="et-EE" sz="1950" dirty="0"/>
              <a:t>koolituse algus: september 2018;  </a:t>
            </a:r>
          </a:p>
          <a:p>
            <a:pPr lvl="0">
              <a:lnSpc>
                <a:spcPct val="70000"/>
              </a:lnSpc>
            </a:pPr>
            <a:r>
              <a:rPr lang="et-EE" sz="1950" dirty="0"/>
              <a:t>koolituse faas: 2,5 - 3,5 aastat; </a:t>
            </a:r>
          </a:p>
          <a:p>
            <a:pPr lvl="0">
              <a:lnSpc>
                <a:spcPct val="70000"/>
              </a:lnSpc>
            </a:pPr>
            <a:r>
              <a:rPr lang="et-EE" sz="1950" dirty="0"/>
              <a:t>edukas eksamineerimine:2022 </a:t>
            </a:r>
          </a:p>
          <a:p>
            <a:pPr lvl="0">
              <a:lnSpc>
                <a:spcPct val="70000"/>
              </a:lnSpc>
            </a:pPr>
            <a:r>
              <a:rPr lang="et-EE" sz="1950" dirty="0"/>
              <a:t>Võimalik tööleping</a:t>
            </a:r>
          </a:p>
          <a:p>
            <a:pPr lvl="0">
              <a:lnSpc>
                <a:spcPct val="70000"/>
              </a:lnSpc>
            </a:pPr>
            <a:endParaRPr lang="et-EE" sz="1950" dirty="0"/>
          </a:p>
          <a:p>
            <a:pPr lvl="0">
              <a:lnSpc>
                <a:spcPct val="70000"/>
              </a:lnSpc>
            </a:pPr>
            <a:endParaRPr lang="et-EE" sz="19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3821E27-D481-4C95-9368-CE35B37CC66E}"/>
              </a:ext>
            </a:extLst>
          </p:cNvPr>
          <p:cNvSpPr txBox="1">
            <a:spLocks noGrp="1"/>
          </p:cNvSpPr>
          <p:nvPr>
            <p:ph type="title"/>
          </p:nvPr>
        </p:nvSpPr>
        <p:spPr/>
        <p:txBody>
          <a:bodyPr/>
          <a:lstStyle/>
          <a:p>
            <a:pPr lvl="0"/>
            <a:r>
              <a:rPr lang="et-EE"/>
              <a:t>Õpipoisõppe korraldamine BMW-s</a:t>
            </a:r>
          </a:p>
        </p:txBody>
      </p:sp>
      <p:sp>
        <p:nvSpPr>
          <p:cNvPr id="3" name="Sisu kohatäide 2">
            <a:extLst>
              <a:ext uri="{FF2B5EF4-FFF2-40B4-BE49-F238E27FC236}">
                <a16:creationId xmlns:a16="http://schemas.microsoft.com/office/drawing/2014/main" id="{C746613A-F4B6-4311-B5DF-ED0D0C99F3C1}"/>
              </a:ext>
            </a:extLst>
          </p:cNvPr>
          <p:cNvSpPr txBox="1">
            <a:spLocks noGrp="1"/>
          </p:cNvSpPr>
          <p:nvPr>
            <p:ph idx="1"/>
          </p:nvPr>
        </p:nvSpPr>
        <p:spPr/>
        <p:txBody>
          <a:bodyPr/>
          <a:lstStyle/>
          <a:p>
            <a:pPr lvl="0"/>
            <a:r>
              <a:rPr lang="et-EE"/>
              <a:t>Esimese aasta veedavad õpipoisid õppekeskuses, seejärel tootmises, kusjuures vahetakse töökohti, et arendada. </a:t>
            </a:r>
          </a:p>
          <a:p>
            <a:pPr lvl="0"/>
            <a:r>
              <a:rPr lang="et-EE"/>
              <a:t>1 juhendajal on 24 juhendatavat. </a:t>
            </a:r>
          </a:p>
          <a:p>
            <a:pPr lvl="0"/>
            <a:r>
              <a:rPr lang="et-EE"/>
              <a:t>Alati grupid, kus on 12 inimest.</a:t>
            </a:r>
          </a:p>
          <a:p>
            <a:pPr marL="0" indent="0">
              <a:buNone/>
            </a:pPr>
            <a:endParaRPr lang="et-E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KL-Powerpoint-Template-4.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8939" y="70884"/>
            <a:ext cx="9139428" cy="5143500"/>
          </a:xfrm>
          <a:prstGeom prst="rect">
            <a:avLst/>
          </a:prstGeom>
        </p:spPr>
      </p:pic>
      <p:sp>
        <p:nvSpPr>
          <p:cNvPr id="9" name="Title 4"/>
          <p:cNvSpPr txBox="1">
            <a:spLocks/>
          </p:cNvSpPr>
          <p:nvPr/>
        </p:nvSpPr>
        <p:spPr>
          <a:xfrm>
            <a:off x="3616634" y="486901"/>
            <a:ext cx="4685998" cy="592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dirty="0">
              <a:solidFill>
                <a:srgbClr val="A1612C"/>
              </a:solidFill>
              <a:latin typeface="Helvetica Neue"/>
              <a:cs typeface="Helvetica Neue"/>
            </a:endParaRPr>
          </a:p>
        </p:txBody>
      </p:sp>
      <p:sp>
        <p:nvSpPr>
          <p:cNvPr id="3" name="Ristkülik 2">
            <a:extLst>
              <a:ext uri="{FF2B5EF4-FFF2-40B4-BE49-F238E27FC236}">
                <a16:creationId xmlns:a16="http://schemas.microsoft.com/office/drawing/2014/main" id="{4E6A22C8-4934-427C-A413-C75D3C404162}"/>
              </a:ext>
            </a:extLst>
          </p:cNvPr>
          <p:cNvSpPr/>
          <p:nvPr/>
        </p:nvSpPr>
        <p:spPr>
          <a:xfrm>
            <a:off x="2286000" y="1248311"/>
            <a:ext cx="4572000" cy="2646878"/>
          </a:xfrm>
          <a:prstGeom prst="rect">
            <a:avLst/>
          </a:prstGeom>
        </p:spPr>
        <p:txBody>
          <a:bodyPr>
            <a:spAutoFit/>
          </a:bodyPr>
          <a:lstStyle/>
          <a:p>
            <a:pPr algn="just">
              <a:spcAft>
                <a:spcPts val="0"/>
              </a:spcAft>
            </a:pPr>
            <a:r>
              <a:rPr lang="et-EE" b="1" dirty="0">
                <a:latin typeface="Calibri" panose="020F0502020204030204" pitchFamily="34" charset="0"/>
                <a:ea typeface="Times New Roman" panose="02020603050405020304" pitchFamily="18" charset="0"/>
              </a:rPr>
              <a:t>Metallivaldkonna õppereis Soome – </a:t>
            </a:r>
            <a:r>
              <a:rPr lang="et-EE" sz="2000" b="1" dirty="0">
                <a:latin typeface="Times New Roman" panose="02020603050405020304" pitchFamily="18" charset="0"/>
                <a:ea typeface="Times New Roman" panose="02020603050405020304" pitchFamily="18" charset="0"/>
              </a:rPr>
              <a:t>Helsingi </a:t>
            </a:r>
            <a:r>
              <a:rPr lang="et-EE" sz="2000" b="1" dirty="0" err="1">
                <a:latin typeface="Times New Roman" panose="02020603050405020304" pitchFamily="18" charset="0"/>
                <a:ea typeface="Times New Roman" panose="02020603050405020304" pitchFamily="18" charset="0"/>
              </a:rPr>
              <a:t>jaTuru</a:t>
            </a:r>
            <a:r>
              <a:rPr lang="et-EE" sz="2000" b="1" dirty="0">
                <a:latin typeface="Times New Roman" panose="02020603050405020304" pitchFamily="18" charset="0"/>
                <a:ea typeface="Times New Roman" panose="02020603050405020304" pitchFamily="18" charset="0"/>
              </a:rPr>
              <a:t> 14-16.novembril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Kutseõpe on populaarne. Põhihariduse omandamise järel jätkab õpinguid kutsekoolis üle 40% õppuritest. Üldsuse seisukoht on kutsehariduse suhtes on samuti väga soosiv: üheksa kümnest soomlasest arvab, et kutseõpe pakub kvaliteetset tööelule orienteeritud õpet</a:t>
            </a:r>
            <a:endParaRPr lang="et-EE"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957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3821E27-D481-4C95-9368-CE35B37CC66E}"/>
              </a:ext>
            </a:extLst>
          </p:cNvPr>
          <p:cNvSpPr txBox="1">
            <a:spLocks noGrp="1"/>
          </p:cNvSpPr>
          <p:nvPr>
            <p:ph type="title"/>
          </p:nvPr>
        </p:nvSpPr>
        <p:spPr/>
        <p:txBody>
          <a:bodyPr/>
          <a:lstStyle/>
          <a:p>
            <a:pPr lvl="0"/>
            <a:r>
              <a:rPr lang="et-EE"/>
              <a:t>Õpipoisõppe korraldamine BMW-s</a:t>
            </a:r>
          </a:p>
        </p:txBody>
      </p:sp>
      <p:sp>
        <p:nvSpPr>
          <p:cNvPr id="3" name="Sisu kohatäide 2">
            <a:extLst>
              <a:ext uri="{FF2B5EF4-FFF2-40B4-BE49-F238E27FC236}">
                <a16:creationId xmlns:a16="http://schemas.microsoft.com/office/drawing/2014/main" id="{C746613A-F4B6-4311-B5DF-ED0D0C99F3C1}"/>
              </a:ext>
            </a:extLst>
          </p:cNvPr>
          <p:cNvSpPr txBox="1">
            <a:spLocks noGrp="1"/>
          </p:cNvSpPr>
          <p:nvPr>
            <p:ph idx="1"/>
          </p:nvPr>
        </p:nvSpPr>
        <p:spPr/>
        <p:txBody>
          <a:bodyPr/>
          <a:lstStyle/>
          <a:p>
            <a:pPr lvl="0"/>
            <a:r>
              <a:rPr lang="et-EE"/>
              <a:t>Esimese aasta veedavad õpipoisid õppekeskuses, seejärel tootmises, kusjuures vahetakse töökohti, et arendada. </a:t>
            </a:r>
          </a:p>
          <a:p>
            <a:pPr lvl="0"/>
            <a:r>
              <a:rPr lang="et-EE"/>
              <a:t>1 juhendajal on 24 juhendatavat. </a:t>
            </a:r>
          </a:p>
          <a:p>
            <a:pPr lvl="0"/>
            <a:r>
              <a:rPr lang="et-EE"/>
              <a:t>Alati grupid, kus on 12 inimest.</a:t>
            </a:r>
          </a:p>
          <a:p>
            <a:pPr marL="0" indent="0">
              <a:buNone/>
            </a:pPr>
            <a:endParaRPr lang="et-E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 y="0"/>
            <a:ext cx="9139428" cy="5143500"/>
          </a:xfrm>
          <a:prstGeom prst="rect">
            <a:avLst/>
          </a:prstGeom>
        </p:spPr>
      </p:pic>
      <p:sp>
        <p:nvSpPr>
          <p:cNvPr id="6" name="Title 4"/>
          <p:cNvSpPr txBox="1">
            <a:spLocks/>
          </p:cNvSpPr>
          <p:nvPr/>
        </p:nvSpPr>
        <p:spPr>
          <a:xfrm>
            <a:off x="3023926" y="561059"/>
            <a:ext cx="5096131" cy="6615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DB55C2FF-2396-485A-B69D-1033A83E7AB7}"/>
              </a:ext>
            </a:extLst>
          </p:cNvPr>
          <p:cNvSpPr/>
          <p:nvPr/>
        </p:nvSpPr>
        <p:spPr>
          <a:xfrm>
            <a:off x="2896130" y="550568"/>
            <a:ext cx="5351721" cy="4031873"/>
          </a:xfrm>
          <a:prstGeom prst="rect">
            <a:avLst/>
          </a:prstGeom>
        </p:spPr>
        <p:txBody>
          <a:bodyPr wrap="square">
            <a:spAutoFit/>
          </a:bodyPr>
          <a:lstStyle/>
          <a:p>
            <a:pPr algn="just">
              <a:spcAft>
                <a:spcPts val="0"/>
              </a:spcAft>
            </a:pPr>
            <a:r>
              <a:rPr lang="et-EE" b="1" dirty="0">
                <a:latin typeface="Calibri" panose="020F0502020204030204" pitchFamily="34" charset="0"/>
                <a:ea typeface="Times New Roman" panose="02020603050405020304" pitchFamily="18" charset="0"/>
              </a:rPr>
              <a:t>Turvaettevõtete õppereis Taani</a:t>
            </a:r>
            <a:r>
              <a:rPr lang="et-EE" dirty="0">
                <a:latin typeface="Calibri" panose="020F0502020204030204" pitchFamily="34" charset="0"/>
                <a:ea typeface="Times New Roman" panose="02020603050405020304" pitchFamily="18" charset="0"/>
              </a:rPr>
              <a:t> </a:t>
            </a:r>
          </a:p>
          <a:p>
            <a:pPr algn="just">
              <a:spcAft>
                <a:spcPts val="0"/>
              </a:spcAft>
            </a:pPr>
            <a:r>
              <a:rPr lang="et-EE" sz="2000" b="1" dirty="0">
                <a:latin typeface="Times New Roman" panose="02020603050405020304" pitchFamily="18" charset="0"/>
                <a:ea typeface="Times New Roman" panose="02020603050405020304" pitchFamily="18" charset="0"/>
              </a:rPr>
              <a:t>Kopenhaagen  26-27.novembril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Taanis viidi 2015.aastal läbi kutsehariduse reform, et tõsta kutseõppe populaarsust, seejuures võeti fookusesse töökohapõhine õpe. Valitsus ja sotsiaalpartnerid leppisid õpipoisiõppe kohtade pakkumise suurendamiseks kokku, et ettevõtted saavad õpipoiste koolitamise eest tasu (samas need, kes ise ei koolita, maksavad vastavalt oma töötajate arvule töökohapõhise õppe fondile tasu). Samas said kutsekoolid kohustuse suunata õppijaid õpipoisiõppesse. Suurt rõhku pannakse juhendajate koolitamisele. </a:t>
            </a:r>
            <a:endParaRPr lang="et-EE"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77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712F3E9-3509-4557-8757-9A1D31032BAB}"/>
              </a:ext>
            </a:extLst>
          </p:cNvPr>
          <p:cNvSpPr>
            <a:spLocks noGrp="1"/>
          </p:cNvSpPr>
          <p:nvPr>
            <p:ph type="title"/>
          </p:nvPr>
        </p:nvSpPr>
        <p:spPr/>
        <p:txBody>
          <a:bodyPr/>
          <a:lstStyle/>
          <a:p>
            <a:endParaRPr lang="et-EE"/>
          </a:p>
        </p:txBody>
      </p:sp>
      <p:pic>
        <p:nvPicPr>
          <p:cNvPr id="5" name="Sisu kohatäide 4" descr="Pilt, millel on kujutatud lagi, siseruumis, isik, põrand&#10;&#10;Kirjeldus on genereeritud automaatselt">
            <a:extLst>
              <a:ext uri="{FF2B5EF4-FFF2-40B4-BE49-F238E27FC236}">
                <a16:creationId xmlns:a16="http://schemas.microsoft.com/office/drawing/2014/main" id="{210F3CB5-D4C1-4FF7-AB69-BC0877D90B7F}"/>
              </a:ext>
            </a:extLst>
          </p:cNvPr>
          <p:cNvPicPr>
            <a:picLocks noGrp="1" noChangeAspect="1"/>
          </p:cNvPicPr>
          <p:nvPr>
            <p:ph idx="1"/>
          </p:nvPr>
        </p:nvPicPr>
        <p:blipFill>
          <a:blip r:embed="rId2"/>
          <a:stretch>
            <a:fillRect/>
          </a:stretch>
        </p:blipFill>
        <p:spPr>
          <a:xfrm>
            <a:off x="2022706" y="1200150"/>
            <a:ext cx="5098588" cy="3394075"/>
          </a:xfrm>
        </p:spPr>
      </p:pic>
    </p:spTree>
    <p:extLst>
      <p:ext uri="{BB962C8B-B14F-4D97-AF65-F5344CB8AC3E}">
        <p14:creationId xmlns:p14="http://schemas.microsoft.com/office/powerpoint/2010/main" val="1805560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D19F15-0A22-4487-B426-158BD2ACBF37}"/>
              </a:ext>
            </a:extLst>
          </p:cNvPr>
          <p:cNvSpPr>
            <a:spLocks noGrp="1"/>
          </p:cNvSpPr>
          <p:nvPr>
            <p:ph type="title"/>
          </p:nvPr>
        </p:nvSpPr>
        <p:spPr/>
        <p:txBody>
          <a:bodyPr/>
          <a:lstStyle/>
          <a:p>
            <a:endParaRPr lang="et-EE" dirty="0"/>
          </a:p>
        </p:txBody>
      </p:sp>
      <p:sp>
        <p:nvSpPr>
          <p:cNvPr id="3" name="Sisu kohatäide 2">
            <a:extLst>
              <a:ext uri="{FF2B5EF4-FFF2-40B4-BE49-F238E27FC236}">
                <a16:creationId xmlns:a16="http://schemas.microsoft.com/office/drawing/2014/main" id="{C6E6A469-DE83-43AD-B9DE-0DE8A1DF1801}"/>
              </a:ext>
            </a:extLst>
          </p:cNvPr>
          <p:cNvSpPr>
            <a:spLocks noGrp="1"/>
          </p:cNvSpPr>
          <p:nvPr>
            <p:ph idx="1"/>
          </p:nvPr>
        </p:nvSpPr>
        <p:spPr/>
        <p:txBody>
          <a:bodyPr/>
          <a:lstStyle/>
          <a:p>
            <a:r>
              <a:rPr lang="et-EE" sz="2000" dirty="0"/>
              <a:t>20 % põhikooli lõpetajatest läheb edasi õppima kutseõppesse.</a:t>
            </a:r>
          </a:p>
          <a:p>
            <a:r>
              <a:rPr lang="et-EE" sz="2000" dirty="0"/>
              <a:t>Edulooks nimetatakse 4-aastaste kutsekeskharidust</a:t>
            </a:r>
          </a:p>
          <a:p>
            <a:endParaRPr lang="et-EE" dirty="0"/>
          </a:p>
        </p:txBody>
      </p:sp>
    </p:spTree>
    <p:extLst>
      <p:ext uri="{BB962C8B-B14F-4D97-AF65-F5344CB8AC3E}">
        <p14:creationId xmlns:p14="http://schemas.microsoft.com/office/powerpoint/2010/main" val="330599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6DE67B8-A069-4AF0-A48B-F85720EC06BA}"/>
              </a:ext>
            </a:extLst>
          </p:cNvPr>
          <p:cNvSpPr>
            <a:spLocks noGrp="1"/>
          </p:cNvSpPr>
          <p:nvPr>
            <p:ph type="title"/>
          </p:nvPr>
        </p:nvSpPr>
        <p:spPr/>
        <p:txBody>
          <a:bodyPr/>
          <a:lstStyle/>
          <a:p>
            <a:endParaRPr lang="et-EE" dirty="0"/>
          </a:p>
        </p:txBody>
      </p:sp>
      <p:pic>
        <p:nvPicPr>
          <p:cNvPr id="5" name="Sisu kohatäide 4" descr="Pilt, millel on kujutatud kuvatõmmis&#10;&#10;Kirjeldus on genereeritud automaatselt">
            <a:extLst>
              <a:ext uri="{FF2B5EF4-FFF2-40B4-BE49-F238E27FC236}">
                <a16:creationId xmlns:a16="http://schemas.microsoft.com/office/drawing/2014/main" id="{6F4FE642-F097-4436-B27F-BE28357226E5}"/>
              </a:ext>
            </a:extLst>
          </p:cNvPr>
          <p:cNvPicPr>
            <a:picLocks noGrp="1" noChangeAspect="1"/>
          </p:cNvPicPr>
          <p:nvPr>
            <p:ph idx="1"/>
          </p:nvPr>
        </p:nvPicPr>
        <p:blipFill>
          <a:blip r:embed="rId2"/>
          <a:stretch>
            <a:fillRect/>
          </a:stretch>
        </p:blipFill>
        <p:spPr>
          <a:xfrm>
            <a:off x="1481639" y="307618"/>
            <a:ext cx="6450038" cy="4835882"/>
          </a:xfrm>
        </p:spPr>
      </p:pic>
    </p:spTree>
    <p:extLst>
      <p:ext uri="{BB962C8B-B14F-4D97-AF65-F5344CB8AC3E}">
        <p14:creationId xmlns:p14="http://schemas.microsoft.com/office/powerpoint/2010/main" val="2282273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CA0105B-344D-4639-8CFD-1B37B1156820}"/>
              </a:ext>
            </a:extLst>
          </p:cNvPr>
          <p:cNvSpPr>
            <a:spLocks noGrp="1"/>
          </p:cNvSpPr>
          <p:nvPr>
            <p:ph type="title"/>
          </p:nvPr>
        </p:nvSpPr>
        <p:spPr/>
        <p:txBody>
          <a:bodyPr>
            <a:noAutofit/>
          </a:bodyPr>
          <a:lstStyle/>
          <a:p>
            <a:r>
              <a:rPr lang="et-EE" sz="2800" b="1" dirty="0"/>
              <a:t>Kutseõppe rahastamine</a:t>
            </a:r>
            <a:br>
              <a:rPr lang="et-EE" sz="2800" dirty="0"/>
            </a:br>
            <a:endParaRPr lang="et-EE" sz="2800" dirty="0"/>
          </a:p>
        </p:txBody>
      </p:sp>
      <p:sp>
        <p:nvSpPr>
          <p:cNvPr id="3" name="Sisu kohatäide 2">
            <a:extLst>
              <a:ext uri="{FF2B5EF4-FFF2-40B4-BE49-F238E27FC236}">
                <a16:creationId xmlns:a16="http://schemas.microsoft.com/office/drawing/2014/main" id="{FF56CAAA-B81C-47BB-91D4-FDFB802345C4}"/>
              </a:ext>
            </a:extLst>
          </p:cNvPr>
          <p:cNvSpPr>
            <a:spLocks noGrp="1"/>
          </p:cNvSpPr>
          <p:nvPr>
            <p:ph idx="1"/>
          </p:nvPr>
        </p:nvSpPr>
        <p:spPr/>
        <p:txBody>
          <a:bodyPr>
            <a:normAutofit fontScale="77500" lnSpcReduction="20000"/>
          </a:bodyPr>
          <a:lstStyle/>
          <a:p>
            <a:pPr lvl="0"/>
            <a:r>
              <a:rPr lang="et-EE" sz="2900" dirty="0"/>
              <a:t>Kutsekoole rahastatakse nn taksomeetri süsteemi järgi – kulud õpilase kohta, mis sisaldavad kulusid õpetamisele, hoonetele, sisseseadele, personali arendusele ja administreerimisele. </a:t>
            </a:r>
          </a:p>
          <a:p>
            <a:pPr lvl="0"/>
            <a:r>
              <a:rPr lang="et-EE" sz="2900" dirty="0"/>
              <a:t>Õppurid saavad riigilt toetust kutseõppe koolipõhise alusprogrammi (kuni 40 nädalat) läbimise ajal, põhiprogrammi (2 kuni 3,5 aastat) ajal makstakse õpipoisi palka, mis on kokku lepitud sektori tööturu organisatsioonide poolt.</a:t>
            </a:r>
          </a:p>
          <a:p>
            <a:pPr lvl="0"/>
            <a:r>
              <a:rPr lang="et-EE" sz="2900" dirty="0"/>
              <a:t>Ettevõtted maksavad raha koolitusfondi, millest makstakse ettevõtetele tagasi õpipoiste kutsekoolis koolitamise aja palgakuludeks.</a:t>
            </a:r>
          </a:p>
          <a:p>
            <a:endParaRPr lang="et-EE" dirty="0"/>
          </a:p>
        </p:txBody>
      </p:sp>
    </p:spTree>
    <p:extLst>
      <p:ext uri="{BB962C8B-B14F-4D97-AF65-F5344CB8AC3E}">
        <p14:creationId xmlns:p14="http://schemas.microsoft.com/office/powerpoint/2010/main" val="773823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16D7BCE-BFDE-4294-A759-7815CC0F309A}"/>
              </a:ext>
            </a:extLst>
          </p:cNvPr>
          <p:cNvSpPr txBox="1">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53693F89-9F3D-43AD-8321-578F2A9B30C5}"/>
              </a:ext>
            </a:extLst>
          </p:cNvPr>
          <p:cNvSpPr txBox="1">
            <a:spLocks noGrp="1"/>
          </p:cNvSpPr>
          <p:nvPr>
            <p:ph idx="1"/>
          </p:nvPr>
        </p:nvSpPr>
        <p:spPr/>
        <p:txBody>
          <a:bodyPr>
            <a:normAutofit fontScale="77500" lnSpcReduction="20000"/>
          </a:bodyPr>
          <a:lstStyle/>
          <a:p>
            <a:pPr lvl="0"/>
            <a:r>
              <a:rPr lang="et-EE"/>
              <a:t>Valitsus ja sotsiaalpartnerid leppisid õpipoisiõppe kohtade pakkumise suurendamiseks kokku, et ettevõtted saavad õpipoiste koolitamise eest tasu (samas need, kes ise ei koolita, maksavad vastavalt oma töötajate arvule töökohapõhise õppe fondile tasu). </a:t>
            </a:r>
          </a:p>
          <a:p>
            <a:pPr lvl="0"/>
            <a:r>
              <a:rPr lang="et-EE"/>
              <a:t>Samas said kutsekoolid kohustuse suunata õppijaid õpipoisiõppesse. Suurt rõhku pannakse juhendajate koolitamisele. </a:t>
            </a:r>
          </a:p>
          <a:p>
            <a:pPr lvl="0"/>
            <a:r>
              <a:rPr lang="et-EE"/>
              <a:t>20 % põhikooli lõpetajatest läheb edasi õppima kutseõppesse. </a:t>
            </a:r>
          </a:p>
          <a:p>
            <a:pPr lvl="0"/>
            <a:endParaRPr lang="et-E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293193C-4C6B-4230-AD95-55BFD7FBE3F6}"/>
              </a:ext>
            </a:extLst>
          </p:cNvPr>
          <p:cNvSpPr txBox="1">
            <a:spLocks noGrp="1"/>
          </p:cNvSpPr>
          <p:nvPr>
            <p:ph type="title"/>
          </p:nvPr>
        </p:nvSpPr>
        <p:spPr/>
        <p:txBody>
          <a:bodyPr>
            <a:normAutofit fontScale="90000"/>
          </a:bodyPr>
          <a:lstStyle/>
          <a:p>
            <a:pPr lvl="0"/>
            <a:r>
              <a:rPr lang="et-EE" b="1"/>
              <a:t>Turvatöötajate koolitamine</a:t>
            </a:r>
            <a:br>
              <a:rPr lang="et-EE"/>
            </a:br>
            <a:endParaRPr lang="et-EE"/>
          </a:p>
        </p:txBody>
      </p:sp>
      <p:sp>
        <p:nvSpPr>
          <p:cNvPr id="3" name="Sisu kohatäide 2">
            <a:extLst>
              <a:ext uri="{FF2B5EF4-FFF2-40B4-BE49-F238E27FC236}">
                <a16:creationId xmlns:a16="http://schemas.microsoft.com/office/drawing/2014/main" id="{5425CB0E-D7D7-4978-81CE-7E9E548EF18F}"/>
              </a:ext>
            </a:extLst>
          </p:cNvPr>
          <p:cNvSpPr txBox="1">
            <a:spLocks noGrp="1"/>
          </p:cNvSpPr>
          <p:nvPr>
            <p:ph idx="1"/>
          </p:nvPr>
        </p:nvSpPr>
        <p:spPr/>
        <p:txBody>
          <a:bodyPr/>
          <a:lstStyle/>
          <a:p>
            <a:pPr lvl="0"/>
            <a:r>
              <a:rPr lang="et-EE"/>
              <a:t>Turvatöötajaks (valvuriks) on võimalik õppida läbides, kas 4-nädalase tasulise koolituse või 20-nädalase kursuse, kus õppija saab riigilt toetust.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6">
            <a:extLst>
              <a:ext uri="{FF2B5EF4-FFF2-40B4-BE49-F238E27FC236}">
                <a16:creationId xmlns:a16="http://schemas.microsoft.com/office/drawing/2014/main" id="{788B7048-1A98-4002-BA04-018DDEE5DBC9}"/>
              </a:ext>
            </a:extLst>
          </p:cNvPr>
          <p:cNvSpPr/>
          <p:nvPr/>
        </p:nvSpPr>
        <p:spPr>
          <a:xfrm>
            <a:off x="0" y="4660902"/>
            <a:ext cx="9143997" cy="381003"/>
          </a:xfrm>
          <a:prstGeom prst="rect">
            <a:avLst/>
          </a:prstGeom>
          <a:gradFill>
            <a:gsLst>
              <a:gs pos="0">
                <a:srgbClr val="F6F8FC"/>
              </a:gs>
              <a:gs pos="100000">
                <a:srgbClr val="B4C7E7"/>
              </a:gs>
            </a:gsLst>
            <a:lin ang="10800000"/>
          </a:gra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da-DK" sz="1350">
              <a:solidFill>
                <a:srgbClr val="FFFFFF"/>
              </a:solidFill>
              <a:latin typeface="Calibri"/>
            </a:endParaRPr>
          </a:p>
        </p:txBody>
      </p:sp>
      <p:pic>
        <p:nvPicPr>
          <p:cNvPr id="3" name="Billede 3">
            <a:extLst>
              <a:ext uri="{FF2B5EF4-FFF2-40B4-BE49-F238E27FC236}">
                <a16:creationId xmlns:a16="http://schemas.microsoft.com/office/drawing/2014/main" id="{32E45FBD-2499-45D5-8F31-DA2B4553F003}"/>
              </a:ext>
            </a:extLst>
          </p:cNvPr>
          <p:cNvPicPr>
            <a:picLocks noChangeAspect="1"/>
          </p:cNvPicPr>
          <p:nvPr/>
        </p:nvPicPr>
        <p:blipFill>
          <a:blip r:embed="rId2"/>
          <a:stretch>
            <a:fillRect/>
          </a:stretch>
        </p:blipFill>
        <p:spPr>
          <a:xfrm>
            <a:off x="8475143" y="4729551"/>
            <a:ext cx="454287" cy="257319"/>
          </a:xfrm>
          <a:prstGeom prst="rect">
            <a:avLst/>
          </a:prstGeom>
          <a:noFill/>
          <a:ln cap="flat">
            <a:noFill/>
          </a:ln>
        </p:spPr>
      </p:pic>
      <p:sp>
        <p:nvSpPr>
          <p:cNvPr id="4" name="Tekstfelt 4">
            <a:extLst>
              <a:ext uri="{FF2B5EF4-FFF2-40B4-BE49-F238E27FC236}">
                <a16:creationId xmlns:a16="http://schemas.microsoft.com/office/drawing/2014/main" id="{E84A7083-353A-47E9-8FD2-E7E7B2912A54}"/>
              </a:ext>
            </a:extLst>
          </p:cNvPr>
          <p:cNvSpPr txBox="1"/>
          <p:nvPr/>
        </p:nvSpPr>
        <p:spPr>
          <a:xfrm>
            <a:off x="3990108" y="4639416"/>
            <a:ext cx="4341100" cy="438582"/>
          </a:xfrm>
          <a:prstGeom prst="rect">
            <a:avLst/>
          </a:prstGeom>
          <a:noFill/>
          <a:ln cap="flat">
            <a:noFill/>
          </a:ln>
        </p:spPr>
        <p:txBody>
          <a:bodyPr vert="horz" wrap="square" lIns="68580" tIns="34290" rIns="68580" bIns="34290" anchor="t" anchorCtr="0" compatLnSpc="1">
            <a:spAutoFit/>
          </a:bodyPr>
          <a:lstStyle/>
          <a:p>
            <a:pPr algn="r" defTabSz="685800">
              <a:defRPr sz="1800" b="0" i="0" u="none" strike="noStrike" kern="0" cap="none" spc="0" baseline="0">
                <a:solidFill>
                  <a:srgbClr val="000000"/>
                </a:solidFill>
                <a:uFillTx/>
              </a:defRPr>
            </a:pPr>
            <a:r>
              <a:rPr lang="da-DK" sz="2400" b="1">
                <a:solidFill>
                  <a:srgbClr val="203864"/>
                </a:solidFill>
                <a:latin typeface="Calibri"/>
              </a:rPr>
              <a:t>SIKKERHEDSVAGT EUD </a:t>
            </a:r>
          </a:p>
        </p:txBody>
      </p:sp>
      <p:pic>
        <p:nvPicPr>
          <p:cNvPr id="5" name="Billede 5">
            <a:extLst>
              <a:ext uri="{FF2B5EF4-FFF2-40B4-BE49-F238E27FC236}">
                <a16:creationId xmlns:a16="http://schemas.microsoft.com/office/drawing/2014/main" id="{70350521-F3E0-4471-B6C4-C8FE63DBD394}"/>
              </a:ext>
            </a:extLst>
          </p:cNvPr>
          <p:cNvPicPr>
            <a:picLocks noChangeAspect="1"/>
          </p:cNvPicPr>
          <p:nvPr/>
        </p:nvPicPr>
        <p:blipFill>
          <a:blip r:embed="rId3"/>
          <a:stretch>
            <a:fillRect/>
          </a:stretch>
        </p:blipFill>
        <p:spPr>
          <a:xfrm>
            <a:off x="120358" y="4312551"/>
            <a:ext cx="791687" cy="725185"/>
          </a:xfrm>
          <a:prstGeom prst="rect">
            <a:avLst/>
          </a:prstGeom>
          <a:noFill/>
          <a:ln cap="flat">
            <a:noFill/>
          </a:ln>
        </p:spPr>
      </p:pic>
      <p:pic>
        <p:nvPicPr>
          <p:cNvPr id="6" name="Picture 2" descr="http://us.123rf.com/400wm/400/400/lenm/lenm0907/lenm090700067/5171841-computer-support-with-clipping-path.jpg">
            <a:extLst>
              <a:ext uri="{FF2B5EF4-FFF2-40B4-BE49-F238E27FC236}">
                <a16:creationId xmlns:a16="http://schemas.microsoft.com/office/drawing/2014/main" id="{E418DCA3-A90A-415B-A945-D7F2C4657C32}"/>
              </a:ext>
            </a:extLst>
          </p:cNvPr>
          <p:cNvPicPr>
            <a:picLocks noChangeAspect="1"/>
          </p:cNvPicPr>
          <p:nvPr/>
        </p:nvPicPr>
        <p:blipFill>
          <a:blip r:embed="rId4"/>
          <a:srcRect/>
          <a:stretch>
            <a:fillRect/>
          </a:stretch>
        </p:blipFill>
        <p:spPr>
          <a:xfrm>
            <a:off x="1763796" y="2949742"/>
            <a:ext cx="1148042" cy="1274600"/>
          </a:xfrm>
          <a:prstGeom prst="rect">
            <a:avLst/>
          </a:prstGeom>
          <a:noFill/>
          <a:ln cap="flat">
            <a:noFill/>
          </a:ln>
        </p:spPr>
      </p:pic>
      <p:sp>
        <p:nvSpPr>
          <p:cNvPr id="7" name="Rectangle 4">
            <a:extLst>
              <a:ext uri="{FF2B5EF4-FFF2-40B4-BE49-F238E27FC236}">
                <a16:creationId xmlns:a16="http://schemas.microsoft.com/office/drawing/2014/main" id="{BFCF9356-DFAE-43AE-ADEE-67139C9B4AD2}"/>
              </a:ext>
            </a:extLst>
          </p:cNvPr>
          <p:cNvSpPr txBox="1">
            <a:spLocks noGrp="1"/>
          </p:cNvSpPr>
          <p:nvPr>
            <p:ph type="ctrTitle"/>
          </p:nvPr>
        </p:nvSpPr>
        <p:spPr>
          <a:xfrm>
            <a:off x="1507827" y="0"/>
            <a:ext cx="6480721" cy="792126"/>
          </a:xfrm>
        </p:spPr>
        <p:txBody>
          <a:bodyPr anchorCtr="0"/>
          <a:lstStyle/>
          <a:p>
            <a:pPr lvl="0" algn="l"/>
            <a:r>
              <a:rPr lang="da-DK" sz="2700">
                <a:solidFill>
                  <a:srgbClr val="3E5370"/>
                </a:solidFill>
              </a:rPr>
              <a:t>Mandatory contents </a:t>
            </a:r>
            <a:r>
              <a:rPr lang="da-DK" sz="2700" b="1">
                <a:latin typeface="Arial Black" pitchFamily="34"/>
              </a:rPr>
              <a:t>Security Guard.</a:t>
            </a:r>
            <a:endParaRPr lang="da-DK" sz="2700">
              <a:latin typeface="Arial Black" pitchFamily="34"/>
            </a:endParaRPr>
          </a:p>
        </p:txBody>
      </p:sp>
      <p:sp>
        <p:nvSpPr>
          <p:cNvPr id="8" name="Rectangle 5">
            <a:extLst>
              <a:ext uri="{FF2B5EF4-FFF2-40B4-BE49-F238E27FC236}">
                <a16:creationId xmlns:a16="http://schemas.microsoft.com/office/drawing/2014/main" id="{8554E8DB-5E45-4730-898F-27FB596CC581}"/>
              </a:ext>
            </a:extLst>
          </p:cNvPr>
          <p:cNvSpPr txBox="1">
            <a:spLocks noGrp="1"/>
          </p:cNvSpPr>
          <p:nvPr>
            <p:ph type="subTitle" idx="1"/>
          </p:nvPr>
        </p:nvSpPr>
        <p:spPr>
          <a:xfrm>
            <a:off x="3128009" y="972725"/>
            <a:ext cx="4536786" cy="3888582"/>
          </a:xfrm>
        </p:spPr>
        <p:txBody>
          <a:bodyPr anchorCtr="0"/>
          <a:lstStyle/>
          <a:p>
            <a:pPr lvl="0">
              <a:lnSpc>
                <a:spcPct val="80000"/>
              </a:lnSpc>
            </a:pPr>
            <a:endParaRPr lang="da-DK">
              <a:ea typeface="Tahoma" pitchFamily="34"/>
              <a:cs typeface="Tahoma" pitchFamily="34"/>
            </a:endParaRPr>
          </a:p>
          <a:p>
            <a:pPr marL="342900" indent="-342900" algn="l">
              <a:lnSpc>
                <a:spcPct val="80000"/>
              </a:lnSpc>
              <a:buClr>
                <a:srgbClr val="000000"/>
              </a:buClr>
              <a:buChar char="•"/>
            </a:pPr>
            <a:r>
              <a:rPr lang="da-DK" sz="2100" b="1">
                <a:ea typeface="Tahoma" pitchFamily="34"/>
                <a:cs typeface="Tahoma" pitchFamily="34"/>
              </a:rPr>
              <a:t>Fire </a:t>
            </a:r>
          </a:p>
          <a:p>
            <a:pPr marL="342900" indent="-342900" algn="l">
              <a:lnSpc>
                <a:spcPct val="80000"/>
              </a:lnSpc>
              <a:buClr>
                <a:srgbClr val="000000"/>
              </a:buClr>
              <a:buChar char="•"/>
            </a:pPr>
            <a:r>
              <a:rPr lang="da-DK" sz="2100" b="1">
                <a:ea typeface="Tahoma" pitchFamily="34"/>
                <a:cs typeface="Tahoma" pitchFamily="34"/>
              </a:rPr>
              <a:t>First aid</a:t>
            </a:r>
          </a:p>
          <a:p>
            <a:pPr marL="342900" indent="-342900" algn="l">
              <a:lnSpc>
                <a:spcPct val="80000"/>
              </a:lnSpc>
              <a:buClr>
                <a:srgbClr val="000000"/>
              </a:buClr>
              <a:buChar char="•"/>
            </a:pPr>
            <a:r>
              <a:rPr lang="da-DK" sz="2100" b="1">
                <a:ea typeface="Tahoma" pitchFamily="34"/>
                <a:cs typeface="Tahoma" pitchFamily="34"/>
              </a:rPr>
              <a:t>IT</a:t>
            </a:r>
          </a:p>
          <a:p>
            <a:pPr marL="342900" indent="-342900" algn="l">
              <a:lnSpc>
                <a:spcPct val="80000"/>
              </a:lnSpc>
              <a:buClr>
                <a:srgbClr val="000000"/>
              </a:buClr>
              <a:buChar char="•"/>
            </a:pPr>
            <a:r>
              <a:rPr lang="da-DK" sz="2100" b="1">
                <a:ea typeface="Tahoma" pitchFamily="34"/>
                <a:cs typeface="Tahoma" pitchFamily="34"/>
              </a:rPr>
              <a:t>VFU </a:t>
            </a:r>
            <a:r>
              <a:rPr lang="da-DK" sz="1125" b="1">
                <a:ea typeface="Tahoma" pitchFamily="34"/>
                <a:cs typeface="Tahoma" pitchFamily="34"/>
              </a:rPr>
              <a:t>(Vagtrelateret Fysisk Uddannelse)</a:t>
            </a:r>
            <a:endParaRPr lang="da-DK" sz="2100" b="1"/>
          </a:p>
          <a:p>
            <a:pPr marL="342900" indent="-342900" algn="l">
              <a:lnSpc>
                <a:spcPct val="80000"/>
              </a:lnSpc>
              <a:buClr>
                <a:srgbClr val="000000"/>
              </a:buClr>
              <a:buChar char="•"/>
            </a:pPr>
            <a:r>
              <a:rPr lang="da-DK" sz="2100" b="1">
                <a:ea typeface="Tahoma" pitchFamily="34"/>
                <a:cs typeface="Tahoma" pitchFamily="34"/>
              </a:rPr>
              <a:t>Psykologi</a:t>
            </a:r>
          </a:p>
          <a:p>
            <a:pPr marL="342900" indent="-342900" algn="l">
              <a:lnSpc>
                <a:spcPct val="80000"/>
              </a:lnSpc>
              <a:buClr>
                <a:srgbClr val="000000"/>
              </a:buClr>
              <a:buChar char="•"/>
            </a:pPr>
            <a:r>
              <a:rPr lang="da-DK" sz="2100" b="1">
                <a:ea typeface="Tahoma" pitchFamily="34"/>
                <a:cs typeface="Tahoma" pitchFamily="34"/>
              </a:rPr>
              <a:t>Danish</a:t>
            </a:r>
          </a:p>
          <a:p>
            <a:pPr marL="342900" indent="-342900" algn="l">
              <a:lnSpc>
                <a:spcPct val="80000"/>
              </a:lnSpc>
              <a:buClr>
                <a:srgbClr val="000000"/>
              </a:buClr>
              <a:buChar char="•"/>
            </a:pPr>
            <a:r>
              <a:rPr lang="da-DK" sz="2100" b="1">
                <a:ea typeface="Tahoma" pitchFamily="34"/>
                <a:cs typeface="Tahoma" pitchFamily="34"/>
              </a:rPr>
              <a:t>Communication og </a:t>
            </a:r>
          </a:p>
          <a:p>
            <a:pPr lvl="0" algn="l">
              <a:lnSpc>
                <a:spcPct val="80000"/>
              </a:lnSpc>
            </a:pPr>
            <a:r>
              <a:rPr lang="da-DK" sz="2100" b="1">
                <a:ea typeface="Tahoma" pitchFamily="34"/>
                <a:cs typeface="Tahoma" pitchFamily="34"/>
              </a:rPr>
              <a:t>      presentation.</a:t>
            </a:r>
          </a:p>
          <a:p>
            <a:pPr marL="342900" indent="-342900" algn="l">
              <a:lnSpc>
                <a:spcPct val="80000"/>
              </a:lnSpc>
              <a:buClr>
                <a:srgbClr val="000000"/>
              </a:buClr>
              <a:buChar char="•"/>
            </a:pPr>
            <a:r>
              <a:rPr lang="da-DK" sz="2100" b="1">
                <a:ea typeface="Tahoma" pitchFamily="34"/>
                <a:cs typeface="Tahoma" pitchFamily="34"/>
              </a:rPr>
              <a:t>Common Guard traning</a:t>
            </a:r>
            <a:endParaRPr lang="da-DK">
              <a:ea typeface="Tahoma" pitchFamily="34"/>
              <a:cs typeface="Tahoma" pitchFamily="34"/>
            </a:endParaRPr>
          </a:p>
          <a:p>
            <a:pPr lvl="0">
              <a:lnSpc>
                <a:spcPct val="80000"/>
              </a:lnSpc>
            </a:pPr>
            <a:r>
              <a:rPr lang="da-DK">
                <a:ea typeface="Tahoma" pitchFamily="34"/>
                <a:cs typeface="Tahoma" pitchFamily="34"/>
              </a:rPr>
              <a:t> </a:t>
            </a:r>
          </a:p>
          <a:p>
            <a:pPr lvl="0">
              <a:lnSpc>
                <a:spcPct val="80000"/>
              </a:lnSpc>
            </a:pPr>
            <a:endParaRPr lang="da-DK"/>
          </a:p>
          <a:p>
            <a:pPr lvl="0">
              <a:lnSpc>
                <a:spcPct val="80000"/>
              </a:lnSpc>
            </a:pPr>
            <a:endParaRPr lang="da-DK"/>
          </a:p>
        </p:txBody>
      </p:sp>
      <p:pic>
        <p:nvPicPr>
          <p:cNvPr id="9" name="Picture 13" descr="IMG_0003">
            <a:hlinkClick r:id="rId5"/>
            <a:extLst>
              <a:ext uri="{FF2B5EF4-FFF2-40B4-BE49-F238E27FC236}">
                <a16:creationId xmlns:a16="http://schemas.microsoft.com/office/drawing/2014/main" id="{078CD10D-5646-47A5-885D-C26F5BE7F2C3}"/>
              </a:ext>
            </a:extLst>
          </p:cNvPr>
          <p:cNvPicPr>
            <a:picLocks noChangeAspect="1"/>
          </p:cNvPicPr>
          <p:nvPr/>
        </p:nvPicPr>
        <p:blipFill>
          <a:blip r:embed="rId6"/>
          <a:srcRect/>
          <a:stretch>
            <a:fillRect/>
          </a:stretch>
        </p:blipFill>
        <p:spPr>
          <a:xfrm>
            <a:off x="6081483" y="1080663"/>
            <a:ext cx="1799059" cy="1349997"/>
          </a:xfrm>
          <a:prstGeom prst="rect">
            <a:avLst/>
          </a:prstGeom>
          <a:noFill/>
          <a:ln cap="flat">
            <a:noFill/>
          </a:ln>
        </p:spPr>
      </p:pic>
      <p:pic>
        <p:nvPicPr>
          <p:cNvPr id="10" name="Picture 24" descr="vagt">
            <a:hlinkClick r:id="rId7"/>
            <a:extLst>
              <a:ext uri="{FF2B5EF4-FFF2-40B4-BE49-F238E27FC236}">
                <a16:creationId xmlns:a16="http://schemas.microsoft.com/office/drawing/2014/main" id="{84BD580D-93F6-450F-B331-4478F8FFF6A5}"/>
              </a:ext>
            </a:extLst>
          </p:cNvPr>
          <p:cNvPicPr>
            <a:picLocks noChangeAspect="1"/>
          </p:cNvPicPr>
          <p:nvPr/>
        </p:nvPicPr>
        <p:blipFill>
          <a:blip r:embed="rId8"/>
          <a:srcRect/>
          <a:stretch>
            <a:fillRect/>
          </a:stretch>
        </p:blipFill>
        <p:spPr>
          <a:xfrm>
            <a:off x="6204151" y="3078885"/>
            <a:ext cx="1622376" cy="1349997"/>
          </a:xfrm>
          <a:prstGeom prst="rect">
            <a:avLst/>
          </a:prstGeom>
          <a:noFill/>
          <a:ln cap="flat">
            <a:noFill/>
          </a:ln>
        </p:spPr>
      </p:pic>
      <p:sp>
        <p:nvSpPr>
          <p:cNvPr id="11" name="Tekstfelt 13">
            <a:extLst>
              <a:ext uri="{FF2B5EF4-FFF2-40B4-BE49-F238E27FC236}">
                <a16:creationId xmlns:a16="http://schemas.microsoft.com/office/drawing/2014/main" id="{27E12E47-F189-4DFE-82B2-71FABC2981D9}"/>
              </a:ext>
            </a:extLst>
          </p:cNvPr>
          <p:cNvSpPr txBox="1"/>
          <p:nvPr/>
        </p:nvSpPr>
        <p:spPr>
          <a:xfrm>
            <a:off x="912046" y="4729552"/>
            <a:ext cx="1789592" cy="484748"/>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da-DK" sz="1350">
                <a:solidFill>
                  <a:srgbClr val="000000"/>
                </a:solidFill>
                <a:latin typeface="Calibri"/>
              </a:rPr>
              <a:t>Mogens Sørensen 2017</a:t>
            </a:r>
          </a:p>
          <a:p>
            <a:pPr defTabSz="685800">
              <a:defRPr sz="1800" b="0" i="0" u="none" strike="noStrike" kern="0" cap="none" spc="0" baseline="0">
                <a:solidFill>
                  <a:srgbClr val="000000"/>
                </a:solidFill>
                <a:uFillTx/>
              </a:defRPr>
            </a:pPr>
            <a:endParaRPr lang="da-DK" sz="1350">
              <a:solidFill>
                <a:srgbClr val="000000"/>
              </a:solidFill>
              <a:latin typeface="Calibri"/>
            </a:endParaRPr>
          </a:p>
        </p:txBody>
      </p:sp>
      <p:pic>
        <p:nvPicPr>
          <p:cNvPr id="12" name="Picture 2" descr="Billedresultat for førstehjælp">
            <a:extLst>
              <a:ext uri="{FF2B5EF4-FFF2-40B4-BE49-F238E27FC236}">
                <a16:creationId xmlns:a16="http://schemas.microsoft.com/office/drawing/2014/main" id="{271F3F48-F562-4666-AF2A-755CA4A762C6}"/>
              </a:ext>
            </a:extLst>
          </p:cNvPr>
          <p:cNvPicPr>
            <a:picLocks noChangeAspect="1"/>
          </p:cNvPicPr>
          <p:nvPr/>
        </p:nvPicPr>
        <p:blipFill>
          <a:blip r:embed="rId9"/>
          <a:srcRect/>
          <a:stretch>
            <a:fillRect/>
          </a:stretch>
        </p:blipFill>
        <p:spPr>
          <a:xfrm>
            <a:off x="455810" y="1228686"/>
            <a:ext cx="2390932" cy="1345862"/>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6">
            <a:extLst>
              <a:ext uri="{FF2B5EF4-FFF2-40B4-BE49-F238E27FC236}">
                <a16:creationId xmlns:a16="http://schemas.microsoft.com/office/drawing/2014/main" id="{543858D9-19C3-4975-AAC1-040403FAC1AC}"/>
              </a:ext>
            </a:extLst>
          </p:cNvPr>
          <p:cNvSpPr/>
          <p:nvPr/>
        </p:nvSpPr>
        <p:spPr>
          <a:xfrm>
            <a:off x="0" y="4660902"/>
            <a:ext cx="9143997" cy="381003"/>
          </a:xfrm>
          <a:prstGeom prst="rect">
            <a:avLst/>
          </a:prstGeom>
          <a:gradFill>
            <a:gsLst>
              <a:gs pos="0">
                <a:srgbClr val="F6F8FC"/>
              </a:gs>
              <a:gs pos="100000">
                <a:srgbClr val="B4C7E7"/>
              </a:gs>
            </a:gsLst>
            <a:lin ang="10800000"/>
          </a:gra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da-DK" sz="1350">
              <a:solidFill>
                <a:srgbClr val="FFFFFF"/>
              </a:solidFill>
              <a:latin typeface="Calibri"/>
            </a:endParaRPr>
          </a:p>
        </p:txBody>
      </p:sp>
      <p:pic>
        <p:nvPicPr>
          <p:cNvPr id="3" name="Billede 3">
            <a:extLst>
              <a:ext uri="{FF2B5EF4-FFF2-40B4-BE49-F238E27FC236}">
                <a16:creationId xmlns:a16="http://schemas.microsoft.com/office/drawing/2014/main" id="{44E9F8EC-4B80-449D-A9B3-A0794BD9EAEC}"/>
              </a:ext>
            </a:extLst>
          </p:cNvPr>
          <p:cNvPicPr>
            <a:picLocks noChangeAspect="1"/>
          </p:cNvPicPr>
          <p:nvPr/>
        </p:nvPicPr>
        <p:blipFill>
          <a:blip r:embed="rId2"/>
          <a:stretch>
            <a:fillRect/>
          </a:stretch>
        </p:blipFill>
        <p:spPr>
          <a:xfrm>
            <a:off x="8475143" y="4729551"/>
            <a:ext cx="454287" cy="257319"/>
          </a:xfrm>
          <a:prstGeom prst="rect">
            <a:avLst/>
          </a:prstGeom>
          <a:noFill/>
          <a:ln cap="flat">
            <a:noFill/>
          </a:ln>
        </p:spPr>
      </p:pic>
      <p:sp>
        <p:nvSpPr>
          <p:cNvPr id="4" name="Tekstfelt 4">
            <a:extLst>
              <a:ext uri="{FF2B5EF4-FFF2-40B4-BE49-F238E27FC236}">
                <a16:creationId xmlns:a16="http://schemas.microsoft.com/office/drawing/2014/main" id="{B6336895-13CA-4324-B7E4-28D73BD8E5A8}"/>
              </a:ext>
            </a:extLst>
          </p:cNvPr>
          <p:cNvSpPr txBox="1"/>
          <p:nvPr/>
        </p:nvSpPr>
        <p:spPr>
          <a:xfrm>
            <a:off x="3990108" y="4639416"/>
            <a:ext cx="4341100" cy="438582"/>
          </a:xfrm>
          <a:prstGeom prst="rect">
            <a:avLst/>
          </a:prstGeom>
          <a:noFill/>
          <a:ln cap="flat">
            <a:noFill/>
          </a:ln>
        </p:spPr>
        <p:txBody>
          <a:bodyPr vert="horz" wrap="square" lIns="68580" tIns="34290" rIns="68580" bIns="34290" anchor="t" anchorCtr="0" compatLnSpc="1">
            <a:spAutoFit/>
          </a:bodyPr>
          <a:lstStyle/>
          <a:p>
            <a:pPr algn="r" defTabSz="685800">
              <a:defRPr sz="1800" b="0" i="0" u="none" strike="noStrike" kern="0" cap="none" spc="0" baseline="0">
                <a:solidFill>
                  <a:srgbClr val="000000"/>
                </a:solidFill>
                <a:uFillTx/>
              </a:defRPr>
            </a:pPr>
            <a:r>
              <a:rPr lang="da-DK" sz="2400" b="1">
                <a:solidFill>
                  <a:srgbClr val="203864"/>
                </a:solidFill>
                <a:latin typeface="Calibri"/>
              </a:rPr>
              <a:t>SIKKERHEDSVAGT EUD </a:t>
            </a:r>
          </a:p>
        </p:txBody>
      </p:sp>
      <p:pic>
        <p:nvPicPr>
          <p:cNvPr id="5" name="Billede 5">
            <a:extLst>
              <a:ext uri="{FF2B5EF4-FFF2-40B4-BE49-F238E27FC236}">
                <a16:creationId xmlns:a16="http://schemas.microsoft.com/office/drawing/2014/main" id="{C7DD53AE-79B3-45BD-BA11-4331C3A82200}"/>
              </a:ext>
            </a:extLst>
          </p:cNvPr>
          <p:cNvPicPr>
            <a:picLocks noChangeAspect="1"/>
          </p:cNvPicPr>
          <p:nvPr/>
        </p:nvPicPr>
        <p:blipFill>
          <a:blip r:embed="rId3"/>
          <a:stretch>
            <a:fillRect/>
          </a:stretch>
        </p:blipFill>
        <p:spPr>
          <a:xfrm>
            <a:off x="120358" y="4312551"/>
            <a:ext cx="791687" cy="725185"/>
          </a:xfrm>
          <a:prstGeom prst="rect">
            <a:avLst/>
          </a:prstGeom>
          <a:noFill/>
          <a:ln cap="flat">
            <a:noFill/>
          </a:ln>
        </p:spPr>
      </p:pic>
      <p:sp>
        <p:nvSpPr>
          <p:cNvPr id="6" name="Tekstboks 4">
            <a:extLst>
              <a:ext uri="{FF2B5EF4-FFF2-40B4-BE49-F238E27FC236}">
                <a16:creationId xmlns:a16="http://schemas.microsoft.com/office/drawing/2014/main" id="{AFBAF1AF-9764-4110-82FB-D2C23C2EAB4F}"/>
              </a:ext>
            </a:extLst>
          </p:cNvPr>
          <p:cNvSpPr txBox="1"/>
          <p:nvPr/>
        </p:nvSpPr>
        <p:spPr>
          <a:xfrm>
            <a:off x="1146938" y="1168425"/>
            <a:ext cx="7047185" cy="1638910"/>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da-DK" sz="1500" b="1">
                <a:solidFill>
                  <a:srgbClr val="000000"/>
                </a:solidFill>
                <a:latin typeface="Calibri"/>
              </a:rPr>
              <a:t>How long?</a:t>
            </a:r>
            <a:br>
              <a:rPr lang="da-DK" sz="1500">
                <a:solidFill>
                  <a:srgbClr val="000000"/>
                </a:solidFill>
                <a:latin typeface="Calibri"/>
              </a:rPr>
            </a:br>
            <a:r>
              <a:rPr lang="da-DK" sz="1500">
                <a:solidFill>
                  <a:srgbClr val="000000"/>
                </a:solidFill>
                <a:latin typeface="Calibri"/>
              </a:rPr>
              <a:t>The education as a Security Guard takes 1 year and 6 months, the 44 weeks takes place at the School. If you are above 25, you can start an EUV (for adults), this course is shorter</a:t>
            </a:r>
            <a:br>
              <a:rPr lang="da-DK" sz="1500">
                <a:solidFill>
                  <a:srgbClr val="000000"/>
                </a:solidFill>
                <a:latin typeface="Calibri"/>
              </a:rPr>
            </a:br>
            <a:br>
              <a:rPr lang="da-DK" sz="1500">
                <a:solidFill>
                  <a:srgbClr val="000000"/>
                </a:solidFill>
                <a:latin typeface="Calibri"/>
              </a:rPr>
            </a:br>
            <a:r>
              <a:rPr lang="da-DK" sz="1500" b="1">
                <a:solidFill>
                  <a:srgbClr val="000000"/>
                </a:solidFill>
                <a:latin typeface="Calibri"/>
              </a:rPr>
              <a:t>Internship</a:t>
            </a:r>
            <a:br>
              <a:rPr lang="da-DK" sz="1500">
                <a:solidFill>
                  <a:srgbClr val="000000"/>
                </a:solidFill>
                <a:latin typeface="Calibri"/>
              </a:rPr>
            </a:br>
            <a:r>
              <a:rPr lang="da-DK" sz="1500">
                <a:solidFill>
                  <a:srgbClr val="000000"/>
                </a:solidFill>
                <a:latin typeface="Calibri"/>
              </a:rPr>
              <a:t>The education is partial school and internship.</a:t>
            </a:r>
            <a:br>
              <a:rPr lang="da-DK" sz="1200">
                <a:solidFill>
                  <a:srgbClr val="000000"/>
                </a:solidFill>
                <a:latin typeface="Calibri"/>
              </a:rPr>
            </a:br>
            <a:endParaRPr lang="da-DK" sz="1200">
              <a:solidFill>
                <a:srgbClr val="000000"/>
              </a:solidFill>
              <a:latin typeface="Calibri"/>
            </a:endParaRPr>
          </a:p>
        </p:txBody>
      </p:sp>
      <p:grpSp>
        <p:nvGrpSpPr>
          <p:cNvPr id="7" name="Gruppe 12">
            <a:extLst>
              <a:ext uri="{FF2B5EF4-FFF2-40B4-BE49-F238E27FC236}">
                <a16:creationId xmlns:a16="http://schemas.microsoft.com/office/drawing/2014/main" id="{7840769A-2302-4E29-8078-B309A787F7C6}"/>
              </a:ext>
            </a:extLst>
          </p:cNvPr>
          <p:cNvGrpSpPr/>
          <p:nvPr/>
        </p:nvGrpSpPr>
        <p:grpSpPr>
          <a:xfrm>
            <a:off x="673976" y="3489850"/>
            <a:ext cx="7657238" cy="786599"/>
            <a:chOff x="898635" y="4653134"/>
            <a:chExt cx="10209650" cy="1048798"/>
          </a:xfrm>
        </p:grpSpPr>
        <p:sp>
          <p:nvSpPr>
            <p:cNvPr id="8" name="Rektangel 10">
              <a:extLst>
                <a:ext uri="{FF2B5EF4-FFF2-40B4-BE49-F238E27FC236}">
                  <a16:creationId xmlns:a16="http://schemas.microsoft.com/office/drawing/2014/main" id="{B68E74D6-5A11-4651-9946-C8291CED8A6B}"/>
                </a:ext>
              </a:extLst>
            </p:cNvPr>
            <p:cNvSpPr/>
            <p:nvPr/>
          </p:nvSpPr>
          <p:spPr>
            <a:xfrm>
              <a:off x="898635" y="4653134"/>
              <a:ext cx="3432557" cy="1048798"/>
            </a:xfrm>
            <a:prstGeom prst="rect">
              <a:avLst/>
            </a:prstGeom>
            <a:solidFill>
              <a:srgbClr val="FFC000"/>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350" b="1">
                  <a:solidFill>
                    <a:srgbClr val="000000"/>
                  </a:solidFill>
                  <a:latin typeface="Tahoma" pitchFamily="34"/>
                  <a:ea typeface="Tahoma" pitchFamily="34"/>
                  <a:cs typeface="Tahoma" pitchFamily="34"/>
                </a:rPr>
                <a:t>Basic course 20 weeks</a:t>
              </a:r>
            </a:p>
          </p:txBody>
        </p:sp>
        <p:sp>
          <p:nvSpPr>
            <p:cNvPr id="9" name="Rektangel 11">
              <a:extLst>
                <a:ext uri="{FF2B5EF4-FFF2-40B4-BE49-F238E27FC236}">
                  <a16:creationId xmlns:a16="http://schemas.microsoft.com/office/drawing/2014/main" id="{8F2E9E5F-BC0D-4667-8BF3-5910980E9097}"/>
                </a:ext>
              </a:extLst>
            </p:cNvPr>
            <p:cNvSpPr/>
            <p:nvPr/>
          </p:nvSpPr>
          <p:spPr>
            <a:xfrm>
              <a:off x="4243172" y="4653134"/>
              <a:ext cx="1144179" cy="1048798"/>
            </a:xfrm>
            <a:prstGeom prst="rect">
              <a:avLst/>
            </a:prstGeom>
            <a:solidFill>
              <a:srgbClr val="A5A5A5"/>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200" b="1">
                  <a:solidFill>
                    <a:srgbClr val="000000"/>
                  </a:solidFill>
                  <a:latin typeface="Tahoma" pitchFamily="34"/>
                  <a:ea typeface="Tahoma" pitchFamily="34"/>
                  <a:cs typeface="Tahoma" pitchFamily="34"/>
                </a:rPr>
                <a:t>Intern-ship</a:t>
              </a:r>
            </a:p>
          </p:txBody>
        </p:sp>
        <p:sp>
          <p:nvSpPr>
            <p:cNvPr id="10" name="Rektangel 12">
              <a:extLst>
                <a:ext uri="{FF2B5EF4-FFF2-40B4-BE49-F238E27FC236}">
                  <a16:creationId xmlns:a16="http://schemas.microsoft.com/office/drawing/2014/main" id="{F38DE768-E6BF-45BC-83F6-3CE10EE5F6F3}"/>
                </a:ext>
              </a:extLst>
            </p:cNvPr>
            <p:cNvSpPr/>
            <p:nvPr/>
          </p:nvSpPr>
          <p:spPr>
            <a:xfrm>
              <a:off x="5387361" y="4653134"/>
              <a:ext cx="1144188" cy="1048798"/>
            </a:xfrm>
            <a:prstGeom prst="rect">
              <a:avLst/>
            </a:pr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200" b="1">
                  <a:solidFill>
                    <a:srgbClr val="FFFFFF"/>
                  </a:solidFill>
                  <a:latin typeface="Tahoma" pitchFamily="34"/>
                  <a:ea typeface="Tahoma" pitchFamily="34"/>
                  <a:cs typeface="Tahoma" pitchFamily="34"/>
                </a:rPr>
                <a:t>School</a:t>
              </a:r>
            </a:p>
            <a:p>
              <a:pPr algn="ctr" defTabSz="685800">
                <a:defRPr sz="1800" b="0" i="0" u="none" strike="noStrike" kern="0" cap="none" spc="0" baseline="0">
                  <a:solidFill>
                    <a:srgbClr val="000000"/>
                  </a:solidFill>
                  <a:uFillTx/>
                </a:defRPr>
              </a:pPr>
              <a:r>
                <a:rPr lang="da-DK" sz="1200" b="1">
                  <a:solidFill>
                    <a:srgbClr val="FFFFFF"/>
                  </a:solidFill>
                  <a:latin typeface="Tahoma" pitchFamily="34"/>
                  <a:ea typeface="Tahoma" pitchFamily="34"/>
                  <a:cs typeface="Tahoma" pitchFamily="34"/>
                </a:rPr>
                <a:t>8 weeks</a:t>
              </a:r>
            </a:p>
          </p:txBody>
        </p:sp>
        <p:sp>
          <p:nvSpPr>
            <p:cNvPr id="11" name="Rektangel 13">
              <a:extLst>
                <a:ext uri="{FF2B5EF4-FFF2-40B4-BE49-F238E27FC236}">
                  <a16:creationId xmlns:a16="http://schemas.microsoft.com/office/drawing/2014/main" id="{2887F0DD-7E04-4034-9642-DFA48C7959D9}"/>
                </a:ext>
              </a:extLst>
            </p:cNvPr>
            <p:cNvSpPr/>
            <p:nvPr/>
          </p:nvSpPr>
          <p:spPr>
            <a:xfrm>
              <a:off x="6531540" y="4653134"/>
              <a:ext cx="1144179" cy="1048798"/>
            </a:xfrm>
            <a:prstGeom prst="rect">
              <a:avLst/>
            </a:prstGeom>
            <a:solidFill>
              <a:srgbClr val="A5A5A5"/>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200" b="1">
                  <a:solidFill>
                    <a:srgbClr val="000000"/>
                  </a:solidFill>
                  <a:latin typeface="Tahoma" pitchFamily="34"/>
                  <a:ea typeface="Tahoma" pitchFamily="34"/>
                  <a:cs typeface="Tahoma" pitchFamily="34"/>
                </a:rPr>
                <a:t>Intern-ship</a:t>
              </a:r>
            </a:p>
          </p:txBody>
        </p:sp>
        <p:sp>
          <p:nvSpPr>
            <p:cNvPr id="12" name="Rektangel 14">
              <a:extLst>
                <a:ext uri="{FF2B5EF4-FFF2-40B4-BE49-F238E27FC236}">
                  <a16:creationId xmlns:a16="http://schemas.microsoft.com/office/drawing/2014/main" id="{402EBC51-15D4-4602-83F1-05BB84AEFE65}"/>
                </a:ext>
              </a:extLst>
            </p:cNvPr>
            <p:cNvSpPr/>
            <p:nvPr/>
          </p:nvSpPr>
          <p:spPr>
            <a:xfrm>
              <a:off x="7675729" y="4653134"/>
              <a:ext cx="1144188" cy="1048798"/>
            </a:xfrm>
            <a:prstGeom prst="rect">
              <a:avLst/>
            </a:pr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200" b="1">
                  <a:solidFill>
                    <a:srgbClr val="FFFFFF"/>
                  </a:solidFill>
                  <a:latin typeface="Tahoma" pitchFamily="34"/>
                  <a:ea typeface="Tahoma" pitchFamily="34"/>
                  <a:cs typeface="Tahoma" pitchFamily="34"/>
                </a:rPr>
                <a:t>School</a:t>
              </a:r>
            </a:p>
            <a:p>
              <a:pPr algn="ctr" defTabSz="685800">
                <a:defRPr sz="1800" b="0" i="0" u="none" strike="noStrike" kern="0" cap="none" spc="0" baseline="0">
                  <a:solidFill>
                    <a:srgbClr val="000000"/>
                  </a:solidFill>
                  <a:uFillTx/>
                </a:defRPr>
              </a:pPr>
              <a:r>
                <a:rPr lang="da-DK" sz="1200" b="1">
                  <a:solidFill>
                    <a:srgbClr val="FFFFFF"/>
                  </a:solidFill>
                  <a:latin typeface="Tahoma" pitchFamily="34"/>
                  <a:ea typeface="Tahoma" pitchFamily="34"/>
                  <a:cs typeface="Tahoma" pitchFamily="34"/>
                </a:rPr>
                <a:t>8 weeks</a:t>
              </a:r>
            </a:p>
          </p:txBody>
        </p:sp>
        <p:sp>
          <p:nvSpPr>
            <p:cNvPr id="13" name="Rektangel 15">
              <a:extLst>
                <a:ext uri="{FF2B5EF4-FFF2-40B4-BE49-F238E27FC236}">
                  <a16:creationId xmlns:a16="http://schemas.microsoft.com/office/drawing/2014/main" id="{69EC5099-339B-4D48-8B7E-FE5589766387}"/>
                </a:ext>
              </a:extLst>
            </p:cNvPr>
            <p:cNvSpPr/>
            <p:nvPr/>
          </p:nvSpPr>
          <p:spPr>
            <a:xfrm>
              <a:off x="8819909" y="4653134"/>
              <a:ext cx="1144179" cy="1048798"/>
            </a:xfrm>
            <a:prstGeom prst="rect">
              <a:avLst/>
            </a:prstGeom>
            <a:solidFill>
              <a:srgbClr val="A5A5A5"/>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200" b="1">
                  <a:solidFill>
                    <a:srgbClr val="000000"/>
                  </a:solidFill>
                  <a:latin typeface="Tahoma" pitchFamily="34"/>
                  <a:ea typeface="Tahoma" pitchFamily="34"/>
                  <a:cs typeface="Tahoma" pitchFamily="34"/>
                </a:rPr>
                <a:t>Intern-ship</a:t>
              </a:r>
            </a:p>
          </p:txBody>
        </p:sp>
        <p:sp>
          <p:nvSpPr>
            <p:cNvPr id="14" name="Rektangel 16">
              <a:extLst>
                <a:ext uri="{FF2B5EF4-FFF2-40B4-BE49-F238E27FC236}">
                  <a16:creationId xmlns:a16="http://schemas.microsoft.com/office/drawing/2014/main" id="{B3E3252D-1D18-4300-9CE8-F62E5C20ABEB}"/>
                </a:ext>
              </a:extLst>
            </p:cNvPr>
            <p:cNvSpPr/>
            <p:nvPr/>
          </p:nvSpPr>
          <p:spPr>
            <a:xfrm>
              <a:off x="9964097" y="4653134"/>
              <a:ext cx="1144188" cy="1048798"/>
            </a:xfrm>
            <a:prstGeom prst="rect">
              <a:avLst/>
            </a:prstGeom>
            <a:solidFill>
              <a:srgbClr val="4472C4"/>
            </a:solidFill>
            <a:ln w="12701" cap="flat">
              <a:solidFill>
                <a:srgbClr val="2F528F"/>
              </a:solidFill>
              <a:prstDash val="solid"/>
              <a:miter/>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da-DK" sz="1200" b="1">
                  <a:solidFill>
                    <a:srgbClr val="FFFFFF"/>
                  </a:solidFill>
                  <a:latin typeface="Tahoma" pitchFamily="34"/>
                  <a:ea typeface="Tahoma" pitchFamily="34"/>
                  <a:cs typeface="Tahoma" pitchFamily="34"/>
                </a:rPr>
                <a:t>School</a:t>
              </a:r>
            </a:p>
            <a:p>
              <a:pPr algn="ctr" defTabSz="685800">
                <a:defRPr sz="1800" b="0" i="0" u="none" strike="noStrike" kern="0" cap="none" spc="0" baseline="0">
                  <a:solidFill>
                    <a:srgbClr val="000000"/>
                  </a:solidFill>
                  <a:uFillTx/>
                </a:defRPr>
              </a:pPr>
              <a:r>
                <a:rPr lang="da-DK" sz="1200" b="1">
                  <a:solidFill>
                    <a:srgbClr val="FFFFFF"/>
                  </a:solidFill>
                  <a:latin typeface="Tahoma" pitchFamily="34"/>
                  <a:ea typeface="Tahoma" pitchFamily="34"/>
                  <a:cs typeface="Tahoma" pitchFamily="34"/>
                </a:rPr>
                <a:t>8 weeks</a:t>
              </a:r>
            </a:p>
          </p:txBody>
        </p:sp>
      </p:grpSp>
      <p:sp>
        <p:nvSpPr>
          <p:cNvPr id="15" name="Tekstfelt 17">
            <a:extLst>
              <a:ext uri="{FF2B5EF4-FFF2-40B4-BE49-F238E27FC236}">
                <a16:creationId xmlns:a16="http://schemas.microsoft.com/office/drawing/2014/main" id="{F5434DD9-102F-4B7D-99FA-2D05A5D511D2}"/>
              </a:ext>
            </a:extLst>
          </p:cNvPr>
          <p:cNvSpPr txBox="1"/>
          <p:nvPr/>
        </p:nvSpPr>
        <p:spPr>
          <a:xfrm>
            <a:off x="912046" y="4729552"/>
            <a:ext cx="1789592" cy="484748"/>
          </a:xfrm>
          <a:prstGeom prst="rect">
            <a:avLst/>
          </a:prstGeom>
          <a:noFill/>
          <a:ln cap="flat">
            <a:noFill/>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da-DK" sz="1350">
                <a:solidFill>
                  <a:srgbClr val="000000"/>
                </a:solidFill>
                <a:latin typeface="Calibri"/>
              </a:rPr>
              <a:t>Mogens Sørensen 2017</a:t>
            </a:r>
          </a:p>
          <a:p>
            <a:pPr defTabSz="685800">
              <a:defRPr sz="1800" b="0" i="0" u="none" strike="noStrike" kern="0" cap="none" spc="0" baseline="0">
                <a:solidFill>
                  <a:srgbClr val="000000"/>
                </a:solidFill>
                <a:uFillTx/>
              </a:defRPr>
            </a:pPr>
            <a:endParaRPr lang="da-DK" sz="1350">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0F82003-8CB5-4EA1-8C53-5F4FF8590262}"/>
              </a:ext>
            </a:extLst>
          </p:cNvPr>
          <p:cNvSpPr>
            <a:spLocks noGrp="1"/>
          </p:cNvSpPr>
          <p:nvPr>
            <p:ph type="title"/>
          </p:nvPr>
        </p:nvSpPr>
        <p:spPr/>
        <p:txBody>
          <a:bodyPr/>
          <a:lstStyle/>
          <a:p>
            <a:endParaRPr lang="et-EE"/>
          </a:p>
        </p:txBody>
      </p:sp>
      <p:pic>
        <p:nvPicPr>
          <p:cNvPr id="5" name="Sisu kohatäide 4" descr="Pilt, millel on kujutatud taevas, väljas, hoone, transport&#10;&#10;Kirjeldus on genereeritud automaatselt">
            <a:extLst>
              <a:ext uri="{FF2B5EF4-FFF2-40B4-BE49-F238E27FC236}">
                <a16:creationId xmlns:a16="http://schemas.microsoft.com/office/drawing/2014/main" id="{B864861A-53AA-4090-8D27-134F8128DEE7}"/>
              </a:ext>
            </a:extLst>
          </p:cNvPr>
          <p:cNvPicPr>
            <a:picLocks noGrp="1" noChangeAspect="1"/>
          </p:cNvPicPr>
          <p:nvPr>
            <p:ph idx="1"/>
          </p:nvPr>
        </p:nvPicPr>
        <p:blipFill>
          <a:blip r:embed="rId2"/>
          <a:stretch>
            <a:fillRect/>
          </a:stretch>
        </p:blipFill>
        <p:spPr>
          <a:xfrm>
            <a:off x="1547577" y="1200150"/>
            <a:ext cx="6048846" cy="3394075"/>
          </a:xfrm>
        </p:spPr>
      </p:pic>
    </p:spTree>
    <p:extLst>
      <p:ext uri="{BB962C8B-B14F-4D97-AF65-F5344CB8AC3E}">
        <p14:creationId xmlns:p14="http://schemas.microsoft.com/office/powerpoint/2010/main" val="773706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2">
            <a:extLst>
              <a:ext uri="{FF2B5EF4-FFF2-40B4-BE49-F238E27FC236}">
                <a16:creationId xmlns:a16="http://schemas.microsoft.com/office/drawing/2014/main" id="{6CE1014F-BB26-42B0-B052-D90021216097}"/>
              </a:ext>
            </a:extLst>
          </p:cNvPr>
          <p:cNvGraphicFramePr>
            <a:graphicFrameLocks noGrp="1"/>
          </p:cNvGraphicFramePr>
          <p:nvPr/>
        </p:nvGraphicFramePr>
        <p:xfrm>
          <a:off x="1167937" y="0"/>
          <a:ext cx="6833064" cy="5186794"/>
        </p:xfrm>
        <a:graphic>
          <a:graphicData uri="http://schemas.openxmlformats.org/drawingml/2006/table">
            <a:tbl>
              <a:tblPr>
                <a:effectLst/>
              </a:tblPr>
              <a:tblGrid>
                <a:gridCol w="1315419">
                  <a:extLst>
                    <a:ext uri="{9D8B030D-6E8A-4147-A177-3AD203B41FA5}">
                      <a16:colId xmlns:a16="http://schemas.microsoft.com/office/drawing/2014/main" val="1945615436"/>
                    </a:ext>
                  </a:extLst>
                </a:gridCol>
                <a:gridCol w="1633082">
                  <a:extLst>
                    <a:ext uri="{9D8B030D-6E8A-4147-A177-3AD203B41FA5}">
                      <a16:colId xmlns:a16="http://schemas.microsoft.com/office/drawing/2014/main" val="2883086361"/>
                    </a:ext>
                  </a:extLst>
                </a:gridCol>
                <a:gridCol w="1240941">
                  <a:extLst>
                    <a:ext uri="{9D8B030D-6E8A-4147-A177-3AD203B41FA5}">
                      <a16:colId xmlns:a16="http://schemas.microsoft.com/office/drawing/2014/main" val="2409514776"/>
                    </a:ext>
                  </a:extLst>
                </a:gridCol>
                <a:gridCol w="1410053">
                  <a:extLst>
                    <a:ext uri="{9D8B030D-6E8A-4147-A177-3AD203B41FA5}">
                      <a16:colId xmlns:a16="http://schemas.microsoft.com/office/drawing/2014/main" val="2764211254"/>
                    </a:ext>
                  </a:extLst>
                </a:gridCol>
                <a:gridCol w="1233569">
                  <a:extLst>
                    <a:ext uri="{9D8B030D-6E8A-4147-A177-3AD203B41FA5}">
                      <a16:colId xmlns:a16="http://schemas.microsoft.com/office/drawing/2014/main" val="1275603756"/>
                    </a:ext>
                  </a:extLst>
                </a:gridCol>
              </a:tblGrid>
              <a:tr h="966573">
                <a:tc gridSpan="2">
                  <a:txBody>
                    <a:bodyPr/>
                    <a:lstStyle/>
                    <a:p>
                      <a:pPr lvl="0" algn="l">
                        <a:lnSpc>
                          <a:spcPct val="115000"/>
                        </a:lnSpc>
                        <a:spcAft>
                          <a:spcPts val="0"/>
                        </a:spcAft>
                      </a:pPr>
                      <a:r>
                        <a:rPr lang="da-DK" sz="900" b="1">
                          <a:solidFill>
                            <a:srgbClr val="000000"/>
                          </a:solidFill>
                          <a:latin typeface="Tahoma"/>
                          <a:ea typeface="Calibri"/>
                          <a:cs typeface="Times New Roman"/>
                        </a:rPr>
                        <a:t>Intro: </a:t>
                      </a:r>
                      <a:endParaRPr lang="da-DK" sz="900">
                        <a:solidFill>
                          <a:srgbClr val="000000"/>
                        </a:solidFill>
                        <a:latin typeface="Calibri"/>
                        <a:ea typeface="Calibri"/>
                        <a:cs typeface="Times New Roman"/>
                      </a:endParaRPr>
                    </a:p>
                    <a:p>
                      <a:pPr lvl="0" algn="l">
                        <a:lnSpc>
                          <a:spcPct val="115000"/>
                        </a:lnSpc>
                        <a:spcAft>
                          <a:spcPts val="0"/>
                        </a:spcAft>
                      </a:pPr>
                      <a:r>
                        <a:rPr lang="da-DK" sz="900" b="1">
                          <a:solidFill>
                            <a:srgbClr val="000000"/>
                          </a:solidFill>
                          <a:latin typeface="Tahoma"/>
                          <a:ea typeface="Calibri"/>
                          <a:cs typeface="Times New Roman"/>
                        </a:rPr>
                        <a:t>Afklaring af dansk og IT</a:t>
                      </a:r>
                      <a:endParaRPr lang="da-DK" sz="900">
                        <a:solidFill>
                          <a:srgbClr val="000000"/>
                        </a:solidFill>
                        <a:latin typeface="Calibri"/>
                        <a:ea typeface="Calibri"/>
                        <a:cs typeface="Times New Roman"/>
                      </a:endParaRPr>
                    </a:p>
                    <a:p>
                      <a:pPr lvl="0" algn="l">
                        <a:lnSpc>
                          <a:spcPct val="115000"/>
                        </a:lnSpc>
                        <a:spcAft>
                          <a:spcPts val="0"/>
                        </a:spcAft>
                      </a:pPr>
                      <a:r>
                        <a:rPr lang="da-DK" sz="900" b="1">
                          <a:solidFill>
                            <a:srgbClr val="000000"/>
                          </a:solidFill>
                          <a:latin typeface="Tahoma"/>
                          <a:ea typeface="Calibri"/>
                          <a:cs typeface="Times New Roman"/>
                        </a:rPr>
                        <a:t>Præsentation af vagt </a:t>
                      </a:r>
                      <a:endParaRPr lang="da-DK" sz="900">
                        <a:solidFill>
                          <a:srgbClr val="000000"/>
                        </a:solidFill>
                        <a:latin typeface="Calibri"/>
                        <a:ea typeface="Calibri"/>
                        <a:cs typeface="Times New Roman"/>
                      </a:endParaRPr>
                    </a:p>
                    <a:p>
                      <a:pPr lvl="0" algn="l">
                        <a:lnSpc>
                          <a:spcPct val="115000"/>
                        </a:lnSpc>
                        <a:spcAft>
                          <a:spcPts val="0"/>
                        </a:spcAft>
                      </a:pPr>
                      <a:r>
                        <a:rPr lang="da-DK" sz="900" b="1">
                          <a:solidFill>
                            <a:srgbClr val="000000"/>
                          </a:solidFill>
                          <a:latin typeface="Tahoma"/>
                          <a:ea typeface="Calibri"/>
                          <a:cs typeface="Times New Roman"/>
                        </a:rPr>
                        <a:t>Teambuilding</a:t>
                      </a:r>
                      <a:r>
                        <a:rPr lang="da-DK" sz="900" b="1">
                          <a:solidFill>
                            <a:srgbClr val="000000"/>
                          </a:solidFill>
                          <a:latin typeface="Calibri"/>
                          <a:ea typeface="Calibri"/>
                          <a:cs typeface="Times New Roman"/>
                        </a:rPr>
                        <a:t> </a:t>
                      </a:r>
                    </a:p>
                    <a:p>
                      <a:pPr marL="0" marR="0" lvl="0" indent="0" algn="l" defTabSz="914400" rtl="0" fontAlgn="auto" hangingPunct="1">
                        <a:lnSpc>
                          <a:spcPct val="115000"/>
                        </a:lnSpc>
                        <a:spcBef>
                          <a:spcPts val="0"/>
                        </a:spcBef>
                        <a:spcAft>
                          <a:spcPts val="0"/>
                        </a:spcAft>
                        <a:buNone/>
                        <a:tabLst/>
                      </a:pPr>
                      <a:r>
                        <a:rPr lang="da-DK" sz="900" b="1" baseline="0">
                          <a:solidFill>
                            <a:srgbClr val="000000"/>
                          </a:solidFill>
                          <a:latin typeface="Tahoma"/>
                          <a:ea typeface="Calibri"/>
                          <a:cs typeface="Times New Roman"/>
                        </a:rPr>
                        <a:t>VFU test</a:t>
                      </a:r>
                      <a:endParaRPr lang="da-DK" sz="9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tc hMerge="1">
                  <a:txBody>
                    <a:bodyPr/>
                    <a:lstStyle/>
                    <a:p>
                      <a:endParaRPr lang="et-EE"/>
                    </a:p>
                  </a:txBody>
                  <a:tcPr/>
                </a:tc>
                <a:tc gridSpan="3">
                  <a:txBody>
                    <a:bodyPr/>
                    <a:lstStyle/>
                    <a:p>
                      <a:pPr lvl="0" algn="l">
                        <a:lnSpc>
                          <a:spcPct val="115000"/>
                        </a:lnSpc>
                        <a:spcAft>
                          <a:spcPts val="0"/>
                        </a:spcAft>
                      </a:pPr>
                      <a:r>
                        <a:rPr lang="da-DK" sz="900" b="1">
                          <a:solidFill>
                            <a:srgbClr val="000000"/>
                          </a:solidFill>
                          <a:latin typeface="Calibri"/>
                          <a:ea typeface="Calibri"/>
                          <a:cs typeface="Times New Roman"/>
                        </a:rPr>
                        <a:t>        </a:t>
                      </a:r>
                      <a:endParaRPr lang="da-DK" sz="500">
                        <a:solidFill>
                          <a:srgbClr val="000000"/>
                        </a:solidFill>
                        <a:latin typeface="Calibri"/>
                        <a:ea typeface="Calibri"/>
                        <a:cs typeface="Times New Roman"/>
                      </a:endParaRPr>
                    </a:p>
                    <a:p>
                      <a:pPr lvl="0" algn="l">
                        <a:lnSpc>
                          <a:spcPct val="115000"/>
                        </a:lnSpc>
                        <a:spcAft>
                          <a:spcPts val="0"/>
                        </a:spcAft>
                      </a:pPr>
                      <a:r>
                        <a:rPr lang="da-DK" sz="1800" b="1">
                          <a:solidFill>
                            <a:srgbClr val="000000"/>
                          </a:solidFill>
                          <a:latin typeface="Calibri"/>
                          <a:ea typeface="Calibri"/>
                          <a:cs typeface="Times New Roman"/>
                        </a:rPr>
                        <a:t>  </a:t>
                      </a:r>
                      <a:r>
                        <a:rPr lang="da-DK" sz="1800" b="1">
                          <a:solidFill>
                            <a:srgbClr val="A6A6A6"/>
                          </a:solidFill>
                        </a:rPr>
                        <a:t>Teknologi, byggeri og transport</a:t>
                      </a:r>
                      <a:br>
                        <a:rPr lang="da-DK" sz="1800">
                          <a:solidFill>
                            <a:srgbClr val="3E5370"/>
                          </a:solidFill>
                        </a:rPr>
                      </a:br>
                      <a:r>
                        <a:rPr lang="da-DK" sz="1800">
                          <a:solidFill>
                            <a:srgbClr val="3E5370"/>
                          </a:solidFill>
                        </a:rPr>
                        <a:t>  </a:t>
                      </a:r>
                      <a:r>
                        <a:rPr lang="da-DK" sz="1800" b="1">
                          <a:solidFill>
                            <a:srgbClr val="44546A"/>
                          </a:solidFill>
                        </a:rPr>
                        <a:t>Security Guard</a:t>
                      </a:r>
                      <a:endParaRPr lang="da-DK" sz="1800" b="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tc hMerge="1">
                  <a:txBody>
                    <a:bodyPr/>
                    <a:lstStyle/>
                    <a:p>
                      <a:endParaRPr lang="et-EE"/>
                    </a:p>
                  </a:txBody>
                  <a:tcPr/>
                </a:tc>
                <a:tc hMerge="1">
                  <a:txBody>
                    <a:bodyPr/>
                    <a:lstStyle/>
                    <a:p>
                      <a:endParaRPr lang="et-EE"/>
                    </a:p>
                  </a:txBody>
                  <a:tcPr/>
                </a:tc>
                <a:extLst>
                  <a:ext uri="{0D108BD9-81ED-4DB2-BD59-A6C34878D82A}">
                    <a16:rowId xmlns:a16="http://schemas.microsoft.com/office/drawing/2014/main" val="1189934117"/>
                  </a:ext>
                </a:extLst>
              </a:tr>
              <a:tr h="795082">
                <a:tc>
                  <a:txBody>
                    <a:bodyPr/>
                    <a:lstStyle/>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r>
                        <a:rPr lang="da-DK" sz="1100" b="1">
                          <a:solidFill>
                            <a:srgbClr val="000000"/>
                          </a:solidFill>
                          <a:latin typeface="Calibri"/>
                          <a:ea typeface="Calibri"/>
                          <a:cs typeface="Times New Roman"/>
                        </a:rPr>
                        <a:t>Module 1</a:t>
                      </a:r>
                      <a:endParaRPr lang="da-DK" sz="11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r>
                        <a:rPr lang="da-DK" sz="1100" b="1">
                          <a:solidFill>
                            <a:srgbClr val="000000"/>
                          </a:solidFill>
                          <a:latin typeface="Calibri"/>
                          <a:ea typeface="Calibri"/>
                          <a:cs typeface="Times New Roman"/>
                        </a:rPr>
                        <a:t>Module 2</a:t>
                      </a: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r>
                        <a:rPr lang="da-DK" sz="1100" b="1">
                          <a:solidFill>
                            <a:srgbClr val="000000"/>
                          </a:solidFill>
                          <a:latin typeface="Calibri"/>
                          <a:ea typeface="Calibri"/>
                          <a:cs typeface="Times New Roman"/>
                        </a:rPr>
                        <a:t>Module 3</a:t>
                      </a:r>
                      <a:endParaRPr lang="da-DK" sz="11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r>
                        <a:rPr lang="da-DK" sz="1100" b="1">
                          <a:solidFill>
                            <a:srgbClr val="000000"/>
                          </a:solidFill>
                          <a:latin typeface="Calibri"/>
                          <a:ea typeface="Calibri"/>
                          <a:cs typeface="Times New Roman"/>
                        </a:rPr>
                        <a:t>Module 4</a:t>
                      </a:r>
                      <a:endParaRPr lang="da-DK" sz="11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endParaRPr lang="da-DK" sz="1100" b="1">
                        <a:solidFill>
                          <a:srgbClr val="000000"/>
                        </a:solidFill>
                        <a:latin typeface="Calibri"/>
                        <a:ea typeface="Calibri"/>
                        <a:cs typeface="Times New Roman"/>
                      </a:endParaRPr>
                    </a:p>
                    <a:p>
                      <a:pPr lvl="0" algn="l">
                        <a:lnSpc>
                          <a:spcPct val="115000"/>
                        </a:lnSpc>
                        <a:spcAft>
                          <a:spcPts val="0"/>
                        </a:spcAft>
                      </a:pPr>
                      <a:r>
                        <a:rPr lang="da-DK" sz="1100" b="1">
                          <a:solidFill>
                            <a:srgbClr val="000000"/>
                          </a:solidFill>
                          <a:latin typeface="Calibri"/>
                          <a:ea typeface="Calibri"/>
                          <a:cs typeface="Times New Roman"/>
                        </a:rPr>
                        <a:t>Exam module</a:t>
                      </a:r>
                      <a:endParaRPr lang="da-DK" sz="11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2085420029"/>
                  </a:ext>
                </a:extLst>
              </a:tr>
              <a:tr h="2287129">
                <a:tc>
                  <a:txBody>
                    <a:bodyPr/>
                    <a:lstStyle/>
                    <a:p>
                      <a:pPr lvl="0" algn="l">
                        <a:lnSpc>
                          <a:spcPct val="115000"/>
                        </a:lnSpc>
                        <a:spcAft>
                          <a:spcPts val="0"/>
                        </a:spcAft>
                      </a:pPr>
                      <a:r>
                        <a:rPr lang="da-DK" sz="900" b="1" u="sng">
                          <a:solidFill>
                            <a:srgbClr val="000000"/>
                          </a:solidFill>
                          <a:latin typeface="Calibri"/>
                          <a:ea typeface="Calibri"/>
                          <a:cs typeface="Times New Roman"/>
                        </a:rPr>
                        <a:t>Service og Patrol </a:t>
                      </a:r>
                      <a:endParaRPr lang="da-DK" sz="9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First aid</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Communication</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Team</a:t>
                      </a:r>
                      <a:r>
                        <a:rPr lang="da-DK" sz="800" b="1" baseline="0">
                          <a:solidFill>
                            <a:srgbClr val="000000"/>
                          </a:solidFill>
                          <a:latin typeface="Calibri"/>
                          <a:ea typeface="Calibri"/>
                          <a:cs typeface="Times New Roman"/>
                        </a:rPr>
                        <a:t> exercise</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Hygiene</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Danish</a:t>
                      </a:r>
                    </a:p>
                    <a:p>
                      <a:pPr lvl="0" algn="l">
                        <a:lnSpc>
                          <a:spcPct val="115000"/>
                        </a:lnSpc>
                        <a:spcAft>
                          <a:spcPts val="0"/>
                        </a:spcAft>
                      </a:pPr>
                      <a:r>
                        <a:rPr lang="da-DK" sz="800" b="1">
                          <a:solidFill>
                            <a:srgbClr val="000000"/>
                          </a:solidFill>
                          <a:latin typeface="Calibri"/>
                          <a:ea typeface="Calibri"/>
                          <a:cs typeface="Times New Roman"/>
                        </a:rPr>
                        <a:t>It</a:t>
                      </a:r>
                    </a:p>
                    <a:p>
                      <a:pPr lvl="0" algn="l">
                        <a:lnSpc>
                          <a:spcPct val="115000"/>
                        </a:lnSpc>
                        <a:spcAft>
                          <a:spcPts val="0"/>
                        </a:spcAft>
                      </a:pPr>
                      <a:r>
                        <a:rPr lang="da-DK" sz="800" b="1">
                          <a:solidFill>
                            <a:srgbClr val="000000"/>
                          </a:solidFill>
                          <a:latin typeface="Calibri"/>
                          <a:ea typeface="Calibri"/>
                          <a:cs typeface="Times New Roman"/>
                        </a:rPr>
                        <a:t>Psykologi</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Practical guarding</a:t>
                      </a:r>
                    </a:p>
                    <a:p>
                      <a:pPr lvl="0" algn="l">
                        <a:lnSpc>
                          <a:spcPct val="115000"/>
                        </a:lnSpc>
                        <a:spcAft>
                          <a:spcPts val="0"/>
                        </a:spcAft>
                      </a:pPr>
                      <a:r>
                        <a:rPr lang="da-DK" sz="800" b="1">
                          <a:solidFill>
                            <a:srgbClr val="000000"/>
                          </a:solidFill>
                          <a:latin typeface="Calibri"/>
                          <a:ea typeface="Calibri"/>
                          <a:cs typeface="Times New Roman"/>
                        </a:rPr>
                        <a:t>VFU</a:t>
                      </a:r>
                      <a:endParaRPr lang="da-DK" sz="8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tc>
                  <a:txBody>
                    <a:bodyPr/>
                    <a:lstStyle/>
                    <a:p>
                      <a:pPr lvl="0" algn="l">
                        <a:lnSpc>
                          <a:spcPct val="115000"/>
                        </a:lnSpc>
                        <a:spcAft>
                          <a:spcPts val="0"/>
                        </a:spcAft>
                      </a:pPr>
                      <a:r>
                        <a:rPr lang="da-DK" sz="900" b="1" u="sng">
                          <a:solidFill>
                            <a:srgbClr val="000000"/>
                          </a:solidFill>
                          <a:latin typeface="Calibri"/>
                          <a:ea typeface="Calibri"/>
                          <a:cs typeface="Times New Roman"/>
                        </a:rPr>
                        <a:t>Work environment</a:t>
                      </a:r>
                    </a:p>
                    <a:p>
                      <a:pPr lvl="0" algn="l">
                        <a:lnSpc>
                          <a:spcPct val="115000"/>
                        </a:lnSpc>
                        <a:spcAft>
                          <a:spcPts val="0"/>
                        </a:spcAft>
                      </a:pPr>
                      <a:r>
                        <a:rPr lang="da-DK" sz="800" b="1">
                          <a:solidFill>
                            <a:srgbClr val="000000"/>
                          </a:solidFill>
                          <a:latin typeface="Calibri"/>
                          <a:ea typeface="Calibri"/>
                          <a:cs typeface="Times New Roman"/>
                        </a:rPr>
                        <a:t>Ergonomics </a:t>
                      </a:r>
                      <a:endParaRPr lang="da-DK" sz="800">
                        <a:solidFill>
                          <a:srgbClr val="000000"/>
                        </a:solidFill>
                        <a:latin typeface="Calibri"/>
                        <a:ea typeface="Calibri"/>
                        <a:cs typeface="Times New Roman"/>
                      </a:endParaRPr>
                    </a:p>
                    <a:p>
                      <a:pPr lvl="0" algn="l">
                        <a:lnSpc>
                          <a:spcPct val="115000"/>
                        </a:lnSpc>
                        <a:spcAft>
                          <a:spcPts val="0"/>
                        </a:spcAft>
                      </a:pPr>
                      <a:r>
                        <a:rPr lang="da-DK" sz="800" b="1" u="sng">
                          <a:solidFill>
                            <a:srgbClr val="000000"/>
                          </a:solidFill>
                          <a:latin typeface="Calibri"/>
                          <a:ea typeface="Calibri"/>
                          <a:cs typeface="Times New Roman"/>
                        </a:rPr>
                        <a:t>work environment</a:t>
                      </a:r>
                    </a:p>
                    <a:p>
                      <a:pPr lvl="0" algn="l">
                        <a:lnSpc>
                          <a:spcPct val="115000"/>
                        </a:lnSpc>
                        <a:spcAft>
                          <a:spcPts val="0"/>
                        </a:spcAft>
                      </a:pPr>
                      <a:r>
                        <a:rPr lang="da-DK" sz="800" b="1">
                          <a:solidFill>
                            <a:srgbClr val="000000"/>
                          </a:solidFill>
                          <a:latin typeface="Calibri"/>
                          <a:ea typeface="Calibri"/>
                          <a:cs typeface="Times New Roman"/>
                        </a:rPr>
                        <a:t>Psykologi </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Danish</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It</a:t>
                      </a:r>
                    </a:p>
                    <a:p>
                      <a:pPr lvl="0" algn="l">
                        <a:lnSpc>
                          <a:spcPct val="115000"/>
                        </a:lnSpc>
                        <a:spcAft>
                          <a:spcPts val="0"/>
                        </a:spcAft>
                      </a:pPr>
                      <a:r>
                        <a:rPr lang="da-DK" sz="800" b="1">
                          <a:solidFill>
                            <a:srgbClr val="000000"/>
                          </a:solidFill>
                          <a:latin typeface="Calibri"/>
                          <a:ea typeface="Calibri"/>
                          <a:cs typeface="Times New Roman"/>
                        </a:rPr>
                        <a:t>Practical guarding</a:t>
                      </a:r>
                    </a:p>
                    <a:p>
                      <a:pPr lvl="0" algn="l">
                        <a:lnSpc>
                          <a:spcPct val="115000"/>
                        </a:lnSpc>
                        <a:spcAft>
                          <a:spcPts val="0"/>
                        </a:spcAft>
                      </a:pPr>
                      <a:r>
                        <a:rPr lang="da-DK" sz="800" b="1">
                          <a:solidFill>
                            <a:srgbClr val="000000"/>
                          </a:solidFill>
                          <a:latin typeface="Calibri"/>
                          <a:ea typeface="Calibri"/>
                          <a:cs typeface="Times New Roman"/>
                        </a:rPr>
                        <a:t>Exercises</a:t>
                      </a:r>
                    </a:p>
                    <a:p>
                      <a:pPr lvl="0" algn="l">
                        <a:lnSpc>
                          <a:spcPct val="115000"/>
                        </a:lnSpc>
                        <a:spcAft>
                          <a:spcPts val="0"/>
                        </a:spcAft>
                      </a:pPr>
                      <a:r>
                        <a:rPr lang="da-DK" sz="800" b="1">
                          <a:solidFill>
                            <a:srgbClr val="000000"/>
                          </a:solidFill>
                          <a:latin typeface="Calibri"/>
                          <a:ea typeface="Calibri"/>
                          <a:cs typeface="Times New Roman"/>
                        </a:rPr>
                        <a:t>Night run</a:t>
                      </a:r>
                    </a:p>
                    <a:p>
                      <a:pPr lvl="0" algn="l">
                        <a:lnSpc>
                          <a:spcPct val="115000"/>
                        </a:lnSpc>
                        <a:spcAft>
                          <a:spcPts val="0"/>
                        </a:spcAft>
                      </a:pPr>
                      <a:r>
                        <a:rPr lang="da-DK" sz="800" b="1">
                          <a:solidFill>
                            <a:srgbClr val="000000"/>
                          </a:solidFill>
                          <a:latin typeface="Calibri"/>
                          <a:ea typeface="Calibri"/>
                          <a:cs typeface="Times New Roman"/>
                        </a:rPr>
                        <a:t>Midwat exam</a:t>
                      </a:r>
                    </a:p>
                    <a:p>
                      <a:pPr lvl="0" algn="l">
                        <a:lnSpc>
                          <a:spcPct val="115000"/>
                        </a:lnSpc>
                        <a:spcAft>
                          <a:spcPts val="0"/>
                        </a:spcAft>
                      </a:pPr>
                      <a:r>
                        <a:rPr lang="da-DK" sz="800" b="1">
                          <a:solidFill>
                            <a:srgbClr val="000000"/>
                          </a:solidFill>
                          <a:latin typeface="Calibri"/>
                          <a:ea typeface="Calibri"/>
                          <a:cs typeface="Times New Roman"/>
                        </a:rPr>
                        <a:t>VFU</a:t>
                      </a:r>
                      <a:endParaRPr lang="da-DK" sz="800">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tc>
                  <a:txBody>
                    <a:bodyPr/>
                    <a:lstStyle/>
                    <a:p>
                      <a:pPr lvl="0" algn="l">
                        <a:lnSpc>
                          <a:spcPct val="115000"/>
                        </a:lnSpc>
                        <a:spcAft>
                          <a:spcPts val="0"/>
                        </a:spcAft>
                      </a:pPr>
                      <a:r>
                        <a:rPr lang="da-DK" sz="900" b="1" u="sng">
                          <a:solidFill>
                            <a:srgbClr val="000000"/>
                          </a:solidFill>
                          <a:latin typeface="Calibri"/>
                          <a:ea typeface="Calibri"/>
                          <a:cs typeface="Times New Roman"/>
                        </a:rPr>
                        <a:t>Community Guard </a:t>
                      </a:r>
                      <a:r>
                        <a:rPr lang="da-DK" sz="800" b="1" u="none">
                          <a:solidFill>
                            <a:srgbClr val="000000"/>
                          </a:solidFill>
                          <a:latin typeface="Calibri"/>
                          <a:ea typeface="Calibri"/>
                          <a:cs typeface="Times New Roman"/>
                        </a:rPr>
                        <a:t>S</a:t>
                      </a:r>
                      <a:r>
                        <a:rPr lang="da-DK" sz="800" b="1">
                          <a:solidFill>
                            <a:srgbClr val="000000"/>
                          </a:solidFill>
                          <a:latin typeface="Calibri"/>
                          <a:ea typeface="Calibri"/>
                          <a:cs typeface="Times New Roman"/>
                        </a:rPr>
                        <a:t>ocialstudies</a:t>
                      </a:r>
                    </a:p>
                    <a:p>
                      <a:pPr lvl="0" algn="l">
                        <a:lnSpc>
                          <a:spcPct val="115000"/>
                        </a:lnSpc>
                        <a:spcAft>
                          <a:spcPts val="0"/>
                        </a:spcAft>
                      </a:pPr>
                      <a:r>
                        <a:rPr lang="da-DK" sz="800" b="1">
                          <a:solidFill>
                            <a:srgbClr val="000000"/>
                          </a:solidFill>
                          <a:latin typeface="Calibri"/>
                          <a:ea typeface="Calibri"/>
                          <a:cs typeface="Times New Roman"/>
                        </a:rPr>
                        <a:t>Fire</a:t>
                      </a:r>
                    </a:p>
                    <a:p>
                      <a:pPr lvl="0" algn="l">
                        <a:lnSpc>
                          <a:spcPct val="115000"/>
                        </a:lnSpc>
                        <a:spcAft>
                          <a:spcPts val="0"/>
                        </a:spcAft>
                      </a:pPr>
                      <a:r>
                        <a:rPr lang="da-DK" sz="800" b="1">
                          <a:solidFill>
                            <a:srgbClr val="000000"/>
                          </a:solidFill>
                          <a:latin typeface="Calibri"/>
                          <a:ea typeface="Calibri"/>
                          <a:cs typeface="Times New Roman"/>
                        </a:rPr>
                        <a:t>Psykologi</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Danish</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It</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Law and legislation</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Alarm technique </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VFU</a:t>
                      </a:r>
                    </a:p>
                    <a:p>
                      <a:pPr lvl="0" algn="l">
                        <a:lnSpc>
                          <a:spcPct val="115000"/>
                        </a:lnSpc>
                        <a:spcAft>
                          <a:spcPts val="0"/>
                        </a:spcAft>
                      </a:pPr>
                      <a:endParaRPr lang="da-DK" sz="800" b="1">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tc>
                  <a:txBody>
                    <a:bodyPr/>
                    <a:lstStyle/>
                    <a:p>
                      <a:pPr marL="0" marR="0" lvl="0" indent="0" algn="l" defTabSz="914400" rtl="0" fontAlgn="auto" hangingPunct="1">
                        <a:lnSpc>
                          <a:spcPct val="100000"/>
                        </a:lnSpc>
                        <a:spcBef>
                          <a:spcPts val="0"/>
                        </a:spcBef>
                        <a:spcAft>
                          <a:spcPts val="0"/>
                        </a:spcAft>
                        <a:buNone/>
                        <a:tabLst/>
                      </a:pPr>
                      <a:r>
                        <a:rPr lang="da-DK" sz="900" b="1" u="sng">
                          <a:solidFill>
                            <a:srgbClr val="000000"/>
                          </a:solidFill>
                          <a:latin typeface="Calibri"/>
                          <a:ea typeface="Calibri"/>
                          <a:cs typeface="Times New Roman"/>
                        </a:rPr>
                        <a:t>Guard in public </a:t>
                      </a:r>
                      <a:endParaRPr lang="da-DK" sz="900">
                        <a:solidFill>
                          <a:srgbClr val="000000"/>
                        </a:solidFill>
                        <a:latin typeface="Calibri"/>
                        <a:ea typeface="Calibri"/>
                        <a:cs typeface="Times New Roman"/>
                      </a:endParaRPr>
                    </a:p>
                    <a:p>
                      <a:pPr lvl="0" algn="l">
                        <a:lnSpc>
                          <a:spcPct val="100000"/>
                        </a:lnSpc>
                        <a:spcAft>
                          <a:spcPts val="0"/>
                        </a:spcAft>
                      </a:pPr>
                      <a:r>
                        <a:rPr lang="da-DK" sz="800" b="1">
                          <a:solidFill>
                            <a:srgbClr val="000000"/>
                          </a:solidFill>
                          <a:latin typeface="Calibri"/>
                          <a:ea typeface="Calibri"/>
                          <a:cs typeface="Times New Roman"/>
                        </a:rPr>
                        <a:t>Psykologi</a:t>
                      </a:r>
                    </a:p>
                    <a:p>
                      <a:pPr lvl="0" algn="l">
                        <a:lnSpc>
                          <a:spcPct val="100000"/>
                        </a:lnSpc>
                        <a:spcAft>
                          <a:spcPts val="0"/>
                        </a:spcAft>
                      </a:pPr>
                      <a:r>
                        <a:rPr lang="da-DK" sz="800" b="1">
                          <a:solidFill>
                            <a:srgbClr val="000000"/>
                          </a:solidFill>
                          <a:latin typeface="Calibri"/>
                          <a:ea typeface="Calibri"/>
                          <a:cs typeface="Times New Roman"/>
                        </a:rPr>
                        <a:t>Danish</a:t>
                      </a:r>
                    </a:p>
                    <a:p>
                      <a:pPr marL="0" marR="0" lvl="0" indent="0" algn="l" defTabSz="914400" rtl="0" fontAlgn="auto" hangingPunct="1">
                        <a:lnSpc>
                          <a:spcPct val="100000"/>
                        </a:lnSpc>
                        <a:spcBef>
                          <a:spcPts val="0"/>
                        </a:spcBef>
                        <a:spcAft>
                          <a:spcPts val="0"/>
                        </a:spcAft>
                        <a:buNone/>
                        <a:tabLst/>
                      </a:pPr>
                      <a:r>
                        <a:rPr lang="da-DK" sz="800" b="1">
                          <a:solidFill>
                            <a:srgbClr val="000000"/>
                          </a:solidFill>
                          <a:latin typeface="Calibri"/>
                          <a:ea typeface="Calibri"/>
                          <a:cs typeface="Times New Roman"/>
                        </a:rPr>
                        <a:t>It</a:t>
                      </a:r>
                    </a:p>
                    <a:p>
                      <a:pPr marL="0" marR="0" lvl="0" indent="0" algn="l" defTabSz="914400" rtl="0" fontAlgn="auto" hangingPunct="1">
                        <a:lnSpc>
                          <a:spcPct val="100000"/>
                        </a:lnSpc>
                        <a:spcBef>
                          <a:spcPts val="0"/>
                        </a:spcBef>
                        <a:spcAft>
                          <a:spcPts val="0"/>
                        </a:spcAft>
                        <a:buNone/>
                        <a:tabLst/>
                      </a:pPr>
                      <a:r>
                        <a:rPr lang="da-DK" sz="800" b="1" u="none">
                          <a:solidFill>
                            <a:srgbClr val="000000"/>
                          </a:solidFill>
                          <a:latin typeface="Calibri"/>
                          <a:ea typeface="Calibri"/>
                          <a:cs typeface="Times New Roman"/>
                        </a:rPr>
                        <a:t>Colective agreement</a:t>
                      </a:r>
                    </a:p>
                    <a:p>
                      <a:pPr marL="0" marR="0" lvl="0" indent="0" algn="l" defTabSz="914400" rtl="0" fontAlgn="auto" hangingPunct="1">
                        <a:lnSpc>
                          <a:spcPct val="100000"/>
                        </a:lnSpc>
                        <a:spcBef>
                          <a:spcPts val="0"/>
                        </a:spcBef>
                        <a:spcAft>
                          <a:spcPts val="0"/>
                        </a:spcAft>
                        <a:buNone/>
                        <a:tabLst/>
                      </a:pPr>
                      <a:r>
                        <a:rPr lang="da-DK" sz="800" b="1" u="none">
                          <a:solidFill>
                            <a:srgbClr val="000000"/>
                          </a:solidFill>
                          <a:latin typeface="Calibri"/>
                          <a:ea typeface="Calibri"/>
                          <a:cs typeface="Times New Roman"/>
                        </a:rPr>
                        <a:t>VFU</a:t>
                      </a:r>
                    </a:p>
                    <a:p>
                      <a:pPr lvl="0" algn="l">
                        <a:lnSpc>
                          <a:spcPct val="100000"/>
                        </a:lnSpc>
                        <a:spcAft>
                          <a:spcPts val="0"/>
                        </a:spcAft>
                      </a:pPr>
                      <a:endParaRPr lang="da-DK" sz="800" b="1">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Guard</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Law and legislation</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Practical</a:t>
                      </a:r>
                      <a:r>
                        <a:rPr lang="da-DK" sz="800" b="1" baseline="0">
                          <a:solidFill>
                            <a:srgbClr val="000000"/>
                          </a:solidFill>
                          <a:latin typeface="Calibri"/>
                          <a:ea typeface="Calibri"/>
                          <a:cs typeface="Times New Roman"/>
                        </a:rPr>
                        <a:t> exercise</a:t>
                      </a:r>
                      <a:endParaRPr lang="da-DK" sz="800" b="1">
                        <a:solidFill>
                          <a:srgbClr val="000000"/>
                        </a:solidFill>
                        <a:latin typeface="Calibri"/>
                        <a:ea typeface="Calibri"/>
                        <a:cs typeface="Times New Roman"/>
                      </a:endParaRPr>
                    </a:p>
                    <a:p>
                      <a:pPr lvl="0" algn="l">
                        <a:lnSpc>
                          <a:spcPct val="115000"/>
                        </a:lnSpc>
                        <a:spcAft>
                          <a:spcPts val="0"/>
                        </a:spcAft>
                      </a:pPr>
                      <a:endParaRPr lang="da-DK" sz="800" b="1">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tc>
                  <a:txBody>
                    <a:bodyPr/>
                    <a:lstStyle/>
                    <a:p>
                      <a:pPr marL="0" marR="0" lvl="0" indent="0" algn="l" defTabSz="914400" rtl="0" fontAlgn="auto" hangingPunct="1">
                        <a:lnSpc>
                          <a:spcPct val="115000"/>
                        </a:lnSpc>
                        <a:spcBef>
                          <a:spcPts val="0"/>
                        </a:spcBef>
                        <a:spcAft>
                          <a:spcPts val="0"/>
                        </a:spcAft>
                        <a:buNone/>
                        <a:tabLst/>
                      </a:pPr>
                      <a:r>
                        <a:rPr lang="da-DK" sz="900" b="1" u="sng">
                          <a:solidFill>
                            <a:srgbClr val="000000"/>
                          </a:solidFill>
                          <a:latin typeface="Calibri"/>
                          <a:ea typeface="Calibri"/>
                          <a:cs typeface="Times New Roman"/>
                        </a:rPr>
                        <a:t>Eksamens modul</a:t>
                      </a:r>
                    </a:p>
                    <a:p>
                      <a:pPr lvl="0" algn="l">
                        <a:lnSpc>
                          <a:spcPct val="115000"/>
                        </a:lnSpc>
                        <a:spcAft>
                          <a:spcPts val="0"/>
                        </a:spcAft>
                      </a:pPr>
                      <a:r>
                        <a:rPr lang="da-DK" sz="800" b="1">
                          <a:solidFill>
                            <a:srgbClr val="000000"/>
                          </a:solidFill>
                          <a:latin typeface="Calibri"/>
                          <a:ea typeface="Calibri"/>
                          <a:cs typeface="Times New Roman"/>
                        </a:rPr>
                        <a:t>Psykologi</a:t>
                      </a:r>
                      <a:endParaRPr lang="da-DK" sz="800">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Danish</a:t>
                      </a:r>
                    </a:p>
                    <a:p>
                      <a:pPr lvl="0" algn="l">
                        <a:lnSpc>
                          <a:spcPct val="115000"/>
                        </a:lnSpc>
                        <a:spcAft>
                          <a:spcPts val="0"/>
                        </a:spcAft>
                      </a:pPr>
                      <a:r>
                        <a:rPr lang="da-DK" sz="800" b="1">
                          <a:solidFill>
                            <a:srgbClr val="000000"/>
                          </a:solidFill>
                          <a:latin typeface="Calibri"/>
                          <a:ea typeface="Calibri"/>
                          <a:cs typeface="Times New Roman"/>
                        </a:rPr>
                        <a:t>IT</a:t>
                      </a:r>
                    </a:p>
                    <a:p>
                      <a:pPr lvl="0" algn="l">
                        <a:lnSpc>
                          <a:spcPct val="115000"/>
                        </a:lnSpc>
                        <a:spcAft>
                          <a:spcPts val="0"/>
                        </a:spcAft>
                      </a:pPr>
                      <a:endParaRPr lang="da-DK" sz="800" b="1">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Examn:</a:t>
                      </a:r>
                    </a:p>
                    <a:p>
                      <a:pPr lvl="0" algn="l">
                        <a:lnSpc>
                          <a:spcPct val="115000"/>
                        </a:lnSpc>
                        <a:spcAft>
                          <a:spcPts val="0"/>
                        </a:spcAft>
                      </a:pPr>
                      <a:r>
                        <a:rPr lang="da-DK" sz="800" b="1">
                          <a:solidFill>
                            <a:srgbClr val="000000"/>
                          </a:solidFill>
                          <a:latin typeface="Calibri"/>
                          <a:ea typeface="Calibri"/>
                          <a:cs typeface="Times New Roman"/>
                        </a:rPr>
                        <a:t>Basic course-</a:t>
                      </a:r>
                    </a:p>
                    <a:p>
                      <a:pPr lvl="0" algn="l">
                        <a:lnSpc>
                          <a:spcPct val="115000"/>
                        </a:lnSpc>
                        <a:spcAft>
                          <a:spcPts val="0"/>
                        </a:spcAft>
                      </a:pPr>
                      <a:r>
                        <a:rPr lang="da-DK" sz="800" b="1">
                          <a:solidFill>
                            <a:srgbClr val="000000"/>
                          </a:solidFill>
                          <a:latin typeface="Calibri"/>
                          <a:ea typeface="Calibri"/>
                          <a:cs typeface="Times New Roman"/>
                        </a:rPr>
                        <a:t>PROJECT</a:t>
                      </a:r>
                    </a:p>
                    <a:p>
                      <a:pPr lvl="0" algn="l">
                        <a:lnSpc>
                          <a:spcPct val="115000"/>
                        </a:lnSpc>
                        <a:spcAft>
                          <a:spcPts val="0"/>
                        </a:spcAft>
                      </a:pPr>
                      <a:endParaRPr lang="da-DK" sz="800" b="1">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Practical exercise</a:t>
                      </a:r>
                    </a:p>
                    <a:p>
                      <a:pPr lvl="0" algn="l">
                        <a:lnSpc>
                          <a:spcPct val="115000"/>
                        </a:lnSpc>
                        <a:spcAft>
                          <a:spcPts val="0"/>
                        </a:spcAft>
                      </a:pPr>
                      <a:endParaRPr lang="da-DK" sz="800" b="1">
                        <a:solidFill>
                          <a:srgbClr val="000000"/>
                        </a:solidFill>
                        <a:latin typeface="Calibri"/>
                        <a:ea typeface="Calibri"/>
                        <a:cs typeface="Times New Roman"/>
                      </a:endParaRPr>
                    </a:p>
                    <a:p>
                      <a:pPr lvl="0" algn="l">
                        <a:lnSpc>
                          <a:spcPct val="115000"/>
                        </a:lnSpc>
                        <a:spcAft>
                          <a:spcPts val="0"/>
                        </a:spcAft>
                      </a:pPr>
                      <a:r>
                        <a:rPr lang="da-DK" sz="800" b="1">
                          <a:solidFill>
                            <a:srgbClr val="000000"/>
                          </a:solidFill>
                          <a:latin typeface="Calibri"/>
                          <a:ea typeface="Calibri"/>
                          <a:cs typeface="Times New Roman"/>
                        </a:rPr>
                        <a:t>Multiple</a:t>
                      </a:r>
                      <a:r>
                        <a:rPr lang="da-DK" sz="800" b="1" baseline="0">
                          <a:solidFill>
                            <a:srgbClr val="000000"/>
                          </a:solidFill>
                          <a:latin typeface="Calibri"/>
                          <a:ea typeface="Calibri"/>
                          <a:cs typeface="Times New Roman"/>
                        </a:rPr>
                        <a:t> choice test</a:t>
                      </a:r>
                      <a:endParaRPr lang="da-DK" sz="800" b="1">
                        <a:solidFill>
                          <a:srgbClr val="000000"/>
                        </a:solidFill>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D3DFEE"/>
                    </a:solidFill>
                  </a:tcPr>
                </a:tc>
                <a:extLst>
                  <a:ext uri="{0D108BD9-81ED-4DB2-BD59-A6C34878D82A}">
                    <a16:rowId xmlns:a16="http://schemas.microsoft.com/office/drawing/2014/main" val="2304420239"/>
                  </a:ext>
                </a:extLst>
              </a:tr>
              <a:tr h="1138010">
                <a:tc>
                  <a:txBody>
                    <a:bodyPr/>
                    <a:lstStyle/>
                    <a:p>
                      <a:pPr lvl="0" algn="l">
                        <a:lnSpc>
                          <a:spcPct val="115000"/>
                        </a:lnSpc>
                        <a:spcAft>
                          <a:spcPts val="0"/>
                        </a:spcAft>
                      </a:pPr>
                      <a:endParaRPr lang="da-DK" sz="800" b="1">
                        <a:solidFill>
                          <a:srgbClr val="FF0000"/>
                        </a:solidFill>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3 days</a:t>
                      </a:r>
                      <a:r>
                        <a:rPr lang="da-DK" sz="800" b="1" baseline="0">
                          <a:solidFill>
                            <a:srgbClr val="FF0000"/>
                          </a:solidFill>
                          <a:latin typeface="Calibri"/>
                          <a:ea typeface="Calibri"/>
                          <a:cs typeface="Times New Roman"/>
                        </a:rPr>
                        <a:t> </a:t>
                      </a:r>
                      <a:r>
                        <a:rPr lang="da-DK" sz="800" b="1">
                          <a:solidFill>
                            <a:srgbClr val="FF0000"/>
                          </a:solidFill>
                          <a:latin typeface="Calibri"/>
                          <a:ea typeface="Calibri"/>
                          <a:cs typeface="Times New Roman"/>
                        </a:rPr>
                        <a:t>projekt </a:t>
                      </a:r>
                      <a:endParaRPr lang="da-DK" sz="800">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Evaluation</a:t>
                      </a:r>
                      <a:endParaRPr lang="da-DK" sz="800">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800" b="1">
                        <a:solidFill>
                          <a:srgbClr val="FF0000"/>
                        </a:solidFill>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3 dages projekt  prøveeksamen</a:t>
                      </a:r>
                    </a:p>
                    <a:p>
                      <a:pPr lvl="0" algn="l">
                        <a:lnSpc>
                          <a:spcPct val="115000"/>
                        </a:lnSpc>
                        <a:spcAft>
                          <a:spcPts val="0"/>
                        </a:spcAft>
                      </a:pPr>
                      <a:r>
                        <a:rPr lang="da-DK" sz="800" b="1">
                          <a:solidFill>
                            <a:srgbClr val="FF0000"/>
                          </a:solidFill>
                          <a:latin typeface="Calibri"/>
                          <a:ea typeface="Calibri"/>
                          <a:cs typeface="Times New Roman"/>
                        </a:rPr>
                        <a:t>(MIDTVEJSPROJEKT)</a:t>
                      </a:r>
                    </a:p>
                    <a:p>
                      <a:pPr marL="0" marR="0" lvl="0" indent="0" algn="l" defTabSz="914400" rtl="0" fontAlgn="auto" hangingPunct="1">
                        <a:lnSpc>
                          <a:spcPct val="115000"/>
                        </a:lnSpc>
                        <a:spcBef>
                          <a:spcPts val="0"/>
                        </a:spcBef>
                        <a:spcAft>
                          <a:spcPts val="0"/>
                        </a:spcAft>
                        <a:buNone/>
                        <a:tabLst/>
                      </a:pPr>
                      <a:r>
                        <a:rPr lang="da-DK" sz="800" b="1" baseline="0">
                          <a:solidFill>
                            <a:srgbClr val="FF0000"/>
                          </a:solidFill>
                          <a:latin typeface="Calibri"/>
                          <a:ea typeface="Calibri"/>
                          <a:cs typeface="Times New Roman"/>
                        </a:rPr>
                        <a:t>VFU test</a:t>
                      </a:r>
                      <a:endParaRPr lang="da-DK" sz="800">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800">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Multiple choice</a:t>
                      </a:r>
                      <a:r>
                        <a:rPr lang="da-DK" sz="800" b="1" baseline="0">
                          <a:solidFill>
                            <a:srgbClr val="FF0000"/>
                          </a:solidFill>
                          <a:latin typeface="Calibri"/>
                          <a:ea typeface="Calibri"/>
                          <a:cs typeface="Times New Roman"/>
                        </a:rPr>
                        <a:t> test:</a:t>
                      </a:r>
                    </a:p>
                    <a:p>
                      <a:pPr lvl="0" algn="l">
                        <a:lnSpc>
                          <a:spcPct val="115000"/>
                        </a:lnSpc>
                        <a:spcAft>
                          <a:spcPts val="0"/>
                        </a:spcAft>
                      </a:pPr>
                      <a:r>
                        <a:rPr lang="da-DK" sz="800" b="1" baseline="0">
                          <a:solidFill>
                            <a:srgbClr val="FF0000"/>
                          </a:solidFill>
                          <a:latin typeface="Calibri"/>
                          <a:ea typeface="Calibri"/>
                          <a:cs typeface="Times New Roman"/>
                        </a:rPr>
                        <a:t>Retsregler</a:t>
                      </a:r>
                    </a:p>
                    <a:p>
                      <a:pPr lvl="0" algn="l">
                        <a:lnSpc>
                          <a:spcPct val="115000"/>
                        </a:lnSpc>
                        <a:spcAft>
                          <a:spcPts val="0"/>
                        </a:spcAft>
                      </a:pPr>
                      <a:r>
                        <a:rPr lang="da-DK" sz="800" b="1" baseline="0">
                          <a:solidFill>
                            <a:srgbClr val="FF0000"/>
                          </a:solidFill>
                          <a:latin typeface="Calibri"/>
                          <a:ea typeface="Calibri"/>
                          <a:cs typeface="Times New Roman"/>
                        </a:rPr>
                        <a:t>Vagtformer</a:t>
                      </a:r>
                    </a:p>
                    <a:p>
                      <a:pPr lvl="0" algn="l">
                        <a:lnSpc>
                          <a:spcPct val="115000"/>
                        </a:lnSpc>
                        <a:spcAft>
                          <a:spcPts val="0"/>
                        </a:spcAft>
                      </a:pPr>
                      <a:r>
                        <a:rPr lang="da-DK" sz="800" b="1" baseline="0">
                          <a:solidFill>
                            <a:srgbClr val="FF0000"/>
                          </a:solidFill>
                          <a:latin typeface="Calibri"/>
                          <a:ea typeface="Calibri"/>
                          <a:cs typeface="Times New Roman"/>
                        </a:rPr>
                        <a:t>Med mere</a:t>
                      </a:r>
                    </a:p>
                    <a:p>
                      <a:pPr marL="0" marR="0" lvl="0" indent="0" algn="l" defTabSz="914400" rtl="0" fontAlgn="auto" hangingPunct="1">
                        <a:lnSpc>
                          <a:spcPct val="115000"/>
                        </a:lnSpc>
                        <a:spcBef>
                          <a:spcPts val="0"/>
                        </a:spcBef>
                        <a:spcAft>
                          <a:spcPts val="0"/>
                        </a:spcAft>
                        <a:buNone/>
                        <a:tabLst/>
                      </a:pPr>
                      <a:r>
                        <a:rPr lang="da-DK" sz="800" b="1" baseline="0">
                          <a:solidFill>
                            <a:srgbClr val="FF0000"/>
                          </a:solidFill>
                          <a:latin typeface="Calibri"/>
                          <a:ea typeface="Calibri"/>
                          <a:cs typeface="Times New Roman"/>
                        </a:rPr>
                        <a:t>VFU test</a:t>
                      </a:r>
                      <a:endParaRPr lang="da-DK" sz="800">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800" b="1">
                        <a:solidFill>
                          <a:srgbClr val="FF0000"/>
                        </a:solidFill>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Konferenceevaluering fra deltagere og lærere</a:t>
                      </a:r>
                    </a:p>
                    <a:p>
                      <a:pPr lvl="0" algn="l">
                        <a:lnSpc>
                          <a:spcPct val="115000"/>
                        </a:lnSpc>
                        <a:spcAft>
                          <a:spcPts val="0"/>
                        </a:spcAft>
                      </a:pPr>
                      <a:r>
                        <a:rPr lang="da-DK" sz="800" b="1">
                          <a:solidFill>
                            <a:srgbClr val="FF0000"/>
                          </a:solidFill>
                          <a:latin typeface="Calibri"/>
                          <a:ea typeface="Calibri"/>
                          <a:cs typeface="Times New Roman"/>
                        </a:rPr>
                        <a:t>Praktisk øvelse i vagtarbejde</a:t>
                      </a:r>
                      <a:endParaRPr lang="da-DK" sz="800">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tc>
                  <a:txBody>
                    <a:bodyPr/>
                    <a:lstStyle/>
                    <a:p>
                      <a:pPr lvl="0" algn="l">
                        <a:lnSpc>
                          <a:spcPct val="115000"/>
                        </a:lnSpc>
                        <a:spcAft>
                          <a:spcPts val="0"/>
                        </a:spcAft>
                      </a:pPr>
                      <a:endParaRPr lang="da-DK" sz="800" b="1">
                        <a:solidFill>
                          <a:srgbClr val="FF0000"/>
                        </a:solidFill>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Eksamen:</a:t>
                      </a:r>
                    </a:p>
                    <a:p>
                      <a:pPr marL="0" marR="0" lvl="0" indent="0" algn="l" defTabSz="914400" rtl="0" fontAlgn="auto" hangingPunct="1">
                        <a:lnSpc>
                          <a:spcPct val="115000"/>
                        </a:lnSpc>
                        <a:spcBef>
                          <a:spcPts val="0"/>
                        </a:spcBef>
                        <a:spcAft>
                          <a:spcPts val="0"/>
                        </a:spcAft>
                        <a:buNone/>
                        <a:tabLst/>
                      </a:pPr>
                      <a:r>
                        <a:rPr lang="da-DK" sz="800" b="1">
                          <a:solidFill>
                            <a:srgbClr val="FF0000"/>
                          </a:solidFill>
                          <a:latin typeface="Calibri"/>
                          <a:ea typeface="Calibri"/>
                          <a:cs typeface="Times New Roman"/>
                        </a:rPr>
                        <a:t>Grundforløbsprojekt</a:t>
                      </a:r>
                      <a:endParaRPr lang="da-DK" sz="800">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Praktisk prøve</a:t>
                      </a:r>
                      <a:endParaRPr lang="da-DK" sz="800">
                        <a:latin typeface="Calibri"/>
                        <a:ea typeface="Calibri"/>
                        <a:cs typeface="Times New Roman"/>
                      </a:endParaRPr>
                    </a:p>
                    <a:p>
                      <a:pPr lvl="0" algn="l">
                        <a:lnSpc>
                          <a:spcPct val="115000"/>
                        </a:lnSpc>
                        <a:spcAft>
                          <a:spcPts val="0"/>
                        </a:spcAft>
                      </a:pPr>
                      <a:r>
                        <a:rPr lang="da-DK" sz="800" b="1">
                          <a:solidFill>
                            <a:srgbClr val="FF0000"/>
                          </a:solidFill>
                          <a:latin typeface="Calibri"/>
                          <a:ea typeface="Calibri"/>
                          <a:cs typeface="Times New Roman"/>
                        </a:rPr>
                        <a:t>Vagtprøve</a:t>
                      </a:r>
                      <a:endParaRPr lang="da-DK" sz="800">
                        <a:latin typeface="Calibri"/>
                        <a:ea typeface="Calibri"/>
                        <a:cs typeface="Times New Roman"/>
                      </a:endParaRPr>
                    </a:p>
                  </a:txBody>
                  <a:tcPr marL="33172" marR="33172" marT="0" marB="0">
                    <a:lnL w="12701" cap="flat" cmpd="sng" algn="ctr">
                      <a:solidFill>
                        <a:srgbClr val="7BA0CD"/>
                      </a:solidFill>
                      <a:prstDash val="solid"/>
                      <a:round/>
                      <a:headEnd type="none" w="med" len="med"/>
                      <a:tailEnd type="none" w="med" len="med"/>
                    </a:lnL>
                    <a:lnR w="12701" cap="flat" cmpd="sng" algn="ctr">
                      <a:solidFill>
                        <a:srgbClr val="7BA0CD"/>
                      </a:solidFill>
                      <a:prstDash val="solid"/>
                      <a:round/>
                      <a:headEnd type="none" w="med" len="med"/>
                      <a:tailEnd type="none" w="med" len="med"/>
                    </a:lnR>
                    <a:lnT w="12701" cap="flat" cmpd="sng" algn="ctr">
                      <a:solidFill>
                        <a:srgbClr val="7BA0CD"/>
                      </a:solidFill>
                      <a:prstDash val="solid"/>
                      <a:round/>
                      <a:headEnd type="none" w="med" len="med"/>
                      <a:tailEnd type="none" w="med" len="med"/>
                    </a:lnT>
                    <a:lnB w="12701" cap="flat" cmpd="sng" algn="ctr">
                      <a:solidFill>
                        <a:srgbClr val="7BA0CD"/>
                      </a:solidFill>
                      <a:prstDash val="solid"/>
                      <a:round/>
                      <a:headEnd type="none" w="med" len="med"/>
                      <a:tailEnd type="none" w="med" len="med"/>
                    </a:lnB>
                    <a:solidFill>
                      <a:srgbClr val="A7BFDE"/>
                    </a:solidFill>
                  </a:tcPr>
                </a:tc>
                <a:extLst>
                  <a:ext uri="{0D108BD9-81ED-4DB2-BD59-A6C34878D82A}">
                    <a16:rowId xmlns:a16="http://schemas.microsoft.com/office/drawing/2014/main" val="3597183615"/>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 y="0"/>
            <a:ext cx="9139428" cy="5143500"/>
          </a:xfrm>
          <a:prstGeom prst="rect">
            <a:avLst/>
          </a:prstGeom>
        </p:spPr>
      </p:pic>
      <p:sp>
        <p:nvSpPr>
          <p:cNvPr id="6" name="Title 4"/>
          <p:cNvSpPr txBox="1">
            <a:spLocks/>
          </p:cNvSpPr>
          <p:nvPr/>
        </p:nvSpPr>
        <p:spPr>
          <a:xfrm>
            <a:off x="3023926" y="561059"/>
            <a:ext cx="5096131" cy="6615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3" name="Ristkülik 2">
            <a:extLst>
              <a:ext uri="{FF2B5EF4-FFF2-40B4-BE49-F238E27FC236}">
                <a16:creationId xmlns:a16="http://schemas.microsoft.com/office/drawing/2014/main" id="{E4713E53-D685-4584-AE8C-CDC0B084B717}"/>
              </a:ext>
            </a:extLst>
          </p:cNvPr>
          <p:cNvSpPr/>
          <p:nvPr/>
        </p:nvSpPr>
        <p:spPr>
          <a:xfrm>
            <a:off x="2913320" y="1049079"/>
            <a:ext cx="5351720" cy="2677656"/>
          </a:xfrm>
          <a:prstGeom prst="rect">
            <a:avLst/>
          </a:prstGeom>
        </p:spPr>
        <p:txBody>
          <a:bodyPr wrap="square">
            <a:spAutoFit/>
          </a:bodyPr>
          <a:lstStyle/>
          <a:p>
            <a:pPr algn="just">
              <a:spcAft>
                <a:spcPts val="0"/>
              </a:spcAft>
            </a:pPr>
            <a:r>
              <a:rPr lang="et-EE" b="1" dirty="0">
                <a:latin typeface="Calibri" panose="020F0502020204030204" pitchFamily="34" charset="0"/>
                <a:ea typeface="Times New Roman" panose="02020603050405020304" pitchFamily="18" charset="0"/>
              </a:rPr>
              <a:t>Õpipoisiõppe </a:t>
            </a:r>
            <a:r>
              <a:rPr lang="et-EE" b="1" dirty="0" err="1">
                <a:latin typeface="Calibri" panose="020F0502020204030204" pitchFamily="34" charset="0"/>
                <a:ea typeface="Times New Roman" panose="02020603050405020304" pitchFamily="18" charset="0"/>
              </a:rPr>
              <a:t>üldreis</a:t>
            </a:r>
            <a:r>
              <a:rPr lang="et-EE" b="1" dirty="0">
                <a:latin typeface="Calibri" panose="020F0502020204030204" pitchFamily="34" charset="0"/>
                <a:ea typeface="Times New Roman" panose="02020603050405020304" pitchFamily="18" charset="0"/>
              </a:rPr>
              <a:t> Hispaaniasse </a:t>
            </a:r>
          </a:p>
          <a:p>
            <a:pPr algn="just">
              <a:spcAft>
                <a:spcPts val="0"/>
              </a:spcAft>
            </a:pPr>
            <a:r>
              <a:rPr lang="et-EE" sz="2000" b="1" dirty="0">
                <a:latin typeface="Times New Roman" panose="02020603050405020304" pitchFamily="18" charset="0"/>
                <a:ea typeface="Times New Roman" panose="02020603050405020304" pitchFamily="18" charset="0"/>
              </a:rPr>
              <a:t>Madrid 18- 21.novembril</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sz="2000" dirty="0">
                <a:latin typeface="Times New Roman" panose="02020603050405020304" pitchFamily="18" charset="0"/>
                <a:ea typeface="Times New Roman" panose="02020603050405020304" pitchFamily="18" charset="0"/>
              </a:rPr>
              <a:t> </a:t>
            </a:r>
          </a:p>
          <a:p>
            <a:pPr algn="just">
              <a:spcAft>
                <a:spcPts val="0"/>
              </a:spcAft>
            </a:pPr>
            <a:r>
              <a:rPr lang="et-EE" dirty="0">
                <a:latin typeface="Calibri" panose="020F0502020204030204" pitchFamily="34" charset="0"/>
                <a:ea typeface="Times New Roman" panose="02020603050405020304" pitchFamily="18" charset="0"/>
              </a:rPr>
              <a:t>Hispaanias on alates 2015.aastast püütud tugevdada kutsehariduses duaalõppe süsteemi. Rõhku pannakse hariduse kvaliteedile, kutseõpetajate ja töökohapoolsete juhendajate koolitamisele. Hispaanias on suure tähtsusega  noorte tööhõive küsimus. </a:t>
            </a:r>
            <a:endParaRPr lang="et-EE" sz="2000" dirty="0">
              <a:latin typeface="Times New Roman" panose="02020603050405020304" pitchFamily="18" charset="0"/>
              <a:ea typeface="Times New Roman" panose="02020603050405020304" pitchFamily="18" charset="0"/>
            </a:endParaRPr>
          </a:p>
          <a:p>
            <a:pPr algn="just">
              <a:spcAft>
                <a:spcPts val="0"/>
              </a:spcAft>
            </a:pPr>
            <a:r>
              <a:rPr lang="et-EE" dirty="0">
                <a:latin typeface="Calibri" panose="020F0502020204030204" pitchFamily="34" charset="0"/>
                <a:ea typeface="Times New Roman" panose="02020603050405020304" pitchFamily="18" charset="0"/>
              </a:rPr>
              <a:t> </a:t>
            </a:r>
            <a:endParaRPr lang="et-EE"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402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C53C171-C1E1-45EC-B03D-C293A9B0308B}"/>
              </a:ext>
            </a:extLst>
          </p:cNvPr>
          <p:cNvSpPr>
            <a:spLocks noGrp="1"/>
          </p:cNvSpPr>
          <p:nvPr>
            <p:ph type="title"/>
          </p:nvPr>
        </p:nvSpPr>
        <p:spPr/>
        <p:txBody>
          <a:bodyPr/>
          <a:lstStyle/>
          <a:p>
            <a:endParaRPr lang="et-EE"/>
          </a:p>
        </p:txBody>
      </p:sp>
      <p:pic>
        <p:nvPicPr>
          <p:cNvPr id="5" name="Sisu kohatäide 4">
            <a:extLst>
              <a:ext uri="{FF2B5EF4-FFF2-40B4-BE49-F238E27FC236}">
                <a16:creationId xmlns:a16="http://schemas.microsoft.com/office/drawing/2014/main" id="{F879B463-2B66-444A-AD94-A617F657755B}"/>
              </a:ext>
            </a:extLst>
          </p:cNvPr>
          <p:cNvPicPr>
            <a:picLocks noGrp="1" noChangeAspect="1"/>
          </p:cNvPicPr>
          <p:nvPr>
            <p:ph idx="1"/>
          </p:nvPr>
        </p:nvPicPr>
        <p:blipFill>
          <a:blip r:embed="rId2"/>
          <a:stretch>
            <a:fillRect/>
          </a:stretch>
        </p:blipFill>
        <p:spPr>
          <a:xfrm>
            <a:off x="1547577" y="1200150"/>
            <a:ext cx="6048846" cy="3394075"/>
          </a:xfrm>
        </p:spPr>
      </p:pic>
    </p:spTree>
    <p:extLst>
      <p:ext uri="{BB962C8B-B14F-4D97-AF65-F5344CB8AC3E}">
        <p14:creationId xmlns:p14="http://schemas.microsoft.com/office/powerpoint/2010/main" val="1106108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DBD3D2B-9513-47F4-9437-962DE3505337}"/>
              </a:ext>
            </a:extLst>
          </p:cNvPr>
          <p:cNvSpPr>
            <a:spLocks noGrp="1"/>
          </p:cNvSpPr>
          <p:nvPr>
            <p:ph type="title"/>
          </p:nvPr>
        </p:nvSpPr>
        <p:spPr/>
        <p:txBody>
          <a:bodyPr/>
          <a:lstStyle/>
          <a:p>
            <a:endParaRPr lang="et-EE" dirty="0"/>
          </a:p>
        </p:txBody>
      </p:sp>
      <p:sp>
        <p:nvSpPr>
          <p:cNvPr id="3" name="Sisu kohatäide 2">
            <a:extLst>
              <a:ext uri="{FF2B5EF4-FFF2-40B4-BE49-F238E27FC236}">
                <a16:creationId xmlns:a16="http://schemas.microsoft.com/office/drawing/2014/main" id="{1E88CAD6-0353-4371-A5D0-0A6395EF462D}"/>
              </a:ext>
            </a:extLst>
          </p:cNvPr>
          <p:cNvSpPr>
            <a:spLocks noGrp="1"/>
          </p:cNvSpPr>
          <p:nvPr>
            <p:ph idx="1"/>
          </p:nvPr>
        </p:nvSpPr>
        <p:spPr/>
        <p:txBody>
          <a:bodyPr/>
          <a:lstStyle/>
          <a:p>
            <a:endParaRPr lang="et-EE" dirty="0"/>
          </a:p>
        </p:txBody>
      </p:sp>
      <p:sp>
        <p:nvSpPr>
          <p:cNvPr id="4" name="Ristkülik 3">
            <a:extLst>
              <a:ext uri="{FF2B5EF4-FFF2-40B4-BE49-F238E27FC236}">
                <a16:creationId xmlns:a16="http://schemas.microsoft.com/office/drawing/2014/main" id="{0242905F-D1D1-43D8-9C2D-F4F640F35430}"/>
              </a:ext>
            </a:extLst>
          </p:cNvPr>
          <p:cNvSpPr/>
          <p:nvPr/>
        </p:nvSpPr>
        <p:spPr>
          <a:xfrm>
            <a:off x="843516" y="1200151"/>
            <a:ext cx="7187610" cy="1929503"/>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t-EE" sz="2000" dirty="0">
                <a:latin typeface="Calibri" panose="020F0502020204030204" pitchFamily="34" charset="0"/>
                <a:ea typeface="Calibri" panose="020F0502020204030204" pitchFamily="34" charset="0"/>
                <a:cs typeface="Calibri" panose="020F0502020204030204" pitchFamily="34" charset="0"/>
              </a:rPr>
              <a:t>Hispaanias on alates 2015.aastast püütud tugevdada kutsehariduses duaalõppe süsteemi. </a:t>
            </a:r>
          </a:p>
          <a:p>
            <a:pPr marL="285750" indent="-285750">
              <a:lnSpc>
                <a:spcPct val="107000"/>
              </a:lnSpc>
              <a:spcAft>
                <a:spcPts val="800"/>
              </a:spcAft>
              <a:buFont typeface="Arial" panose="020B0604020202020204" pitchFamily="34" charset="0"/>
              <a:buChar char="•"/>
            </a:pPr>
            <a:r>
              <a:rPr lang="et-EE" sz="2000" dirty="0">
                <a:latin typeface="Calibri" panose="020F0502020204030204" pitchFamily="34" charset="0"/>
                <a:ea typeface="Calibri" panose="020F0502020204030204" pitchFamily="34" charset="0"/>
                <a:cs typeface="Calibri" panose="020F0502020204030204" pitchFamily="34" charset="0"/>
              </a:rPr>
              <a:t>Rõhku pannakse hariduse kvaliteedile, kutseõpetajate ja töökohapoolsete juhendajate koolitamisele. </a:t>
            </a:r>
          </a:p>
          <a:p>
            <a:pPr marL="285750" indent="-285750">
              <a:lnSpc>
                <a:spcPct val="107000"/>
              </a:lnSpc>
              <a:spcAft>
                <a:spcPts val="800"/>
              </a:spcAft>
              <a:buFont typeface="Arial" panose="020B0604020202020204" pitchFamily="34" charset="0"/>
              <a:buChar char="•"/>
            </a:pPr>
            <a:r>
              <a:rPr lang="et-EE" sz="2000" dirty="0">
                <a:latin typeface="Calibri" panose="020F0502020204030204" pitchFamily="34" charset="0"/>
                <a:ea typeface="Calibri" panose="020F0502020204030204" pitchFamily="34" charset="0"/>
                <a:cs typeface="Calibri" panose="020F0502020204030204" pitchFamily="34" charset="0"/>
              </a:rPr>
              <a:t>Suure tähtsusega  on noorte tööhõive küsimus. </a:t>
            </a:r>
            <a:endParaRPr lang="et-EE"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4856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udying-in-spain.com/wp-content/uploads/2013/08/spanish-education-system.jpg">
            <a:extLst>
              <a:ext uri="{FF2B5EF4-FFF2-40B4-BE49-F238E27FC236}">
                <a16:creationId xmlns:a16="http://schemas.microsoft.com/office/drawing/2014/main" id="{2083C857-BEB4-49B3-9C36-B2E23E5F5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103" y="482600"/>
            <a:ext cx="3697795"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911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6FD660B-FB3A-4ED5-9FCC-31CE7B9C63EB}"/>
              </a:ext>
            </a:extLst>
          </p:cNvPr>
          <p:cNvSpPr>
            <a:spLocks noGrp="1"/>
          </p:cNvSpPr>
          <p:nvPr>
            <p:ph type="title"/>
          </p:nvPr>
        </p:nvSpPr>
        <p:spPr/>
        <p:txBody>
          <a:bodyPr/>
          <a:lstStyle/>
          <a:p>
            <a:endParaRPr lang="et-EE" dirty="0"/>
          </a:p>
        </p:txBody>
      </p:sp>
      <p:sp>
        <p:nvSpPr>
          <p:cNvPr id="3" name="Sisu kohatäide 2">
            <a:extLst>
              <a:ext uri="{FF2B5EF4-FFF2-40B4-BE49-F238E27FC236}">
                <a16:creationId xmlns:a16="http://schemas.microsoft.com/office/drawing/2014/main" id="{4EF2A9AD-9F84-4DC5-BC1C-A6957E8E5AEB}"/>
              </a:ext>
            </a:extLst>
          </p:cNvPr>
          <p:cNvSpPr>
            <a:spLocks noGrp="1"/>
          </p:cNvSpPr>
          <p:nvPr>
            <p:ph idx="1"/>
          </p:nvPr>
        </p:nvSpPr>
        <p:spPr/>
        <p:txBody>
          <a:bodyPr>
            <a:normAutofit fontScale="62500" lnSpcReduction="20000"/>
          </a:bodyPr>
          <a:lstStyle/>
          <a:p>
            <a:r>
              <a:rPr lang="et-EE" dirty="0"/>
              <a:t>Madridis toimub töökohapõhine õpe järgnevalt: õppeaeg on kaks aastat, millest esimese aasta veedab õpilane koolis ja teise ettevõttes. Ettevõte on aasta pärast saabuvast õppijast teadlik ja jääb õppurit ootama. On juhuseid, kus õppija siiski ettevõttesse ei jõua, sest langevad koolist varem välja. </a:t>
            </a:r>
          </a:p>
          <a:p>
            <a:r>
              <a:rPr lang="et-EE" dirty="0"/>
              <a:t>Teisel aastal toimub õppetöö ettevõttes, kusjuures 1x nädalas toimub suhtlus kooliga, et kuidas läinud on jms. Teise aasta lõpus läheb õppija mingiks ajaks veel kooli ja valmistub eksamiteks. Kui õpilane sooritab edukalt eksami, siis on võimalik, et tööandja teeb talle ettepaneku tööle asumiseks.</a:t>
            </a:r>
          </a:p>
          <a:p>
            <a:r>
              <a:rPr lang="et-EE" dirty="0"/>
              <a:t>Töökohapõhine õpe Madridis toimub ainult noortele, st see ei ole täiskasvanud eelnevate töökogemustega inimeste jaoks. Nendele pakutakse erinevaid täienduskoolitusi.</a:t>
            </a:r>
          </a:p>
        </p:txBody>
      </p:sp>
    </p:spTree>
    <p:extLst>
      <p:ext uri="{BB962C8B-B14F-4D97-AF65-F5344CB8AC3E}">
        <p14:creationId xmlns:p14="http://schemas.microsoft.com/office/powerpoint/2010/main" val="1055051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33D13BB-917F-43B8-B661-52903245A03C}"/>
              </a:ext>
            </a:extLst>
          </p:cNvPr>
          <p:cNvSpPr>
            <a:spLocks noGrp="1"/>
          </p:cNvSpPr>
          <p:nvPr>
            <p:ph type="title"/>
          </p:nvPr>
        </p:nvSpPr>
        <p:spPr/>
        <p:txBody>
          <a:bodyPr>
            <a:normAutofit fontScale="90000"/>
          </a:bodyPr>
          <a:lstStyle/>
          <a:p>
            <a:br>
              <a:rPr lang="et-EE" dirty="0"/>
            </a:br>
            <a:br>
              <a:rPr lang="et-EE" dirty="0"/>
            </a:br>
            <a:br>
              <a:rPr lang="et-EE" dirty="0"/>
            </a:br>
            <a:br>
              <a:rPr lang="et-EE" dirty="0"/>
            </a:br>
            <a:endParaRPr lang="et-EE" dirty="0"/>
          </a:p>
        </p:txBody>
      </p:sp>
      <p:sp>
        <p:nvSpPr>
          <p:cNvPr id="3" name="Sisu kohatäide 2">
            <a:extLst>
              <a:ext uri="{FF2B5EF4-FFF2-40B4-BE49-F238E27FC236}">
                <a16:creationId xmlns:a16="http://schemas.microsoft.com/office/drawing/2014/main" id="{B34A230F-ADFD-4DEB-A47D-811D7E9EA3F4}"/>
              </a:ext>
            </a:extLst>
          </p:cNvPr>
          <p:cNvSpPr>
            <a:spLocks noGrp="1"/>
          </p:cNvSpPr>
          <p:nvPr>
            <p:ph idx="1"/>
          </p:nvPr>
        </p:nvSpPr>
        <p:spPr/>
        <p:txBody>
          <a:bodyPr>
            <a:normAutofit fontScale="70000" lnSpcReduction="20000"/>
          </a:bodyPr>
          <a:lstStyle/>
          <a:p>
            <a:r>
              <a:rPr lang="et-EE" dirty="0" err="1"/>
              <a:t>Madriidis</a:t>
            </a:r>
            <a:r>
              <a:rPr lang="et-EE" dirty="0"/>
              <a:t> õpivad töökohapõhises õppes ainult ilma eelneva töökogemuseta noored;</a:t>
            </a:r>
          </a:p>
          <a:p>
            <a:r>
              <a:rPr lang="et-EE" dirty="0"/>
              <a:t>täiskasvanute jaoks on muud õppevormid;</a:t>
            </a:r>
          </a:p>
          <a:p>
            <a:r>
              <a:rPr lang="et-EE" dirty="0"/>
              <a:t>kutsehariduskeskused on oma tehnilise võimekusega ajale jalgu jäänud, mistõttu annab töökohapõhine õpe õppijatele võimaluse kaasaegsete tehnoloogiatega kokku puutuda;</a:t>
            </a:r>
          </a:p>
          <a:p>
            <a:r>
              <a:rPr lang="et-EE" dirty="0"/>
              <a:t>ettevõtted on ise loonud kutsekooli, kus toimub väga heal tasemel õpe tänapäevaste seadmete keskel (ADREMIA).</a:t>
            </a:r>
          </a:p>
          <a:p>
            <a:pPr marL="0" indent="0">
              <a:buNone/>
            </a:pPr>
            <a:br>
              <a:rPr lang="et-EE" dirty="0"/>
            </a:br>
            <a:endParaRPr lang="et-EE" dirty="0"/>
          </a:p>
        </p:txBody>
      </p:sp>
    </p:spTree>
    <p:extLst>
      <p:ext uri="{BB962C8B-B14F-4D97-AF65-F5344CB8AC3E}">
        <p14:creationId xmlns:p14="http://schemas.microsoft.com/office/powerpoint/2010/main" val="1728944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0040261-0973-42BF-837A-6308BFCAE26A}"/>
              </a:ext>
            </a:extLst>
          </p:cNvPr>
          <p:cNvSpPr>
            <a:spLocks noGrp="1"/>
          </p:cNvSpPr>
          <p:nvPr>
            <p:ph type="title"/>
          </p:nvPr>
        </p:nvSpPr>
        <p:spPr/>
        <p:txBody>
          <a:bodyPr/>
          <a:lstStyle/>
          <a:p>
            <a:r>
              <a:rPr lang="et-EE" dirty="0"/>
              <a:t>Õppeaeg 2 aastat</a:t>
            </a:r>
          </a:p>
        </p:txBody>
      </p:sp>
      <p:graphicFrame>
        <p:nvGraphicFramePr>
          <p:cNvPr id="5" name="Sisu kohatäide 4">
            <a:extLst>
              <a:ext uri="{FF2B5EF4-FFF2-40B4-BE49-F238E27FC236}">
                <a16:creationId xmlns:a16="http://schemas.microsoft.com/office/drawing/2014/main" id="{C9F78732-A906-4618-9CDB-ED740258BB78}"/>
              </a:ext>
            </a:extLst>
          </p:cNvPr>
          <p:cNvGraphicFramePr>
            <a:graphicFrameLocks noGrp="1"/>
          </p:cNvGraphicFramePr>
          <p:nvPr>
            <p:ph idx="1"/>
            <p:extLst/>
          </p:nvPr>
        </p:nvGraphicFramePr>
        <p:xfrm>
          <a:off x="628651" y="929149"/>
          <a:ext cx="7800053" cy="3940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3671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36AC02D-C36B-4DBC-9A3B-C45AA6439D35}"/>
              </a:ext>
            </a:extLst>
          </p:cNvPr>
          <p:cNvSpPr>
            <a:spLocks noGrp="1"/>
          </p:cNvSpPr>
          <p:nvPr>
            <p:ph type="title"/>
          </p:nvPr>
        </p:nvSpPr>
        <p:spPr/>
        <p:txBody>
          <a:bodyPr/>
          <a:lstStyle/>
          <a:p>
            <a:r>
              <a:rPr lang="et-EE" dirty="0"/>
              <a:t>Edu valem</a:t>
            </a:r>
          </a:p>
        </p:txBody>
      </p:sp>
      <p:sp>
        <p:nvSpPr>
          <p:cNvPr id="3" name="Sisu kohatäide 2">
            <a:extLst>
              <a:ext uri="{FF2B5EF4-FFF2-40B4-BE49-F238E27FC236}">
                <a16:creationId xmlns:a16="http://schemas.microsoft.com/office/drawing/2014/main" id="{9368C1B4-3A77-410F-AEF1-1C57F4571998}"/>
              </a:ext>
            </a:extLst>
          </p:cNvPr>
          <p:cNvSpPr>
            <a:spLocks noGrp="1"/>
          </p:cNvSpPr>
          <p:nvPr>
            <p:ph idx="1"/>
          </p:nvPr>
        </p:nvSpPr>
        <p:spPr/>
        <p:txBody>
          <a:bodyPr/>
          <a:lstStyle/>
          <a:p>
            <a:pPr marL="0" indent="0">
              <a:buNone/>
            </a:pPr>
            <a:r>
              <a:rPr lang="et-EE" dirty="0"/>
              <a:t> </a:t>
            </a:r>
          </a:p>
        </p:txBody>
      </p:sp>
      <p:graphicFrame>
        <p:nvGraphicFramePr>
          <p:cNvPr id="4" name="Skemaatiline diagramm 3">
            <a:extLst>
              <a:ext uri="{FF2B5EF4-FFF2-40B4-BE49-F238E27FC236}">
                <a16:creationId xmlns:a16="http://schemas.microsoft.com/office/drawing/2014/main" id="{C14A9881-2F2F-444D-81CB-617ED9C326EE}"/>
              </a:ext>
            </a:extLst>
          </p:cNvPr>
          <p:cNvGraphicFramePr/>
          <p:nvPr>
            <p:extLst/>
          </p:nvPr>
        </p:nvGraphicFramePr>
        <p:xfrm>
          <a:off x="829597" y="1150374"/>
          <a:ext cx="6790403" cy="3605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5553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438" y="427522"/>
            <a:ext cx="8302625" cy="4292213"/>
          </a:xfrm>
          <a:prstGeom prst="rect">
            <a:avLst/>
          </a:prstGeom>
        </p:spPr>
      </p:pic>
      <p:sp>
        <p:nvSpPr>
          <p:cNvPr id="7" name="Title 4"/>
          <p:cNvSpPr txBox="1">
            <a:spLocks/>
          </p:cNvSpPr>
          <p:nvPr/>
        </p:nvSpPr>
        <p:spPr>
          <a:xfrm>
            <a:off x="3158741" y="489621"/>
            <a:ext cx="3945322" cy="4787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39154F6B-B21E-42C6-BC8D-06B7B55A2E95}"/>
              </a:ext>
            </a:extLst>
          </p:cNvPr>
          <p:cNvSpPr/>
          <p:nvPr/>
        </p:nvSpPr>
        <p:spPr>
          <a:xfrm>
            <a:off x="765544" y="744279"/>
            <a:ext cx="7194698" cy="2462213"/>
          </a:xfrm>
          <a:prstGeom prst="rect">
            <a:avLst/>
          </a:prstGeom>
        </p:spPr>
        <p:txBody>
          <a:bodyPr wrap="square">
            <a:spAutoFit/>
          </a:bodyPr>
          <a:lstStyle/>
          <a:p>
            <a:pPr>
              <a:defRPr/>
            </a:pPr>
            <a:r>
              <a:rPr lang="et-EE" sz="2200" b="1" kern="0" dirty="0"/>
              <a:t>Soome kutseharidus</a:t>
            </a:r>
          </a:p>
          <a:p>
            <a:pPr>
              <a:defRPr/>
            </a:pPr>
            <a:endParaRPr lang="et-EE" sz="2200" b="1" kern="0" dirty="0"/>
          </a:p>
          <a:p>
            <a:pPr marL="342900" indent="-342900">
              <a:buFont typeface="Arial" panose="020B0604020202020204" pitchFamily="34" charset="0"/>
              <a:buChar char="•"/>
              <a:defRPr/>
            </a:pPr>
            <a:r>
              <a:rPr lang="et" sz="2200" kern="0" dirty="0"/>
              <a:t>Umbes 280 000 õppurit aastas (200 000 </a:t>
            </a:r>
            <a:r>
              <a:rPr lang="et-EE" sz="2200" kern="0" dirty="0"/>
              <a:t>algne kutseõpe</a:t>
            </a:r>
            <a:r>
              <a:rPr lang="et" sz="2200" kern="0" dirty="0"/>
              <a:t> ja 80 000 </a:t>
            </a:r>
            <a:r>
              <a:rPr lang="et-EE" sz="2200" kern="0" dirty="0"/>
              <a:t>jätkuõpe</a:t>
            </a:r>
            <a:r>
              <a:rPr lang="et" sz="2200" kern="0" dirty="0"/>
              <a:t>);</a:t>
            </a:r>
          </a:p>
          <a:p>
            <a:pPr marL="342900" indent="-342900">
              <a:buFont typeface="Arial" panose="020B0604020202020204" pitchFamily="34" charset="0"/>
              <a:buChar char="•"/>
              <a:defRPr/>
            </a:pPr>
            <a:r>
              <a:rPr lang="et" sz="2200" kern="0" dirty="0"/>
              <a:t>2018. aastal moodustasid kutseõppeasutuste tegevuskulud kokku 1,700 mln € (keskmine rahastus õppuri kohta aastas on ligikaudu 9500 €)</a:t>
            </a:r>
            <a:endParaRPr lang="et" altLang="fi-FI" sz="2200" kern="0" dirty="0"/>
          </a:p>
        </p:txBody>
      </p:sp>
    </p:spTree>
    <p:extLst>
      <p:ext uri="{BB962C8B-B14F-4D97-AF65-F5344CB8AC3E}">
        <p14:creationId xmlns:p14="http://schemas.microsoft.com/office/powerpoint/2010/main" val="63492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438" y="427522"/>
            <a:ext cx="8302625" cy="4292213"/>
          </a:xfrm>
          <a:prstGeom prst="rect">
            <a:avLst/>
          </a:prstGeom>
        </p:spPr>
      </p:pic>
      <p:sp>
        <p:nvSpPr>
          <p:cNvPr id="7" name="Title 4"/>
          <p:cNvSpPr txBox="1">
            <a:spLocks/>
          </p:cNvSpPr>
          <p:nvPr/>
        </p:nvSpPr>
        <p:spPr>
          <a:xfrm>
            <a:off x="3158741" y="489621"/>
            <a:ext cx="3945322" cy="4787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39154F6B-B21E-42C6-BC8D-06B7B55A2E95}"/>
              </a:ext>
            </a:extLst>
          </p:cNvPr>
          <p:cNvSpPr/>
          <p:nvPr/>
        </p:nvSpPr>
        <p:spPr>
          <a:xfrm>
            <a:off x="914400" y="489621"/>
            <a:ext cx="7045842" cy="2985433"/>
          </a:xfrm>
          <a:prstGeom prst="rect">
            <a:avLst/>
          </a:prstGeom>
        </p:spPr>
        <p:txBody>
          <a:bodyPr wrap="square">
            <a:spAutoFit/>
          </a:bodyPr>
          <a:lstStyle/>
          <a:p>
            <a:r>
              <a:rPr lang="et" sz="2000" b="1" dirty="0">
                <a:solidFill>
                  <a:schemeClr val="tx2">
                    <a:lumMod val="75000"/>
                  </a:schemeClr>
                </a:solidFill>
              </a:rPr>
              <a:t>Pidev vastuvõtt</a:t>
            </a:r>
          </a:p>
          <a:p>
            <a:r>
              <a:rPr lang="et-EE" sz="2000" dirty="0">
                <a:solidFill>
                  <a:srgbClr val="000000"/>
                </a:solidFill>
              </a:rPr>
              <a:t>P</a:t>
            </a:r>
            <a:r>
              <a:rPr lang="et" sz="2000" dirty="0">
                <a:solidFill>
                  <a:srgbClr val="000000"/>
                </a:solidFill>
              </a:rPr>
              <a:t>idev aastaringne vastuvõtt</a:t>
            </a:r>
          </a:p>
          <a:p>
            <a:r>
              <a:rPr lang="et" sz="2000" dirty="0">
                <a:solidFill>
                  <a:srgbClr val="000000"/>
                </a:solidFill>
              </a:rPr>
              <a:t>ühine kandideerimisprotsess neile, kes kevadel põhikooli lõpetasid, ja neile, kellel ei ole keskharidust</a:t>
            </a:r>
          </a:p>
          <a:p>
            <a:endParaRPr lang="et" sz="2000" dirty="0">
              <a:solidFill>
                <a:srgbClr val="000000"/>
              </a:solidFill>
            </a:endParaRPr>
          </a:p>
          <a:p>
            <a:r>
              <a:rPr lang="et" sz="2000" b="1" dirty="0">
                <a:solidFill>
                  <a:schemeClr val="tx2">
                    <a:lumMod val="75000"/>
                  </a:schemeClr>
                </a:solidFill>
              </a:rPr>
              <a:t>Suurem paindlikkus õppimises</a:t>
            </a:r>
          </a:p>
          <a:p>
            <a:r>
              <a:rPr lang="et-EE" sz="2000" dirty="0">
                <a:solidFill>
                  <a:srgbClr val="000000"/>
                </a:solidFill>
              </a:rPr>
              <a:t>L</a:t>
            </a:r>
            <a:r>
              <a:rPr lang="et" sz="2000" dirty="0">
                <a:solidFill>
                  <a:srgbClr val="000000"/>
                </a:solidFill>
              </a:rPr>
              <a:t>oeb pädevus – õppimiseks kasutatud aeg ei ole kõige olulisem. </a:t>
            </a:r>
          </a:p>
          <a:p>
            <a:r>
              <a:rPr lang="et-EE" sz="2000" dirty="0">
                <a:solidFill>
                  <a:srgbClr val="000000"/>
                </a:solidFill>
              </a:rPr>
              <a:t>I</a:t>
            </a:r>
            <a:r>
              <a:rPr lang="et" sz="2000" dirty="0">
                <a:solidFill>
                  <a:srgbClr val="000000"/>
                </a:solidFill>
              </a:rPr>
              <a:t>ga õppur jõuab edasi paindlikult talle sobiva tempoga</a:t>
            </a:r>
          </a:p>
          <a:p>
            <a:r>
              <a:rPr lang="et-EE" sz="1400" dirty="0"/>
              <a:t>				</a:t>
            </a:r>
          </a:p>
          <a:p>
            <a:r>
              <a:rPr lang="et-EE" sz="1400" dirty="0"/>
              <a:t>			Allikas: Mika </a:t>
            </a:r>
            <a:r>
              <a:rPr lang="et-EE" sz="1400" dirty="0" err="1"/>
              <a:t>Saarinen</a:t>
            </a:r>
            <a:r>
              <a:rPr lang="et-EE" sz="1400" dirty="0"/>
              <a:t>, </a:t>
            </a:r>
            <a:r>
              <a:rPr lang="et" sz="1400" dirty="0"/>
              <a:t>Soome Riiklik Haridusagentuur</a:t>
            </a:r>
            <a:endParaRPr lang="et" sz="1400" dirty="0">
              <a:solidFill>
                <a:srgbClr val="000000"/>
              </a:solidFill>
              <a:latin typeface="GothamNarrowSSm-Book"/>
            </a:endParaRPr>
          </a:p>
        </p:txBody>
      </p:sp>
    </p:spTree>
    <p:extLst>
      <p:ext uri="{BB962C8B-B14F-4D97-AF65-F5344CB8AC3E}">
        <p14:creationId xmlns:p14="http://schemas.microsoft.com/office/powerpoint/2010/main" val="180262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438" y="427522"/>
            <a:ext cx="8302625" cy="4292213"/>
          </a:xfrm>
          <a:prstGeom prst="rect">
            <a:avLst/>
          </a:prstGeom>
        </p:spPr>
      </p:pic>
      <p:sp>
        <p:nvSpPr>
          <p:cNvPr id="7" name="Title 4"/>
          <p:cNvSpPr txBox="1">
            <a:spLocks/>
          </p:cNvSpPr>
          <p:nvPr/>
        </p:nvSpPr>
        <p:spPr>
          <a:xfrm>
            <a:off x="3158741" y="489621"/>
            <a:ext cx="3945322" cy="4787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39154F6B-B21E-42C6-BC8D-06B7B55A2E95}"/>
              </a:ext>
            </a:extLst>
          </p:cNvPr>
          <p:cNvSpPr/>
          <p:nvPr/>
        </p:nvSpPr>
        <p:spPr>
          <a:xfrm>
            <a:off x="786809" y="663688"/>
            <a:ext cx="7173433" cy="4158061"/>
          </a:xfrm>
          <a:prstGeom prst="rect">
            <a:avLst/>
          </a:prstGeom>
        </p:spPr>
        <p:txBody>
          <a:bodyPr wrap="square">
            <a:spAutoFit/>
          </a:bodyPr>
          <a:lstStyle/>
          <a:p>
            <a:pPr marL="285750" indent="-285750">
              <a:buFont typeface="Arial" panose="020B0604020202020204" pitchFamily="34" charset="0"/>
              <a:buChar char="•"/>
            </a:pPr>
            <a:r>
              <a:rPr lang="et" dirty="0">
                <a:cs typeface="Arial" panose="020B0604020202020204" pitchFamily="34" charset="0"/>
              </a:rPr>
              <a:t>Tihe koostöö </a:t>
            </a:r>
            <a:r>
              <a:rPr lang="et-EE" dirty="0">
                <a:cs typeface="Arial" panose="020B0604020202020204" pitchFamily="34" charset="0"/>
              </a:rPr>
              <a:t>kutseõppe </a:t>
            </a:r>
            <a:r>
              <a:rPr lang="et" dirty="0">
                <a:cs typeface="Arial" panose="020B0604020202020204" pitchFamily="34" charset="0"/>
              </a:rPr>
              <a:t>ja tööeluga kõigil tasanditel, </a:t>
            </a:r>
            <a:r>
              <a:rPr lang="et-EE" dirty="0">
                <a:cs typeface="Arial" panose="020B0604020202020204" pitchFamily="34" charset="0"/>
              </a:rPr>
              <a:t>t</a:t>
            </a:r>
            <a:r>
              <a:rPr lang="et" dirty="0">
                <a:cs typeface="Arial" panose="020B0604020202020204" pitchFamily="34" charset="0"/>
              </a:rPr>
              <a:t>ööpõhine õpe koolis ja ettevõtetes. </a:t>
            </a:r>
          </a:p>
          <a:p>
            <a:pPr marL="285750" indent="-285750">
              <a:buFont typeface="Arial" panose="020B0604020202020204" pitchFamily="34" charset="0"/>
              <a:buChar char="•"/>
            </a:pPr>
            <a:r>
              <a:rPr lang="et-EE" dirty="0">
                <a:cs typeface="Arial" panose="020B0604020202020204" pitchFamily="34" charset="0"/>
              </a:rPr>
              <a:t>Erinevad praktikavõimalused,</a:t>
            </a:r>
            <a:r>
              <a:rPr lang="et" dirty="0">
                <a:cs typeface="Arial" panose="020B0604020202020204" pitchFamily="34" charset="0"/>
              </a:rPr>
              <a:t>õppeainete päevad, ettevõtete külastused, ettevõtete hakkamine õppurirühmade vaderiteks</a:t>
            </a:r>
          </a:p>
          <a:p>
            <a:pPr marL="285750" indent="-285750">
              <a:buFont typeface="Arial" panose="020B0604020202020204" pitchFamily="34" charset="0"/>
              <a:buChar char="•"/>
            </a:pPr>
            <a:r>
              <a:rPr lang="et-EE" dirty="0">
                <a:cs typeface="Arial" panose="020B0604020202020204" pitchFamily="34" charset="0"/>
              </a:rPr>
              <a:t>Kutseõpe </a:t>
            </a:r>
            <a:r>
              <a:rPr lang="et" dirty="0">
                <a:cs typeface="Arial" panose="020B0604020202020204" pitchFamily="34" charset="0"/>
              </a:rPr>
              <a:t>pakub kõikidele õppuritele mitmesuguseid kvaliteetseid võimalusi:         rahvusvaheline õpiränne, kutseoskusvõistlused, noorte ettevõtjate programmid jne.</a:t>
            </a:r>
          </a:p>
          <a:p>
            <a:pPr marL="257175" lvl="1" indent="-257175">
              <a:lnSpc>
                <a:spcPct val="90000"/>
              </a:lnSpc>
              <a:buFont typeface="Arial"/>
              <a:buChar char="•"/>
            </a:pPr>
            <a:r>
              <a:rPr lang="et" dirty="0">
                <a:cs typeface="Arial" panose="020B0604020202020204" pitchFamily="34" charset="0"/>
              </a:rPr>
              <a:t>Umbteid ei ole – pärast VETi saab oma haridusteed kõrgkoolis jätkata</a:t>
            </a:r>
          </a:p>
          <a:p>
            <a:pPr marL="285750" indent="-285750">
              <a:buFont typeface="Arial" panose="020B0604020202020204" pitchFamily="34" charset="0"/>
              <a:buChar char="•"/>
            </a:pPr>
            <a:r>
              <a:rPr lang="et" dirty="0">
                <a:cs typeface="Arial" panose="020B0604020202020204" pitchFamily="34" charset="0"/>
              </a:rPr>
              <a:t>Aktiivne turundus ja kommunikatsioon, mis on suunatud eri sihtrühmadele: õppurid, vanemad, karjäärinõustajad</a:t>
            </a:r>
          </a:p>
          <a:p>
            <a:pPr marL="285750" indent="-285750">
              <a:buFont typeface="Arial" panose="020B0604020202020204" pitchFamily="34" charset="0"/>
              <a:buChar char="•"/>
            </a:pPr>
            <a:r>
              <a:rPr lang="et" dirty="0">
                <a:cs typeface="Arial" panose="020B0604020202020204" pitchFamily="34" charset="0"/>
              </a:rPr>
              <a:t>Õppurite ja noorte spetsialistide kasutamine sõnumitoojate/saadikutena</a:t>
            </a:r>
          </a:p>
          <a:p>
            <a:pPr marL="285750" indent="-285750">
              <a:buFont typeface="Arial" panose="020B0604020202020204" pitchFamily="34" charset="0"/>
              <a:buChar char="•"/>
            </a:pPr>
            <a:r>
              <a:rPr lang="et" dirty="0">
                <a:cs typeface="Arial" panose="020B0604020202020204" pitchFamily="34" charset="0"/>
              </a:rPr>
              <a:t>Tänapäevaste kanalite kasutamine: YouTube, Instagram, Snapchat, Whatsapp</a:t>
            </a:r>
          </a:p>
          <a:p>
            <a:r>
              <a:rPr lang="et-EE" sz="1400" dirty="0"/>
              <a:t>					Allikas: Mika </a:t>
            </a:r>
            <a:r>
              <a:rPr lang="et-EE" sz="1400" dirty="0" err="1"/>
              <a:t>Saarinen</a:t>
            </a:r>
            <a:r>
              <a:rPr lang="et-EE" sz="1400" dirty="0"/>
              <a:t>, </a:t>
            </a:r>
            <a:r>
              <a:rPr lang="et" sz="1400" dirty="0"/>
              <a:t>Soome Riiklik Haridusagentuur</a:t>
            </a:r>
          </a:p>
        </p:txBody>
      </p:sp>
    </p:spTree>
    <p:extLst>
      <p:ext uri="{BB962C8B-B14F-4D97-AF65-F5344CB8AC3E}">
        <p14:creationId xmlns:p14="http://schemas.microsoft.com/office/powerpoint/2010/main" val="87277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646E3D4-D561-4C1A-982E-97E6CBAA6FAB}"/>
              </a:ext>
            </a:extLst>
          </p:cNvPr>
          <p:cNvSpPr>
            <a:spLocks noGrp="1"/>
          </p:cNvSpPr>
          <p:nvPr>
            <p:ph type="dt" sz="half" idx="10"/>
          </p:nvPr>
        </p:nvSpPr>
        <p:spPr>
          <a:xfrm>
            <a:off x="672425" y="4707325"/>
            <a:ext cx="950812" cy="218673"/>
          </a:xfrm>
        </p:spPr>
        <p:txBody>
          <a:bodyPr/>
          <a:lstStyle/>
          <a:p>
            <a:pPr algn="l" rtl="0"/>
            <a:fld id="{B18033F5-5957-4A18-BB71-4663D5A7C0F1}" type="datetime1">
              <a:rPr lang="et-EE"/>
              <a:t>14.01.2019</a:t>
            </a:fld>
            <a:endParaRPr lang="et" dirty="0"/>
          </a:p>
        </p:txBody>
      </p:sp>
      <p:sp>
        <p:nvSpPr>
          <p:cNvPr id="5" name="Alatunnisteen paikkamerkki 4">
            <a:extLst>
              <a:ext uri="{FF2B5EF4-FFF2-40B4-BE49-F238E27FC236}">
                <a16:creationId xmlns:a16="http://schemas.microsoft.com/office/drawing/2014/main" id="{D793B19E-C922-4A53-8B25-8C8187B59DF3}"/>
              </a:ext>
            </a:extLst>
          </p:cNvPr>
          <p:cNvSpPr>
            <a:spLocks noGrp="1"/>
          </p:cNvSpPr>
          <p:nvPr>
            <p:ph type="ftr" sz="quarter" idx="11"/>
          </p:nvPr>
        </p:nvSpPr>
        <p:spPr>
          <a:xfrm>
            <a:off x="1623236" y="4784650"/>
            <a:ext cx="2958491" cy="141347"/>
          </a:xfrm>
        </p:spPr>
        <p:txBody>
          <a:bodyPr/>
          <a:lstStyle/>
          <a:p>
            <a:pPr algn="l" rtl="0"/>
            <a:r>
              <a:rPr lang="et" b="0" i="0" u="none" baseline="0" dirty="0"/>
              <a:t>Soome Riiklik Haridusagentuur</a:t>
            </a:r>
            <a:endParaRPr lang="et" dirty="0"/>
          </a:p>
        </p:txBody>
      </p:sp>
      <p:sp>
        <p:nvSpPr>
          <p:cNvPr id="6" name="Dian numeron paikkamerkki 5">
            <a:extLst>
              <a:ext uri="{FF2B5EF4-FFF2-40B4-BE49-F238E27FC236}">
                <a16:creationId xmlns:a16="http://schemas.microsoft.com/office/drawing/2014/main" id="{D452AAA0-85D6-4BB2-A13A-D3D2A84A737D}"/>
              </a:ext>
            </a:extLst>
          </p:cNvPr>
          <p:cNvSpPr>
            <a:spLocks noGrp="1"/>
          </p:cNvSpPr>
          <p:nvPr>
            <p:ph type="sldNum" sz="quarter" idx="12"/>
          </p:nvPr>
        </p:nvSpPr>
        <p:spPr>
          <a:xfrm>
            <a:off x="7915881" y="4729266"/>
            <a:ext cx="614061" cy="196732"/>
          </a:xfrm>
        </p:spPr>
        <p:txBody>
          <a:bodyPr/>
          <a:lstStyle/>
          <a:p>
            <a:pPr algn="r" rtl="0"/>
            <a:fld id="{A6E131DE-DA31-4CDF-828A-8EB206A3CD12}" type="slidenum">
              <a:rPr/>
              <a:t>7</a:t>
            </a:fld>
            <a:endParaRPr lang="et"/>
          </a:p>
        </p:txBody>
      </p:sp>
      <p:sp>
        <p:nvSpPr>
          <p:cNvPr id="7" name="Suorakulmio 6">
            <a:extLst>
              <a:ext uri="{FF2B5EF4-FFF2-40B4-BE49-F238E27FC236}">
                <a16:creationId xmlns:a16="http://schemas.microsoft.com/office/drawing/2014/main" id="{74C86146-1D83-491D-A9EF-584DCAA7F050}"/>
              </a:ext>
            </a:extLst>
          </p:cNvPr>
          <p:cNvSpPr/>
          <p:nvPr/>
        </p:nvSpPr>
        <p:spPr>
          <a:xfrm>
            <a:off x="857251" y="1602499"/>
            <a:ext cx="3452378" cy="291654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r>
              <a:rPr lang="et" sz="2100" b="1">
                <a:solidFill>
                  <a:schemeClr val="bg1"/>
                </a:solidFill>
              </a:rPr>
              <a:t>50% </a:t>
            </a:r>
            <a:br>
              <a:rPr lang="et" sz="2100" b="1">
                <a:solidFill>
                  <a:schemeClr val="bg1"/>
                </a:solidFill>
              </a:rPr>
            </a:br>
            <a:r>
              <a:rPr lang="et" sz="2100" b="1">
                <a:solidFill>
                  <a:schemeClr val="bg1"/>
                </a:solidFill>
              </a:rPr>
              <a:t>põhirahastus</a:t>
            </a:r>
          </a:p>
          <a:p>
            <a:pPr algn="l" rtl="0"/>
            <a:r>
              <a:rPr lang="et" sz="1500">
                <a:solidFill>
                  <a:schemeClr val="bg1"/>
                </a:solidFill>
              </a:rPr>
              <a:t>Õppeaastad</a:t>
            </a:r>
          </a:p>
        </p:txBody>
      </p:sp>
      <p:sp>
        <p:nvSpPr>
          <p:cNvPr id="8" name="Tekstiruutu 7">
            <a:extLst>
              <a:ext uri="{FF2B5EF4-FFF2-40B4-BE49-F238E27FC236}">
                <a16:creationId xmlns:a16="http://schemas.microsoft.com/office/drawing/2014/main" id="{1BE41427-4419-4AB6-B787-89E14F8E9B20}"/>
              </a:ext>
            </a:extLst>
          </p:cNvPr>
          <p:cNvSpPr txBox="1"/>
          <p:nvPr/>
        </p:nvSpPr>
        <p:spPr>
          <a:xfrm>
            <a:off x="4395355" y="1630566"/>
            <a:ext cx="3888798" cy="1661993"/>
          </a:xfrm>
          <a:prstGeom prst="rect">
            <a:avLst/>
          </a:prstGeom>
          <a:solidFill>
            <a:schemeClr val="accent1">
              <a:lumMod val="75000"/>
            </a:schemeClr>
          </a:solidFill>
        </p:spPr>
        <p:txBody>
          <a:bodyPr wrap="square" rtlCol="0">
            <a:spAutoFit/>
          </a:bodyPr>
          <a:lstStyle/>
          <a:p>
            <a:pPr lvl="0" algn="l" rtl="0"/>
            <a:r>
              <a:rPr lang="et" sz="2100" b="1">
                <a:solidFill>
                  <a:schemeClr val="bg1"/>
                </a:solidFill>
              </a:rPr>
              <a:t>35% </a:t>
            </a:r>
            <a:br>
              <a:rPr lang="et" sz="2100" b="1">
                <a:solidFill>
                  <a:schemeClr val="bg1"/>
                </a:solidFill>
              </a:rPr>
            </a:br>
            <a:r>
              <a:rPr lang="et" sz="2100" b="1">
                <a:solidFill>
                  <a:schemeClr val="bg1"/>
                </a:solidFill>
              </a:rPr>
              <a:t>tulemuspõhine rahastus</a:t>
            </a:r>
            <a:endParaRPr lang="et" sz="2100" b="1" dirty="0">
              <a:solidFill>
                <a:schemeClr val="bg1"/>
              </a:solidFill>
            </a:endParaRPr>
          </a:p>
          <a:p>
            <a:pPr lvl="0" algn="l" rtl="0"/>
            <a:r>
              <a:rPr lang="et" sz="1500">
                <a:solidFill>
                  <a:schemeClr val="bg1"/>
                </a:solidFill>
              </a:rPr>
              <a:t>Kvalifikatsioonid ja kvalifikatsiooniühikud</a:t>
            </a:r>
            <a:endParaRPr lang="et" sz="1500" dirty="0">
              <a:solidFill>
                <a:schemeClr val="bg1"/>
              </a:solidFill>
            </a:endParaRPr>
          </a:p>
          <a:p>
            <a:pPr lvl="0" algn="l" rtl="0"/>
            <a:endParaRPr lang="et" sz="1500" dirty="0">
              <a:solidFill>
                <a:schemeClr val="bg1"/>
              </a:solidFill>
            </a:endParaRPr>
          </a:p>
          <a:p>
            <a:pPr lvl="0" algn="l" rtl="0"/>
            <a:endParaRPr lang="et" sz="1500" dirty="0">
              <a:solidFill>
                <a:schemeClr val="bg1"/>
              </a:solidFill>
            </a:endParaRPr>
          </a:p>
          <a:p>
            <a:pPr lvl="0" algn="l" rtl="0"/>
            <a:endParaRPr lang="et" sz="1500" dirty="0">
              <a:solidFill>
                <a:schemeClr val="bg1"/>
              </a:solidFill>
            </a:endParaRPr>
          </a:p>
        </p:txBody>
      </p:sp>
      <p:sp>
        <p:nvSpPr>
          <p:cNvPr id="10" name="Tekstiruutu 9">
            <a:extLst>
              <a:ext uri="{FF2B5EF4-FFF2-40B4-BE49-F238E27FC236}">
                <a16:creationId xmlns:a16="http://schemas.microsoft.com/office/drawing/2014/main" id="{7752B58C-F084-4A8F-BDB4-336944C96153}"/>
              </a:ext>
            </a:extLst>
          </p:cNvPr>
          <p:cNvSpPr txBox="1"/>
          <p:nvPr/>
        </p:nvSpPr>
        <p:spPr>
          <a:xfrm>
            <a:off x="4395355" y="3343275"/>
            <a:ext cx="3888798" cy="1200329"/>
          </a:xfrm>
          <a:prstGeom prst="rect">
            <a:avLst/>
          </a:prstGeom>
          <a:solidFill>
            <a:srgbClr val="FFC000"/>
          </a:solidFill>
        </p:spPr>
        <p:txBody>
          <a:bodyPr wrap="square" rtlCol="0">
            <a:spAutoFit/>
          </a:bodyPr>
          <a:lstStyle/>
          <a:p>
            <a:pPr algn="l" rtl="0"/>
            <a:r>
              <a:rPr lang="et" sz="2100" b="1">
                <a:solidFill>
                  <a:schemeClr val="bg1"/>
                </a:solidFill>
              </a:rPr>
              <a:t>15% </a:t>
            </a:r>
          </a:p>
          <a:p>
            <a:pPr algn="l" rtl="0"/>
            <a:r>
              <a:rPr lang="et" sz="2100" b="1">
                <a:solidFill>
                  <a:schemeClr val="bg1"/>
                </a:solidFill>
              </a:rPr>
              <a:t>efektiivsuspõhine rahastus</a:t>
            </a:r>
          </a:p>
          <a:p>
            <a:pPr algn="l" rtl="0"/>
            <a:r>
              <a:rPr lang="et" sz="1500">
                <a:solidFill>
                  <a:schemeClr val="bg1"/>
                </a:solidFill>
              </a:rPr>
              <a:t>Töö ja edasiõpe </a:t>
            </a:r>
          </a:p>
          <a:p>
            <a:endParaRPr lang="et" sz="1500" dirty="0">
              <a:solidFill>
                <a:schemeClr val="bg1"/>
              </a:solidFill>
            </a:endParaRPr>
          </a:p>
        </p:txBody>
      </p:sp>
      <p:sp>
        <p:nvSpPr>
          <p:cNvPr id="11" name="Tekstiruutu 10">
            <a:extLst>
              <a:ext uri="{FF2B5EF4-FFF2-40B4-BE49-F238E27FC236}">
                <a16:creationId xmlns:a16="http://schemas.microsoft.com/office/drawing/2014/main" id="{C7CCB271-D673-44FD-8372-C5FE7FBD399F}"/>
              </a:ext>
            </a:extLst>
          </p:cNvPr>
          <p:cNvSpPr txBox="1"/>
          <p:nvPr/>
        </p:nvSpPr>
        <p:spPr>
          <a:xfrm>
            <a:off x="857251" y="1238577"/>
            <a:ext cx="7426902" cy="323165"/>
          </a:xfrm>
          <a:prstGeom prst="rect">
            <a:avLst/>
          </a:prstGeom>
          <a:solidFill>
            <a:schemeClr val="accent3"/>
          </a:solidFill>
          <a:ln>
            <a:solidFill>
              <a:schemeClr val="tx1"/>
            </a:solidFill>
            <a:prstDash val="lgDash"/>
          </a:ln>
        </p:spPr>
        <p:txBody>
          <a:bodyPr wrap="square" rtlCol="0">
            <a:spAutoFit/>
          </a:bodyPr>
          <a:lstStyle/>
          <a:p>
            <a:pPr algn="l" rtl="0"/>
            <a:r>
              <a:rPr lang="et" sz="1500" b="1">
                <a:solidFill>
                  <a:schemeClr val="bg1"/>
                </a:solidFill>
              </a:rPr>
              <a:t>Strateegiarahastus</a:t>
            </a:r>
            <a:r>
              <a:rPr lang="et" sz="1350">
                <a:solidFill>
                  <a:schemeClr val="bg1"/>
                </a:solidFill>
              </a:rPr>
              <a:t> </a:t>
            </a:r>
            <a:r>
              <a:rPr lang="et" sz="1500">
                <a:solidFill>
                  <a:schemeClr val="bg1"/>
                </a:solidFill>
              </a:rPr>
              <a:t>kõige rohkem 4% kogurahastusest</a:t>
            </a:r>
          </a:p>
        </p:txBody>
      </p:sp>
      <p:sp>
        <p:nvSpPr>
          <p:cNvPr id="12" name="Rectangle 3">
            <a:extLst>
              <a:ext uri="{FF2B5EF4-FFF2-40B4-BE49-F238E27FC236}">
                <a16:creationId xmlns:a16="http://schemas.microsoft.com/office/drawing/2014/main" id="{8F4F349B-FD0F-496C-A158-0B7EA0CE0A5A}"/>
              </a:ext>
            </a:extLst>
          </p:cNvPr>
          <p:cNvSpPr/>
          <p:nvPr/>
        </p:nvSpPr>
        <p:spPr bwMode="auto">
          <a:xfrm>
            <a:off x="857251" y="436175"/>
            <a:ext cx="7426902" cy="619442"/>
          </a:xfrm>
          <a:prstGeom prst="rect">
            <a:avLst/>
          </a:prstGeom>
          <a:solidFill>
            <a:srgbClr val="00B05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rtl="0" eaLnBrk="0" fontAlgn="base" hangingPunct="0">
              <a:spcBef>
                <a:spcPct val="0"/>
              </a:spcBef>
              <a:spcAft>
                <a:spcPct val="0"/>
              </a:spcAft>
            </a:pPr>
            <a:r>
              <a:rPr lang="et" sz="2400" b="1" dirty="0">
                <a:solidFill>
                  <a:schemeClr val="bg1"/>
                </a:solidFill>
              </a:rPr>
              <a:t>Kutseharidusõppe rahastamine (2022)</a:t>
            </a:r>
            <a:br>
              <a:rPr lang="et" sz="2400" b="1" dirty="0">
                <a:solidFill>
                  <a:schemeClr val="bg1"/>
                </a:solidFill>
              </a:rPr>
            </a:br>
            <a:endParaRPr lang="et" sz="2400" b="1" dirty="0">
              <a:solidFill>
                <a:schemeClr val="bg1"/>
              </a:solidFill>
            </a:endParaRPr>
          </a:p>
        </p:txBody>
      </p:sp>
    </p:spTree>
    <p:extLst>
      <p:ext uri="{BB962C8B-B14F-4D97-AF65-F5344CB8AC3E}">
        <p14:creationId xmlns:p14="http://schemas.microsoft.com/office/powerpoint/2010/main" val="242823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4AE618B-23C1-4A4D-A899-93430DFA5C61}"/>
              </a:ext>
            </a:extLst>
          </p:cNvPr>
          <p:cNvSpPr>
            <a:spLocks noGrp="1"/>
          </p:cNvSpPr>
          <p:nvPr>
            <p:ph type="dt" sz="half" idx="10"/>
          </p:nvPr>
        </p:nvSpPr>
        <p:spPr/>
        <p:txBody>
          <a:bodyPr/>
          <a:lstStyle/>
          <a:p>
            <a:pPr algn="l" rtl="0"/>
            <a:fld id="{0FFC0971-8A02-4766-97F7-6E3A341F50E3}" type="datetime1">
              <a:rPr lang="et-EE"/>
              <a:t>14.01.2019</a:t>
            </a:fld>
            <a:endParaRPr lang="et"/>
          </a:p>
        </p:txBody>
      </p:sp>
      <p:sp>
        <p:nvSpPr>
          <p:cNvPr id="3" name="Alatunnisteen paikkamerkki 2">
            <a:extLst>
              <a:ext uri="{FF2B5EF4-FFF2-40B4-BE49-F238E27FC236}">
                <a16:creationId xmlns:a16="http://schemas.microsoft.com/office/drawing/2014/main" id="{965A6D1C-B843-491E-A5BB-DF21C101E38E}"/>
              </a:ext>
            </a:extLst>
          </p:cNvPr>
          <p:cNvSpPr>
            <a:spLocks noGrp="1"/>
          </p:cNvSpPr>
          <p:nvPr>
            <p:ph type="ftr" sz="quarter" idx="11"/>
          </p:nvPr>
        </p:nvSpPr>
        <p:spPr/>
        <p:txBody>
          <a:bodyPr/>
          <a:lstStyle/>
          <a:p>
            <a:pPr algn="l" rtl="0"/>
            <a:r>
              <a:rPr lang="et" b="0" i="0" u="none" baseline="0"/>
              <a:t>Soome Riiklik Haridusagentuur</a:t>
            </a:r>
            <a:endParaRPr lang="et"/>
          </a:p>
        </p:txBody>
      </p:sp>
      <p:sp>
        <p:nvSpPr>
          <p:cNvPr id="4" name="Dian numeron paikkamerkki 3">
            <a:extLst>
              <a:ext uri="{FF2B5EF4-FFF2-40B4-BE49-F238E27FC236}">
                <a16:creationId xmlns:a16="http://schemas.microsoft.com/office/drawing/2014/main" id="{6B742958-A70C-48A7-9BC7-8AAE7C34EFED}"/>
              </a:ext>
            </a:extLst>
          </p:cNvPr>
          <p:cNvSpPr>
            <a:spLocks noGrp="1"/>
          </p:cNvSpPr>
          <p:nvPr>
            <p:ph type="sldNum" sz="quarter" idx="12"/>
          </p:nvPr>
        </p:nvSpPr>
        <p:spPr/>
        <p:txBody>
          <a:bodyPr/>
          <a:lstStyle/>
          <a:p>
            <a:pPr algn="r" rtl="0"/>
            <a:fld id="{A6E131DE-DA31-4CDF-828A-8EB206A3CD12}" type="slidenum">
              <a:rPr/>
              <a:t>8</a:t>
            </a:fld>
            <a:endParaRPr lang="et"/>
          </a:p>
        </p:txBody>
      </p:sp>
      <p:sp>
        <p:nvSpPr>
          <p:cNvPr id="6" name="Otsikko 1">
            <a:extLst>
              <a:ext uri="{FF2B5EF4-FFF2-40B4-BE49-F238E27FC236}">
                <a16:creationId xmlns:a16="http://schemas.microsoft.com/office/drawing/2014/main" id="{A7064084-F00F-4528-995B-31A9E1ED51D8}"/>
              </a:ext>
            </a:extLst>
          </p:cNvPr>
          <p:cNvSpPr txBox="1">
            <a:spLocks/>
          </p:cNvSpPr>
          <p:nvPr/>
        </p:nvSpPr>
        <p:spPr>
          <a:xfrm>
            <a:off x="672426" y="198609"/>
            <a:ext cx="6055302" cy="495410"/>
          </a:xfrm>
          <a:prstGeom prst="rect">
            <a:avLst/>
          </a:prstGeom>
          <a:solidFill>
            <a:srgbClr val="00B050"/>
          </a:solidFill>
        </p:spPr>
        <p:txBody>
          <a:bodyPr/>
          <a:lst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a:lstStyle>
          <a:p>
            <a:pPr algn="ctr" rtl="0"/>
            <a:r>
              <a:rPr lang="et-EE" sz="2400" dirty="0">
                <a:solidFill>
                  <a:schemeClr val="bg1"/>
                </a:solidFill>
              </a:rPr>
              <a:t>Kutsehariduse</a:t>
            </a:r>
            <a:r>
              <a:rPr lang="et" sz="2400" dirty="0">
                <a:solidFill>
                  <a:schemeClr val="bg1"/>
                </a:solidFill>
              </a:rPr>
              <a:t> kogurahastuse jaotus (%)</a:t>
            </a:r>
            <a:br>
              <a:rPr lang="et" sz="2400" dirty="0">
                <a:solidFill>
                  <a:schemeClr val="bg1"/>
                </a:solidFill>
              </a:rPr>
            </a:br>
            <a:endParaRPr lang="et" sz="2400" dirty="0">
              <a:solidFill>
                <a:schemeClr val="bg1"/>
              </a:solidFill>
            </a:endParaRPr>
          </a:p>
        </p:txBody>
      </p:sp>
      <p:pic>
        <p:nvPicPr>
          <p:cNvPr id="7" name="Kuva 6">
            <a:extLst>
              <a:ext uri="{FF2B5EF4-FFF2-40B4-BE49-F238E27FC236}">
                <a16:creationId xmlns:a16="http://schemas.microsoft.com/office/drawing/2014/main" id="{0B01DDF8-3AD8-4F0D-BDB5-3E659894084C}"/>
              </a:ext>
            </a:extLst>
          </p:cNvPr>
          <p:cNvPicPr>
            <a:picLocks noChangeAspect="1"/>
          </p:cNvPicPr>
          <p:nvPr/>
        </p:nvPicPr>
        <p:blipFill rotWithShape="1">
          <a:blip r:embed="rId3"/>
          <a:srcRect r="84544"/>
          <a:stretch/>
        </p:blipFill>
        <p:spPr>
          <a:xfrm>
            <a:off x="672426" y="787493"/>
            <a:ext cx="938490" cy="3848297"/>
          </a:xfrm>
          <a:prstGeom prst="rect">
            <a:avLst/>
          </a:prstGeom>
        </p:spPr>
      </p:pic>
      <p:pic>
        <p:nvPicPr>
          <p:cNvPr id="8" name="Kuva 7">
            <a:extLst>
              <a:ext uri="{FF2B5EF4-FFF2-40B4-BE49-F238E27FC236}">
                <a16:creationId xmlns:a16="http://schemas.microsoft.com/office/drawing/2014/main" id="{895A67E0-3592-4B99-BAF1-57F8D69EB97C}"/>
              </a:ext>
            </a:extLst>
          </p:cNvPr>
          <p:cNvPicPr>
            <a:picLocks noChangeAspect="1"/>
          </p:cNvPicPr>
          <p:nvPr/>
        </p:nvPicPr>
        <p:blipFill rotWithShape="1">
          <a:blip r:embed="rId3"/>
          <a:srcRect l="18524" r="61630"/>
          <a:stretch/>
        </p:blipFill>
        <p:spPr>
          <a:xfrm>
            <a:off x="1753376" y="787493"/>
            <a:ext cx="1205049" cy="3848297"/>
          </a:xfrm>
          <a:prstGeom prst="rect">
            <a:avLst/>
          </a:prstGeom>
        </p:spPr>
      </p:pic>
      <p:pic>
        <p:nvPicPr>
          <p:cNvPr id="9" name="Kuva 8">
            <a:extLst>
              <a:ext uri="{FF2B5EF4-FFF2-40B4-BE49-F238E27FC236}">
                <a16:creationId xmlns:a16="http://schemas.microsoft.com/office/drawing/2014/main" id="{EC377D8B-93CC-4508-8F7B-945DEB988357}"/>
              </a:ext>
            </a:extLst>
          </p:cNvPr>
          <p:cNvPicPr>
            <a:picLocks noChangeAspect="1"/>
          </p:cNvPicPr>
          <p:nvPr/>
        </p:nvPicPr>
        <p:blipFill rotWithShape="1">
          <a:blip r:embed="rId3"/>
          <a:srcRect l="40859" r="40748"/>
          <a:stretch/>
        </p:blipFill>
        <p:spPr>
          <a:xfrm>
            <a:off x="3119478" y="787493"/>
            <a:ext cx="1116875" cy="3848297"/>
          </a:xfrm>
          <a:prstGeom prst="rect">
            <a:avLst/>
          </a:prstGeom>
        </p:spPr>
      </p:pic>
      <p:pic>
        <p:nvPicPr>
          <p:cNvPr id="10" name="Kuva 9">
            <a:extLst>
              <a:ext uri="{FF2B5EF4-FFF2-40B4-BE49-F238E27FC236}">
                <a16:creationId xmlns:a16="http://schemas.microsoft.com/office/drawing/2014/main" id="{1F0F7DB3-64B6-43AE-958A-ADF4B44519F2}"/>
              </a:ext>
            </a:extLst>
          </p:cNvPr>
          <p:cNvPicPr>
            <a:picLocks noChangeAspect="1"/>
          </p:cNvPicPr>
          <p:nvPr/>
        </p:nvPicPr>
        <p:blipFill rotWithShape="1">
          <a:blip r:embed="rId3"/>
          <a:srcRect l="62708" r="20240"/>
          <a:stretch/>
        </p:blipFill>
        <p:spPr>
          <a:xfrm>
            <a:off x="4503430" y="787493"/>
            <a:ext cx="1035407" cy="3848297"/>
          </a:xfrm>
          <a:prstGeom prst="rect">
            <a:avLst/>
          </a:prstGeom>
        </p:spPr>
      </p:pic>
      <p:pic>
        <p:nvPicPr>
          <p:cNvPr id="11" name="Kuva 10">
            <a:extLst>
              <a:ext uri="{FF2B5EF4-FFF2-40B4-BE49-F238E27FC236}">
                <a16:creationId xmlns:a16="http://schemas.microsoft.com/office/drawing/2014/main" id="{8E8F906D-1653-49F2-8075-9C3D7A58C5C6}"/>
              </a:ext>
            </a:extLst>
          </p:cNvPr>
          <p:cNvPicPr>
            <a:picLocks noChangeAspect="1"/>
          </p:cNvPicPr>
          <p:nvPr/>
        </p:nvPicPr>
        <p:blipFill rotWithShape="1">
          <a:blip r:embed="rId3"/>
          <a:srcRect l="82551"/>
          <a:stretch/>
        </p:blipFill>
        <p:spPr>
          <a:xfrm>
            <a:off x="5698571" y="787493"/>
            <a:ext cx="1059546" cy="3848297"/>
          </a:xfrm>
          <a:prstGeom prst="rect">
            <a:avLst/>
          </a:prstGeom>
        </p:spPr>
      </p:pic>
      <p:pic>
        <p:nvPicPr>
          <p:cNvPr id="12" name="Kuva 11">
            <a:extLst>
              <a:ext uri="{FF2B5EF4-FFF2-40B4-BE49-F238E27FC236}">
                <a16:creationId xmlns:a16="http://schemas.microsoft.com/office/drawing/2014/main" id="{001AE330-4607-4479-8E6D-FA9B2DE0F98C}"/>
              </a:ext>
            </a:extLst>
          </p:cNvPr>
          <p:cNvPicPr>
            <a:picLocks noChangeAspect="1"/>
          </p:cNvPicPr>
          <p:nvPr/>
        </p:nvPicPr>
        <p:blipFill>
          <a:blip r:embed="rId4"/>
          <a:stretch>
            <a:fillRect/>
          </a:stretch>
        </p:blipFill>
        <p:spPr>
          <a:xfrm>
            <a:off x="7081741" y="1704704"/>
            <a:ext cx="1668281" cy="2106850"/>
          </a:xfrm>
          <a:prstGeom prst="rect">
            <a:avLst/>
          </a:prstGeom>
        </p:spPr>
      </p:pic>
    </p:spTree>
    <p:extLst>
      <p:ext uri="{BB962C8B-B14F-4D97-AF65-F5344CB8AC3E}">
        <p14:creationId xmlns:p14="http://schemas.microsoft.com/office/powerpoint/2010/main" val="17249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KL-Powerpoint-Template-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438" y="427522"/>
            <a:ext cx="8302625" cy="4292213"/>
          </a:xfrm>
          <a:prstGeom prst="rect">
            <a:avLst/>
          </a:prstGeom>
        </p:spPr>
      </p:pic>
      <p:sp>
        <p:nvSpPr>
          <p:cNvPr id="7" name="Title 4"/>
          <p:cNvSpPr txBox="1">
            <a:spLocks/>
          </p:cNvSpPr>
          <p:nvPr/>
        </p:nvSpPr>
        <p:spPr>
          <a:xfrm>
            <a:off x="3158741" y="489621"/>
            <a:ext cx="3945322" cy="4787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700" dirty="0">
              <a:solidFill>
                <a:srgbClr val="A1612C"/>
              </a:solidFill>
              <a:latin typeface="Helvetica Neue"/>
              <a:cs typeface="Helvetica Neue"/>
            </a:endParaRPr>
          </a:p>
        </p:txBody>
      </p:sp>
      <p:sp>
        <p:nvSpPr>
          <p:cNvPr id="2" name="Ristkülik 1">
            <a:extLst>
              <a:ext uri="{FF2B5EF4-FFF2-40B4-BE49-F238E27FC236}">
                <a16:creationId xmlns:a16="http://schemas.microsoft.com/office/drawing/2014/main" id="{39154F6B-B21E-42C6-BC8D-06B7B55A2E95}"/>
              </a:ext>
            </a:extLst>
          </p:cNvPr>
          <p:cNvSpPr/>
          <p:nvPr/>
        </p:nvSpPr>
        <p:spPr>
          <a:xfrm>
            <a:off x="808074" y="489621"/>
            <a:ext cx="7705061" cy="3785652"/>
          </a:xfrm>
          <a:prstGeom prst="rect">
            <a:avLst/>
          </a:prstGeom>
        </p:spPr>
        <p:txBody>
          <a:bodyPr wrap="square">
            <a:spAutoFit/>
          </a:bodyPr>
          <a:lstStyle/>
          <a:p>
            <a:r>
              <a:rPr lang="et-EE" sz="2000" b="1" dirty="0"/>
              <a:t>Õppimine kutsekoolis</a:t>
            </a:r>
          </a:p>
          <a:p>
            <a:r>
              <a:rPr lang="et-EE" sz="2000" dirty="0"/>
              <a:t>Esimene aasta koolis, teine aasta koolis, kolmandal aastal õpipoisiõppe leping. Enam ei ole koolivaheaega ja praktikat võib sooritada või õpipoisiõppe lepingu sõlmida nt suvel 2-3 kuuks. Seejärel eksam. Samas võib, kui osapooled seda soovivad õppija jätkata õpipoisina samas ettevõttes, võib ka minna järgmisse.</a:t>
            </a:r>
          </a:p>
          <a:p>
            <a:endParaRPr lang="et-EE" sz="2000" dirty="0"/>
          </a:p>
          <a:p>
            <a:r>
              <a:rPr lang="et-EE" sz="2000" dirty="0"/>
              <a:t>Kutsekool on huvitatud, et õppur läheks õpipoisiõppesse, sest siis saab kool raha. Õpipoisiõppe järel on töökoht kindlam. </a:t>
            </a:r>
          </a:p>
          <a:p>
            <a:r>
              <a:rPr lang="et-EE" sz="2000" dirty="0"/>
              <a:t>Kooli rahastamismudeli 15 % sõltub sellest, kas õppurid asuvad tööle ja lähevad edasi õppima.</a:t>
            </a:r>
          </a:p>
          <a:p>
            <a:r>
              <a:rPr lang="et-EE" sz="2000" dirty="0"/>
              <a:t>8% kukub sellest koolist välja, Soome keskmine on 10 % .</a:t>
            </a:r>
          </a:p>
        </p:txBody>
      </p:sp>
    </p:spTree>
    <p:extLst>
      <p:ext uri="{BB962C8B-B14F-4D97-AF65-F5344CB8AC3E}">
        <p14:creationId xmlns:p14="http://schemas.microsoft.com/office/powerpoint/2010/main" val="2752913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1360</TotalTime>
  <Words>1855</Words>
  <Application>Microsoft Office PowerPoint</Application>
  <PresentationFormat>Ekraaniseanss (16:9)</PresentationFormat>
  <Paragraphs>399</Paragraphs>
  <Slides>38</Slides>
  <Notes>7</Notes>
  <HiddenSlides>0</HiddenSlides>
  <MMClips>0</MMClips>
  <ScaleCrop>false</ScaleCrop>
  <HeadingPairs>
    <vt:vector size="6" baseType="variant">
      <vt:variant>
        <vt:lpstr>Kasutatud fondid</vt:lpstr>
      </vt:variant>
      <vt:variant>
        <vt:i4>7</vt:i4>
      </vt:variant>
      <vt:variant>
        <vt:lpstr>Kujundus</vt:lpstr>
      </vt:variant>
      <vt:variant>
        <vt:i4>1</vt:i4>
      </vt:variant>
      <vt:variant>
        <vt:lpstr>Slaidipealkirjad</vt:lpstr>
      </vt:variant>
      <vt:variant>
        <vt:i4>38</vt:i4>
      </vt:variant>
    </vt:vector>
  </HeadingPairs>
  <TitlesOfParts>
    <vt:vector size="46" baseType="lpstr">
      <vt:lpstr>Arial</vt:lpstr>
      <vt:lpstr>Arial Black</vt:lpstr>
      <vt:lpstr>Calibri</vt:lpstr>
      <vt:lpstr>GothamNarrowSSm-Book</vt:lpstr>
      <vt:lpstr>Helvetica Neue</vt:lpstr>
      <vt:lpstr>Tahoma</vt:lpstr>
      <vt:lpstr>Times New Roman</vt:lpstr>
      <vt:lpstr>Office Theme</vt:lpstr>
      <vt:lpstr>Õpipoisiõppe õppereisid</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Kutseõpe on Saksamaal populaarne </vt:lpstr>
      <vt:lpstr>Duaalõpe</vt:lpstr>
      <vt:lpstr>Õpet korraldavad kojad</vt:lpstr>
      <vt:lpstr>Noored väärtustavad kutseõpet</vt:lpstr>
      <vt:lpstr>Õpipoisõppe korraldamine BMW-s</vt:lpstr>
      <vt:lpstr>Õpipoisõppe korraldamine BMW-s</vt:lpstr>
      <vt:lpstr>Õpipoisõppe korraldamine BMW-s</vt:lpstr>
      <vt:lpstr>Õpipoisõppe korraldamine BMW-s</vt:lpstr>
      <vt:lpstr>PowerPointi esitlus</vt:lpstr>
      <vt:lpstr>PowerPointi esitlus</vt:lpstr>
      <vt:lpstr>PowerPointi esitlus</vt:lpstr>
      <vt:lpstr>PowerPointi esitlus</vt:lpstr>
      <vt:lpstr>Kutseõppe rahastamine </vt:lpstr>
      <vt:lpstr>PowerPointi esitlus</vt:lpstr>
      <vt:lpstr>Turvatöötajate koolitamine </vt:lpstr>
      <vt:lpstr>Mandatory contents Security Guard.</vt:lpstr>
      <vt:lpstr>PowerPointi esitlus</vt:lpstr>
      <vt:lpstr>PowerPointi esitlus</vt:lpstr>
      <vt:lpstr>PowerPointi esitlus</vt:lpstr>
      <vt:lpstr>PowerPointi esitlus</vt:lpstr>
      <vt:lpstr>PowerPointi esitlus</vt:lpstr>
      <vt:lpstr>PowerPointi esitlus</vt:lpstr>
      <vt:lpstr>PowerPointi esitlus</vt:lpstr>
      <vt:lpstr>    </vt:lpstr>
      <vt:lpstr>Õppeaeg 2 aastat</vt:lpstr>
      <vt:lpstr>Edu valem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Anneli Entson</cp:lastModifiedBy>
  <cp:revision>65</cp:revision>
  <dcterms:created xsi:type="dcterms:W3CDTF">2018-09-30T12:43:08Z</dcterms:created>
  <dcterms:modified xsi:type="dcterms:W3CDTF">2019-01-14T11:30:29Z</dcterms:modified>
</cp:coreProperties>
</file>